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eb818b0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eb818b0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eb818b0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eb818b0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eb818b0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eb818b0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eb818b0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eb818b0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eb818b01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eb818b01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eb818b01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eb818b01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34475" y="112075"/>
            <a:ext cx="7283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BRANCH SERVICE TOOLS</a:t>
            </a:r>
            <a:endParaRPr b="1" sz="1900"/>
          </a:p>
        </p:txBody>
      </p:sp>
      <p:sp>
        <p:nvSpPr>
          <p:cNvPr id="55" name="Google Shape;55;p13"/>
          <p:cNvSpPr txBox="1"/>
          <p:nvPr/>
        </p:nvSpPr>
        <p:spPr>
          <a:xfrm>
            <a:off x="672350" y="762000"/>
            <a:ext cx="7967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PHASE 1:</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 sz="2300"/>
              <a:t>Frontend setup</a:t>
            </a:r>
            <a:endParaRPr sz="2300"/>
          </a:p>
          <a:p>
            <a:pPr indent="-374650" lvl="0" marL="457200" rtl="0" algn="l">
              <a:spcBef>
                <a:spcPts val="0"/>
              </a:spcBef>
              <a:spcAft>
                <a:spcPts val="0"/>
              </a:spcAft>
              <a:buSzPts val="2300"/>
              <a:buAutoNum type="arabicPeriod"/>
            </a:pPr>
            <a:r>
              <a:rPr lang="en" sz="2300"/>
              <a:t>Backend Setup</a:t>
            </a:r>
            <a:endParaRPr sz="2300"/>
          </a:p>
          <a:p>
            <a:pPr indent="-374650" lvl="0" marL="457200" rtl="0" algn="l">
              <a:spcBef>
                <a:spcPts val="0"/>
              </a:spcBef>
              <a:spcAft>
                <a:spcPts val="0"/>
              </a:spcAft>
              <a:buSzPts val="2300"/>
              <a:buAutoNum type="arabicPeriod"/>
            </a:pPr>
            <a:r>
              <a:rPr lang="en" sz="2300"/>
              <a:t>Devops Structure for frontend</a:t>
            </a:r>
            <a:endParaRPr sz="2300"/>
          </a:p>
          <a:p>
            <a:pPr indent="-374650" lvl="0" marL="457200" rtl="0" algn="l">
              <a:spcBef>
                <a:spcPts val="0"/>
              </a:spcBef>
              <a:spcAft>
                <a:spcPts val="0"/>
              </a:spcAft>
              <a:buSzPts val="2300"/>
              <a:buAutoNum type="arabicPeriod"/>
            </a:pPr>
            <a:r>
              <a:rPr lang="en" sz="2300"/>
              <a:t>Devops Structure for Backend</a:t>
            </a:r>
            <a:endParaRPr sz="23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300"/>
              <a:t>FRONTEND SETUP AND STRUCTURE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400">
                <a:solidFill>
                  <a:srgbClr val="212529"/>
                </a:solidFill>
                <a:highlight>
                  <a:schemeClr val="lt1"/>
                </a:highlight>
                <a:latin typeface="Nunito"/>
                <a:ea typeface="Nunito"/>
                <a:cs typeface="Nunito"/>
                <a:sym typeface="Nunito"/>
              </a:rPr>
              <a:t>REQUIRED </a:t>
            </a:r>
            <a:r>
              <a:rPr b="1" lang="en" sz="1400">
                <a:solidFill>
                  <a:srgbClr val="212529"/>
                </a:solidFill>
                <a:highlight>
                  <a:schemeClr val="lt1"/>
                </a:highlight>
                <a:latin typeface="Nunito"/>
                <a:ea typeface="Nunito"/>
                <a:cs typeface="Nunito"/>
                <a:sym typeface="Nunito"/>
              </a:rPr>
              <a:t>SOFTWARE </a:t>
            </a:r>
            <a:endParaRPr b="1" sz="1400">
              <a:solidFill>
                <a:srgbClr val="212529"/>
              </a:solidFill>
              <a:highlight>
                <a:schemeClr val="lt1"/>
              </a:highlight>
              <a:latin typeface="Nunito"/>
              <a:ea typeface="Nunito"/>
              <a:cs typeface="Nunito"/>
              <a:sym typeface="Nunito"/>
            </a:endParaRPr>
          </a:p>
          <a:p>
            <a:pPr indent="-290830" lvl="0" marL="457200" rtl="0" algn="l">
              <a:spcBef>
                <a:spcPts val="120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NodeJS and NPM</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Vs Code Editor</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React js and React Dom</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AWS</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Jenkins</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Github</a:t>
            </a:r>
            <a:endParaRPr sz="140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b="1" lang="en" sz="1400">
                <a:solidFill>
                  <a:schemeClr val="dk1"/>
                </a:solidFill>
                <a:highlight>
                  <a:srgbClr val="FFFFFF"/>
                </a:highlight>
                <a:latin typeface="Nunito"/>
                <a:ea typeface="Nunito"/>
                <a:cs typeface="Nunito"/>
                <a:sym typeface="Nunito"/>
              </a:rPr>
              <a:t>PHASE</a:t>
            </a:r>
            <a:r>
              <a:rPr lang="en" sz="1400">
                <a:solidFill>
                  <a:schemeClr val="dk1"/>
                </a:solidFill>
                <a:highlight>
                  <a:srgbClr val="FFFFFF"/>
                </a:highlight>
                <a:latin typeface="Nunito"/>
                <a:ea typeface="Nunito"/>
                <a:cs typeface="Nunito"/>
                <a:sym typeface="Nunito"/>
              </a:rPr>
              <a:t> </a:t>
            </a:r>
            <a:r>
              <a:rPr b="1" lang="en" sz="1400">
                <a:solidFill>
                  <a:schemeClr val="dk1"/>
                </a:solidFill>
                <a:highlight>
                  <a:srgbClr val="FFFFFF"/>
                </a:highlight>
                <a:latin typeface="Nunito"/>
                <a:ea typeface="Nunito"/>
                <a:cs typeface="Nunito"/>
                <a:sym typeface="Nunito"/>
              </a:rPr>
              <a:t>1	</a:t>
            </a:r>
            <a:r>
              <a:rPr lang="en" sz="1400">
                <a:solidFill>
                  <a:schemeClr val="dk1"/>
                </a:solidFill>
                <a:highlight>
                  <a:srgbClr val="FFFFFF"/>
                </a:highlight>
                <a:latin typeface="Nunito"/>
                <a:ea typeface="Nunito"/>
                <a:cs typeface="Nunito"/>
                <a:sym typeface="Nunito"/>
              </a:rPr>
              <a:t>							</a:t>
            </a:r>
            <a:r>
              <a:rPr b="1" lang="en" sz="1400">
                <a:solidFill>
                  <a:schemeClr val="dk1"/>
                </a:solidFill>
                <a:highlight>
                  <a:srgbClr val="FFFFFF"/>
                </a:highlight>
                <a:latin typeface="Nunito"/>
                <a:ea typeface="Nunito"/>
                <a:cs typeface="Nunito"/>
                <a:sym typeface="Nunito"/>
              </a:rPr>
              <a:t>Status</a:t>
            </a:r>
            <a:endParaRPr b="1" sz="1400">
              <a:solidFill>
                <a:schemeClr val="dk1"/>
              </a:solidFill>
              <a:highlight>
                <a:srgbClr val="FFFFFF"/>
              </a:highlight>
              <a:latin typeface="Nunito"/>
              <a:ea typeface="Nunito"/>
              <a:cs typeface="Nunito"/>
              <a:sym typeface="Nunito"/>
            </a:endParaRPr>
          </a:p>
          <a:p>
            <a:pPr indent="-290830" lvl="0" marL="457200" rtl="0" algn="l">
              <a:spcBef>
                <a:spcPts val="120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Frontend React environment Setup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Github integration and Webhooks with Jenkins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Jenkin integration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Aws Integration (EC2 instance, S3 Bucket, Cloudfront)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KYC Ocr and Face Match Dashboard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Mobile Authentication Dashboard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Email Authentication Dashboard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Bank Authentication Dashboard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Pan Authentication Dashboard					Done</a:t>
            </a:r>
            <a:endParaRPr sz="1400">
              <a:solidFill>
                <a:schemeClr val="dk1"/>
              </a:solidFill>
              <a:highlight>
                <a:srgbClr val="FFFFFF"/>
              </a:highlight>
              <a:latin typeface="Nunito"/>
              <a:ea typeface="Nunito"/>
              <a:cs typeface="Nunito"/>
              <a:sym typeface="Nunito"/>
            </a:endParaRPr>
          </a:p>
          <a:p>
            <a:pPr indent="-290830" lvl="0" marL="457200" rtl="0" algn="l">
              <a:spcBef>
                <a:spcPts val="0"/>
              </a:spcBef>
              <a:spcAft>
                <a:spcPts val="0"/>
              </a:spcAft>
              <a:buClr>
                <a:schemeClr val="dk1"/>
              </a:buClr>
              <a:buSzPct val="93333"/>
              <a:buFont typeface="Nunito"/>
              <a:buAutoNum type="arabicPeriod"/>
            </a:pPr>
            <a:r>
              <a:rPr lang="en" sz="1500">
                <a:solidFill>
                  <a:schemeClr val="dk1"/>
                </a:solidFill>
                <a:highlight>
                  <a:srgbClr val="FFFFFF"/>
                </a:highlight>
                <a:latin typeface="Roboto"/>
                <a:ea typeface="Roboto"/>
                <a:cs typeface="Roboto"/>
                <a:sym typeface="Roboto"/>
              </a:rPr>
              <a:t>POLICY AMENDMENT FORM B					Done</a:t>
            </a:r>
            <a:endParaRPr sz="1400">
              <a:solidFill>
                <a:schemeClr val="dk1"/>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300"/>
              <a:t>BACK</a:t>
            </a:r>
            <a:r>
              <a:rPr b="1" lang="en" sz="2300"/>
              <a:t>END SETUP AND STRUCTURE </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212529"/>
                </a:solidFill>
                <a:highlight>
                  <a:schemeClr val="lt1"/>
                </a:highlight>
                <a:latin typeface="Nunito"/>
                <a:ea typeface="Nunito"/>
                <a:cs typeface="Nunito"/>
                <a:sym typeface="Nunito"/>
              </a:rPr>
              <a:t>REQUIRED SOFTWARE </a:t>
            </a:r>
            <a:endParaRPr b="1" sz="1400">
              <a:solidFill>
                <a:srgbClr val="212529"/>
              </a:solidFill>
              <a:highlight>
                <a:schemeClr val="lt1"/>
              </a:highlight>
              <a:latin typeface="Nunito"/>
              <a:ea typeface="Nunito"/>
              <a:cs typeface="Nunito"/>
              <a:sym typeface="Nunito"/>
            </a:endParaRPr>
          </a:p>
          <a:p>
            <a:pPr indent="-297497" lvl="0" marL="457200" rtl="0" algn="l">
              <a:spcBef>
                <a:spcPts val="120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NodeJS and NPM</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Vs Code Editor</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Nest js</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MongoDb</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PM2</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AWS</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Jenkins</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github</a:t>
            </a:r>
            <a:endParaRPr sz="140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b="1" lang="en" sz="1400">
                <a:solidFill>
                  <a:schemeClr val="dk1"/>
                </a:solidFill>
                <a:highlight>
                  <a:srgbClr val="FFFFFF"/>
                </a:highlight>
                <a:latin typeface="Nunito"/>
                <a:ea typeface="Nunito"/>
                <a:cs typeface="Nunito"/>
                <a:sym typeface="Nunito"/>
              </a:rPr>
              <a:t>PHASE 1</a:t>
            </a:r>
            <a:r>
              <a:rPr lang="en" sz="1400">
                <a:solidFill>
                  <a:schemeClr val="dk1"/>
                </a:solidFill>
                <a:highlight>
                  <a:srgbClr val="FFFFFF"/>
                </a:highlight>
                <a:latin typeface="Nunito"/>
                <a:ea typeface="Nunito"/>
                <a:cs typeface="Nunito"/>
                <a:sym typeface="Nunito"/>
              </a:rPr>
              <a:t>							</a:t>
            </a:r>
            <a:r>
              <a:rPr b="1" lang="en" sz="1400">
                <a:solidFill>
                  <a:schemeClr val="dk1"/>
                </a:solidFill>
                <a:highlight>
                  <a:srgbClr val="FFFFFF"/>
                </a:highlight>
                <a:latin typeface="Nunito"/>
                <a:ea typeface="Nunito"/>
                <a:cs typeface="Nunito"/>
                <a:sym typeface="Nunito"/>
              </a:rPr>
              <a:t>Status</a:t>
            </a:r>
            <a:endParaRPr b="1" sz="1400">
              <a:solidFill>
                <a:schemeClr val="dk1"/>
              </a:solidFill>
              <a:highlight>
                <a:srgbClr val="FFFFFF"/>
              </a:highlight>
              <a:latin typeface="Nunito"/>
              <a:ea typeface="Nunito"/>
              <a:cs typeface="Nunito"/>
              <a:sym typeface="Nunito"/>
            </a:endParaRPr>
          </a:p>
          <a:p>
            <a:pPr indent="-297497" lvl="0" marL="457200" rtl="0" algn="l">
              <a:spcBef>
                <a:spcPts val="120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Backend </a:t>
            </a:r>
            <a:r>
              <a:rPr lang="en" sz="1400">
                <a:solidFill>
                  <a:schemeClr val="dk1"/>
                </a:solidFill>
                <a:highlight>
                  <a:srgbClr val="FFFFFF"/>
                </a:highlight>
                <a:latin typeface="Nunito"/>
                <a:ea typeface="Nunito"/>
                <a:cs typeface="Nunito"/>
                <a:sym typeface="Nunito"/>
              </a:rPr>
              <a:t>Nest Js</a:t>
            </a:r>
            <a:r>
              <a:rPr lang="en" sz="1400">
                <a:solidFill>
                  <a:schemeClr val="dk1"/>
                </a:solidFill>
                <a:highlight>
                  <a:srgbClr val="FFFFFF"/>
                </a:highlight>
                <a:latin typeface="Nunito"/>
                <a:ea typeface="Nunito"/>
                <a:cs typeface="Nunito"/>
                <a:sym typeface="Nunito"/>
              </a:rPr>
              <a:t> environment Setup   			Done</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Github integration					Done</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MongoDb Integration					Done</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Karza Api </a:t>
            </a:r>
            <a:r>
              <a:rPr lang="en" sz="1400">
                <a:solidFill>
                  <a:schemeClr val="dk1"/>
                </a:solidFill>
                <a:highlight>
                  <a:srgbClr val="FFFFFF"/>
                </a:highlight>
                <a:latin typeface="Nunito"/>
                <a:ea typeface="Nunito"/>
                <a:cs typeface="Nunito"/>
                <a:sym typeface="Nunito"/>
              </a:rPr>
              <a:t>Wrapper</a:t>
            </a:r>
            <a:r>
              <a:rPr lang="en" sz="1400">
                <a:solidFill>
                  <a:schemeClr val="dk1"/>
                </a:solidFill>
                <a:highlight>
                  <a:srgbClr val="FFFFFF"/>
                </a:highlight>
                <a:latin typeface="Nunito"/>
                <a:ea typeface="Nunito"/>
                <a:cs typeface="Nunito"/>
                <a:sym typeface="Nunito"/>
              </a:rPr>
              <a:t>					Pending</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AWS Integration					Pending</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Jenkins Integration					Pending</a:t>
            </a:r>
            <a:endParaRPr sz="1400">
              <a:solidFill>
                <a:schemeClr val="dk1"/>
              </a:solidFill>
              <a:highlight>
                <a:srgbClr val="FFFFFF"/>
              </a:highlight>
              <a:latin typeface="Nunito"/>
              <a:ea typeface="Nunito"/>
              <a:cs typeface="Nunito"/>
              <a:sym typeface="Nunito"/>
            </a:endParaRPr>
          </a:p>
          <a:p>
            <a:pPr indent="-297497" lvl="0" marL="457200" rtl="0" algn="l">
              <a:spcBef>
                <a:spcPts val="0"/>
              </a:spcBef>
              <a:spcAft>
                <a:spcPts val="0"/>
              </a:spcAft>
              <a:buClr>
                <a:schemeClr val="dk1"/>
              </a:buClr>
              <a:buSzPct val="100000"/>
              <a:buFont typeface="Nunito"/>
              <a:buAutoNum type="arabicPeriod"/>
            </a:pPr>
            <a:r>
              <a:rPr lang="en" sz="1400">
                <a:solidFill>
                  <a:schemeClr val="dk1"/>
                </a:solidFill>
                <a:highlight>
                  <a:srgbClr val="FFFFFF"/>
                </a:highlight>
                <a:latin typeface="Nunito"/>
                <a:ea typeface="Nunito"/>
                <a:cs typeface="Nunito"/>
                <a:sym typeface="Nunito"/>
              </a:rPr>
              <a:t>PM2 Integration					Pending</a:t>
            </a:r>
            <a:endParaRPr sz="1400">
              <a:solidFill>
                <a:schemeClr val="dk1"/>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300"/>
              <a:t>DEVOPS STRUCTURE FOR FRONTEND</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Software</a:t>
            </a:r>
            <a:endParaRPr b="1"/>
          </a:p>
          <a:p>
            <a:pPr indent="-317500" lvl="0" marL="457200" rtl="0" algn="l">
              <a:spcBef>
                <a:spcPts val="1200"/>
              </a:spcBef>
              <a:spcAft>
                <a:spcPts val="0"/>
              </a:spcAft>
              <a:buSzPts val="1400"/>
              <a:buAutoNum type="arabicPeriod"/>
            </a:pPr>
            <a:r>
              <a:rPr b="1" lang="en" sz="1400"/>
              <a:t>Github (Source Code)</a:t>
            </a:r>
            <a:endParaRPr b="1" sz="1400"/>
          </a:p>
          <a:p>
            <a:pPr indent="-317500" lvl="0" marL="457200" rtl="0" algn="l">
              <a:spcBef>
                <a:spcPts val="0"/>
              </a:spcBef>
              <a:spcAft>
                <a:spcPts val="0"/>
              </a:spcAft>
              <a:buSzPts val="1400"/>
              <a:buAutoNum type="arabicPeriod"/>
            </a:pPr>
            <a:r>
              <a:rPr b="1" lang="en" sz="1400"/>
              <a:t>Jenkins(CI/CD)</a:t>
            </a:r>
            <a:endParaRPr b="1" sz="1400"/>
          </a:p>
          <a:p>
            <a:pPr indent="-317500" lvl="0" marL="457200" rtl="0" algn="l">
              <a:spcBef>
                <a:spcPts val="0"/>
              </a:spcBef>
              <a:spcAft>
                <a:spcPts val="0"/>
              </a:spcAft>
              <a:buSzPts val="1400"/>
              <a:buAutoNum type="arabicPeriod"/>
            </a:pPr>
            <a:r>
              <a:rPr b="1" lang="en" sz="1400"/>
              <a:t>AWS(EC2,S3 Bucket,Cloudfront)</a:t>
            </a:r>
            <a:endParaRPr b="1" sz="1400"/>
          </a:p>
        </p:txBody>
      </p:sp>
      <p:pic>
        <p:nvPicPr>
          <p:cNvPr id="74" name="Google Shape;74;p16"/>
          <p:cNvPicPr preferRelativeResize="0"/>
          <p:nvPr/>
        </p:nvPicPr>
        <p:blipFill>
          <a:blip r:embed="rId3">
            <a:alphaModFix/>
          </a:blip>
          <a:stretch>
            <a:fillRect/>
          </a:stretch>
        </p:blipFill>
        <p:spPr>
          <a:xfrm>
            <a:off x="3339375" y="1064550"/>
            <a:ext cx="4975399" cy="3731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3406650" y="67225"/>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Developer</a:t>
            </a:r>
            <a:endParaRPr/>
          </a:p>
        </p:txBody>
      </p:sp>
      <p:sp>
        <p:nvSpPr>
          <p:cNvPr id="80" name="Google Shape;80;p17"/>
          <p:cNvSpPr/>
          <p:nvPr/>
        </p:nvSpPr>
        <p:spPr>
          <a:xfrm>
            <a:off x="3406650" y="7351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GitHub</a:t>
            </a:r>
            <a:endParaRPr/>
          </a:p>
        </p:txBody>
      </p:sp>
      <p:sp>
        <p:nvSpPr>
          <p:cNvPr id="81" name="Google Shape;81;p17"/>
          <p:cNvSpPr/>
          <p:nvPr/>
        </p:nvSpPr>
        <p:spPr>
          <a:xfrm>
            <a:off x="405650" y="14702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Production</a:t>
            </a:r>
            <a:endParaRPr/>
          </a:p>
        </p:txBody>
      </p:sp>
      <p:sp>
        <p:nvSpPr>
          <p:cNvPr id="82" name="Google Shape;82;p17"/>
          <p:cNvSpPr/>
          <p:nvPr/>
        </p:nvSpPr>
        <p:spPr>
          <a:xfrm>
            <a:off x="6497200" y="14702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a:t>
            </a:r>
            <a:endParaRPr/>
          </a:p>
        </p:txBody>
      </p:sp>
      <p:cxnSp>
        <p:nvCxnSpPr>
          <p:cNvPr id="83" name="Google Shape;83;p17"/>
          <p:cNvCxnSpPr>
            <a:stCxn id="80" idx="2"/>
            <a:endCxn id="81" idx="0"/>
          </p:cNvCxnSpPr>
          <p:nvPr/>
        </p:nvCxnSpPr>
        <p:spPr>
          <a:xfrm rot="5400000">
            <a:off x="2922600" y="-179300"/>
            <a:ext cx="297900" cy="3000900"/>
          </a:xfrm>
          <a:prstGeom prst="bentConnector3">
            <a:avLst>
              <a:gd fmla="val 50017" name="adj1"/>
            </a:avLst>
          </a:prstGeom>
          <a:noFill/>
          <a:ln cap="flat" cmpd="sng" w="9525">
            <a:solidFill>
              <a:schemeClr val="dk2"/>
            </a:solidFill>
            <a:prstDash val="solid"/>
            <a:round/>
            <a:headEnd len="med" w="med" type="none"/>
            <a:tailEnd len="med" w="med" type="stealth"/>
          </a:ln>
        </p:spPr>
      </p:cxnSp>
      <p:cxnSp>
        <p:nvCxnSpPr>
          <p:cNvPr id="84" name="Google Shape;84;p17"/>
          <p:cNvCxnSpPr>
            <a:stCxn id="80" idx="2"/>
            <a:endCxn id="82" idx="0"/>
          </p:cNvCxnSpPr>
          <p:nvPr/>
        </p:nvCxnSpPr>
        <p:spPr>
          <a:xfrm flipH="1" rot="-5400000">
            <a:off x="5968350" y="-224150"/>
            <a:ext cx="297900" cy="3090600"/>
          </a:xfrm>
          <a:prstGeom prst="bentConnector3">
            <a:avLst>
              <a:gd fmla="val 50017" name="adj1"/>
            </a:avLst>
          </a:prstGeom>
          <a:noFill/>
          <a:ln cap="flat" cmpd="sng" w="9525">
            <a:solidFill>
              <a:schemeClr val="dk2"/>
            </a:solidFill>
            <a:prstDash val="solid"/>
            <a:round/>
            <a:headEnd len="med" w="med" type="none"/>
            <a:tailEnd len="med" w="med" type="stealth"/>
          </a:ln>
        </p:spPr>
      </p:cxnSp>
      <p:cxnSp>
        <p:nvCxnSpPr>
          <p:cNvPr id="85" name="Google Shape;85;p17"/>
          <p:cNvCxnSpPr>
            <a:stCxn id="79" idx="2"/>
            <a:endCxn id="80" idx="0"/>
          </p:cNvCxnSpPr>
          <p:nvPr/>
        </p:nvCxnSpPr>
        <p:spPr>
          <a:xfrm flipH="1" rot="-5400000">
            <a:off x="4456950" y="619375"/>
            <a:ext cx="230700" cy="600"/>
          </a:xfrm>
          <a:prstGeom prst="bentConnector3">
            <a:avLst>
              <a:gd fmla="val 50016" name="adj1"/>
            </a:avLst>
          </a:prstGeom>
          <a:noFill/>
          <a:ln cap="flat" cmpd="sng" w="9525">
            <a:solidFill>
              <a:schemeClr val="dk2"/>
            </a:solidFill>
            <a:prstDash val="solid"/>
            <a:round/>
            <a:headEnd len="med" w="med" type="none"/>
            <a:tailEnd len="med" w="med" type="stealth"/>
          </a:ln>
        </p:spPr>
      </p:cxnSp>
      <p:sp>
        <p:nvSpPr>
          <p:cNvPr id="86" name="Google Shape;86;p17"/>
          <p:cNvSpPr/>
          <p:nvPr/>
        </p:nvSpPr>
        <p:spPr>
          <a:xfrm>
            <a:off x="3451425" y="1907275"/>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Jenkins (CI/CD)</a:t>
            </a:r>
            <a:endParaRPr/>
          </a:p>
        </p:txBody>
      </p:sp>
      <p:cxnSp>
        <p:nvCxnSpPr>
          <p:cNvPr id="87" name="Google Shape;87;p17"/>
          <p:cNvCxnSpPr>
            <a:stCxn id="81" idx="2"/>
            <a:endCxn id="86" idx="1"/>
          </p:cNvCxnSpPr>
          <p:nvPr/>
        </p:nvCxnSpPr>
        <p:spPr>
          <a:xfrm flipH="1" rot="-5400000">
            <a:off x="2402000" y="1076300"/>
            <a:ext cx="218400" cy="1880400"/>
          </a:xfrm>
          <a:prstGeom prst="bentConnector2">
            <a:avLst/>
          </a:prstGeom>
          <a:noFill/>
          <a:ln cap="flat" cmpd="sng" w="9525">
            <a:solidFill>
              <a:schemeClr val="dk2"/>
            </a:solidFill>
            <a:prstDash val="solid"/>
            <a:round/>
            <a:headEnd len="med" w="med" type="none"/>
            <a:tailEnd len="med" w="med" type="triangle"/>
          </a:ln>
        </p:spPr>
      </p:cxnSp>
      <p:cxnSp>
        <p:nvCxnSpPr>
          <p:cNvPr id="88" name="Google Shape;88;p17"/>
          <p:cNvCxnSpPr>
            <a:stCxn id="82" idx="2"/>
            <a:endCxn id="86" idx="3"/>
          </p:cNvCxnSpPr>
          <p:nvPr/>
        </p:nvCxnSpPr>
        <p:spPr>
          <a:xfrm rot="5400000">
            <a:off x="6613150" y="1076300"/>
            <a:ext cx="218400" cy="1880400"/>
          </a:xfrm>
          <a:prstGeom prst="bentConnector2">
            <a:avLst/>
          </a:prstGeom>
          <a:noFill/>
          <a:ln cap="flat" cmpd="sng" w="9525">
            <a:solidFill>
              <a:schemeClr val="dk2"/>
            </a:solidFill>
            <a:prstDash val="solid"/>
            <a:round/>
            <a:headEnd len="med" w="med" type="none"/>
            <a:tailEnd len="med" w="med" type="stealth"/>
          </a:ln>
        </p:spPr>
      </p:cxnSp>
      <p:sp>
        <p:nvSpPr>
          <p:cNvPr id="89" name="Google Shape;89;p17"/>
          <p:cNvSpPr/>
          <p:nvPr/>
        </p:nvSpPr>
        <p:spPr>
          <a:xfrm>
            <a:off x="405650" y="28418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Production</a:t>
            </a:r>
            <a:endParaRPr/>
          </a:p>
        </p:txBody>
      </p:sp>
      <p:sp>
        <p:nvSpPr>
          <p:cNvPr id="90" name="Google Shape;90;p17"/>
          <p:cNvSpPr/>
          <p:nvPr/>
        </p:nvSpPr>
        <p:spPr>
          <a:xfrm>
            <a:off x="6497200" y="28418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a:t>
            </a:r>
            <a:endParaRPr/>
          </a:p>
        </p:txBody>
      </p:sp>
      <p:cxnSp>
        <p:nvCxnSpPr>
          <p:cNvPr id="91" name="Google Shape;91;p17"/>
          <p:cNvCxnSpPr>
            <a:stCxn id="92" idx="2"/>
            <a:endCxn id="89" idx="0"/>
          </p:cNvCxnSpPr>
          <p:nvPr/>
        </p:nvCxnSpPr>
        <p:spPr>
          <a:xfrm flipH="1">
            <a:off x="1571000" y="2543900"/>
            <a:ext cx="3000900" cy="297900"/>
          </a:xfrm>
          <a:prstGeom prst="bentConnector2">
            <a:avLst/>
          </a:prstGeom>
          <a:noFill/>
          <a:ln cap="flat" cmpd="sng" w="9525">
            <a:solidFill>
              <a:schemeClr val="dk2"/>
            </a:solidFill>
            <a:prstDash val="solid"/>
            <a:round/>
            <a:headEnd len="med" w="med" type="none"/>
            <a:tailEnd len="med" w="med" type="stealth"/>
          </a:ln>
        </p:spPr>
      </p:cxnSp>
      <p:cxnSp>
        <p:nvCxnSpPr>
          <p:cNvPr id="93" name="Google Shape;93;p17"/>
          <p:cNvCxnSpPr>
            <a:stCxn id="92" idx="2"/>
            <a:endCxn id="90" idx="0"/>
          </p:cNvCxnSpPr>
          <p:nvPr/>
        </p:nvCxnSpPr>
        <p:spPr>
          <a:xfrm>
            <a:off x="4571950" y="2543900"/>
            <a:ext cx="3090600" cy="297900"/>
          </a:xfrm>
          <a:prstGeom prst="bentConnector2">
            <a:avLst/>
          </a:prstGeom>
          <a:noFill/>
          <a:ln cap="flat" cmpd="sng" w="9525">
            <a:solidFill>
              <a:schemeClr val="dk2"/>
            </a:solidFill>
            <a:prstDash val="solid"/>
            <a:round/>
            <a:headEnd len="med" w="med" type="none"/>
            <a:tailEnd len="med" w="med" type="stealth"/>
          </a:ln>
        </p:spPr>
      </p:cxnSp>
      <p:cxnSp>
        <p:nvCxnSpPr>
          <p:cNvPr id="94" name="Google Shape;94;p17"/>
          <p:cNvCxnSpPr/>
          <p:nvPr/>
        </p:nvCxnSpPr>
        <p:spPr>
          <a:xfrm flipH="1" rot="-5400000">
            <a:off x="4533150" y="2448175"/>
            <a:ext cx="230700" cy="600"/>
          </a:xfrm>
          <a:prstGeom prst="bentConnector3">
            <a:avLst>
              <a:gd fmla="val 50016" name="adj1"/>
            </a:avLst>
          </a:prstGeom>
          <a:noFill/>
          <a:ln cap="flat" cmpd="sng" w="9525">
            <a:solidFill>
              <a:schemeClr val="dk2"/>
            </a:solidFill>
            <a:prstDash val="solid"/>
            <a:round/>
            <a:headEnd len="med" w="med" type="none"/>
            <a:tailEnd len="med" w="med" type="stealth"/>
          </a:ln>
        </p:spPr>
      </p:cxnSp>
      <p:sp>
        <p:nvSpPr>
          <p:cNvPr id="95" name="Google Shape;95;p17"/>
          <p:cNvSpPr/>
          <p:nvPr/>
        </p:nvSpPr>
        <p:spPr>
          <a:xfrm>
            <a:off x="405650" y="34514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AWS S3 Production Bucket</a:t>
            </a:r>
            <a:endParaRPr/>
          </a:p>
        </p:txBody>
      </p:sp>
      <p:sp>
        <p:nvSpPr>
          <p:cNvPr id="96" name="Google Shape;96;p17"/>
          <p:cNvSpPr/>
          <p:nvPr/>
        </p:nvSpPr>
        <p:spPr>
          <a:xfrm>
            <a:off x="6497200" y="3444675"/>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AWS S3 Development Bucket</a:t>
            </a:r>
            <a:endParaRPr/>
          </a:p>
        </p:txBody>
      </p:sp>
      <p:cxnSp>
        <p:nvCxnSpPr>
          <p:cNvPr id="97" name="Google Shape;97;p17"/>
          <p:cNvCxnSpPr>
            <a:stCxn id="89" idx="2"/>
            <a:endCxn id="95" idx="0"/>
          </p:cNvCxnSpPr>
          <p:nvPr/>
        </p:nvCxnSpPr>
        <p:spPr>
          <a:xfrm flipH="1" rot="-5400000">
            <a:off x="1485050" y="3364850"/>
            <a:ext cx="1725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98" name="Google Shape;98;p17"/>
          <p:cNvCxnSpPr>
            <a:stCxn id="90" idx="2"/>
            <a:endCxn id="96" idx="0"/>
          </p:cNvCxnSpPr>
          <p:nvPr/>
        </p:nvCxnSpPr>
        <p:spPr>
          <a:xfrm flipH="1" rot="-5400000">
            <a:off x="7579900" y="3361550"/>
            <a:ext cx="165900" cy="600"/>
          </a:xfrm>
          <a:prstGeom prst="bentConnector3">
            <a:avLst>
              <a:gd fmla="val 49962" name="adj1"/>
            </a:avLst>
          </a:prstGeom>
          <a:noFill/>
          <a:ln cap="flat" cmpd="sng" w="9525">
            <a:solidFill>
              <a:schemeClr val="dk2"/>
            </a:solidFill>
            <a:prstDash val="solid"/>
            <a:round/>
            <a:headEnd len="med" w="med" type="none"/>
            <a:tailEnd len="med" w="med" type="stealth"/>
          </a:ln>
        </p:spPr>
      </p:cxnSp>
      <p:sp>
        <p:nvSpPr>
          <p:cNvPr id="99" name="Google Shape;99;p17"/>
          <p:cNvSpPr/>
          <p:nvPr/>
        </p:nvSpPr>
        <p:spPr>
          <a:xfrm>
            <a:off x="405650" y="40610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AWS CloudFront Distribution Prod</a:t>
            </a:r>
            <a:endParaRPr/>
          </a:p>
        </p:txBody>
      </p:sp>
      <p:sp>
        <p:nvSpPr>
          <p:cNvPr id="100" name="Google Shape;100;p17"/>
          <p:cNvSpPr/>
          <p:nvPr/>
        </p:nvSpPr>
        <p:spPr>
          <a:xfrm>
            <a:off x="6497500" y="404755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AWS CloudFront Distribution Dev</a:t>
            </a:r>
            <a:endParaRPr/>
          </a:p>
        </p:txBody>
      </p:sp>
      <p:cxnSp>
        <p:nvCxnSpPr>
          <p:cNvPr id="101" name="Google Shape;101;p17"/>
          <p:cNvCxnSpPr>
            <a:stCxn id="95" idx="2"/>
            <a:endCxn id="99" idx="0"/>
          </p:cNvCxnSpPr>
          <p:nvPr/>
        </p:nvCxnSpPr>
        <p:spPr>
          <a:xfrm flipH="1" rot="-5400000">
            <a:off x="1485050" y="3974450"/>
            <a:ext cx="1725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102" name="Google Shape;102;p17"/>
          <p:cNvCxnSpPr>
            <a:stCxn id="96" idx="2"/>
            <a:endCxn id="100" idx="0"/>
          </p:cNvCxnSpPr>
          <p:nvPr/>
        </p:nvCxnSpPr>
        <p:spPr>
          <a:xfrm flipH="1" rot="-5400000">
            <a:off x="7579900" y="3964425"/>
            <a:ext cx="165900" cy="600"/>
          </a:xfrm>
          <a:prstGeom prst="bentConnector3">
            <a:avLst>
              <a:gd fmla="val 49962" name="adj1"/>
            </a:avLst>
          </a:prstGeom>
          <a:noFill/>
          <a:ln cap="flat" cmpd="sng" w="9525">
            <a:solidFill>
              <a:schemeClr val="dk2"/>
            </a:solidFill>
            <a:prstDash val="solid"/>
            <a:round/>
            <a:headEnd len="med" w="med" type="none"/>
            <a:tailEnd len="med" w="med" type="stealth"/>
          </a:ln>
        </p:spPr>
      </p:cxnSp>
      <p:sp>
        <p:nvSpPr>
          <p:cNvPr id="103" name="Google Shape;103;p17"/>
          <p:cNvSpPr/>
          <p:nvPr/>
        </p:nvSpPr>
        <p:spPr>
          <a:xfrm>
            <a:off x="405650" y="45944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Pramerica Sub Domain</a:t>
            </a:r>
            <a:endParaRPr/>
          </a:p>
        </p:txBody>
      </p:sp>
      <p:sp>
        <p:nvSpPr>
          <p:cNvPr id="104" name="Google Shape;104;p17"/>
          <p:cNvSpPr/>
          <p:nvPr/>
        </p:nvSpPr>
        <p:spPr>
          <a:xfrm>
            <a:off x="6497500" y="45980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Pramerica Sub Domain</a:t>
            </a:r>
            <a:endParaRPr/>
          </a:p>
        </p:txBody>
      </p:sp>
      <p:cxnSp>
        <p:nvCxnSpPr>
          <p:cNvPr id="105" name="Google Shape;105;p17"/>
          <p:cNvCxnSpPr/>
          <p:nvPr/>
        </p:nvCxnSpPr>
        <p:spPr>
          <a:xfrm flipH="1" rot="-5400000">
            <a:off x="7662850" y="4484650"/>
            <a:ext cx="600" cy="600"/>
          </a:xfrm>
          <a:prstGeom prst="bentConnector3">
            <a:avLst>
              <a:gd fmla="val 18291667" name="adj1"/>
            </a:avLst>
          </a:prstGeom>
          <a:noFill/>
          <a:ln cap="flat" cmpd="sng" w="9525">
            <a:solidFill>
              <a:schemeClr val="dk2"/>
            </a:solidFill>
            <a:prstDash val="solid"/>
            <a:round/>
            <a:headEnd len="med" w="med" type="none"/>
            <a:tailEnd len="med" w="med" type="none"/>
          </a:ln>
        </p:spPr>
      </p:cxnSp>
      <p:cxnSp>
        <p:nvCxnSpPr>
          <p:cNvPr id="106" name="Google Shape;106;p17"/>
          <p:cNvCxnSpPr/>
          <p:nvPr/>
        </p:nvCxnSpPr>
        <p:spPr>
          <a:xfrm flipH="1" rot="-5400000">
            <a:off x="1571000" y="4498100"/>
            <a:ext cx="600" cy="600"/>
          </a:xfrm>
          <a:prstGeom prst="bentConnector3">
            <a:avLst>
              <a:gd fmla="val 12316667" name="adj1"/>
            </a:avLst>
          </a:prstGeom>
          <a:noFill/>
          <a:ln cap="flat" cmpd="sng" w="9525">
            <a:solidFill>
              <a:schemeClr val="dk2"/>
            </a:solidFill>
            <a:prstDash val="solid"/>
            <a:round/>
            <a:headEnd len="med" w="med" type="none"/>
            <a:tailEnd len="med" w="med" type="none"/>
          </a:ln>
        </p:spPr>
      </p:cxnSp>
      <p:sp>
        <p:nvSpPr>
          <p:cNvPr id="107" name="Google Shape;107;p17"/>
          <p:cNvSpPr/>
          <p:nvPr/>
        </p:nvSpPr>
        <p:spPr>
          <a:xfrm>
            <a:off x="3406650" y="4594400"/>
            <a:ext cx="2330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USER</a:t>
            </a:r>
            <a:endParaRPr b="1"/>
          </a:p>
        </p:txBody>
      </p:sp>
      <p:cxnSp>
        <p:nvCxnSpPr>
          <p:cNvPr id="108" name="Google Shape;108;p17"/>
          <p:cNvCxnSpPr>
            <a:stCxn id="103" idx="3"/>
            <a:endCxn id="107" idx="1"/>
          </p:cNvCxnSpPr>
          <p:nvPr/>
        </p:nvCxnSpPr>
        <p:spPr>
          <a:xfrm>
            <a:off x="2736350" y="4812950"/>
            <a:ext cx="670200" cy="600"/>
          </a:xfrm>
          <a:prstGeom prst="bentConnector3">
            <a:avLst>
              <a:gd fmla="val 50007" name="adj1"/>
            </a:avLst>
          </a:prstGeom>
          <a:noFill/>
          <a:ln cap="flat" cmpd="sng" w="9525">
            <a:solidFill>
              <a:schemeClr val="dk2"/>
            </a:solidFill>
            <a:prstDash val="solid"/>
            <a:round/>
            <a:headEnd len="med" w="med" type="none"/>
            <a:tailEnd len="med" w="med" type="stealth"/>
          </a:ln>
        </p:spPr>
      </p:cxnSp>
      <p:cxnSp>
        <p:nvCxnSpPr>
          <p:cNvPr id="109" name="Google Shape;109;p17"/>
          <p:cNvCxnSpPr>
            <a:stCxn id="104" idx="1"/>
            <a:endCxn id="107" idx="3"/>
          </p:cNvCxnSpPr>
          <p:nvPr/>
        </p:nvCxnSpPr>
        <p:spPr>
          <a:xfrm rot="10800000">
            <a:off x="5737300" y="4812950"/>
            <a:ext cx="760200" cy="3600"/>
          </a:xfrm>
          <a:prstGeom prst="bentConnector3">
            <a:avLst>
              <a:gd fmla="val 49997" name="adj1"/>
            </a:avLst>
          </a:prstGeom>
          <a:noFill/>
          <a:ln cap="flat" cmpd="sng" w="9525">
            <a:solidFill>
              <a:schemeClr val="dk2"/>
            </a:solidFill>
            <a:prstDash val="solid"/>
            <a:round/>
            <a:headEnd len="med" w="med" type="none"/>
            <a:tailEnd len="med" w="med" type="stealth"/>
          </a:ln>
        </p:spPr>
      </p:cxnSp>
      <p:sp>
        <p:nvSpPr>
          <p:cNvPr id="110" name="Google Shape;110;p17"/>
          <p:cNvSpPr txBox="1"/>
          <p:nvPr/>
        </p:nvSpPr>
        <p:spPr>
          <a:xfrm>
            <a:off x="381000" y="179300"/>
            <a:ext cx="221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FRONT END STRUCTURE FLOW CHART</a:t>
            </a:r>
            <a:endParaRPr b="1" sz="1200"/>
          </a:p>
        </p:txBody>
      </p:sp>
      <p:sp>
        <p:nvSpPr>
          <p:cNvPr id="111" name="Google Shape;111;p17"/>
          <p:cNvSpPr txBox="1"/>
          <p:nvPr/>
        </p:nvSpPr>
        <p:spPr>
          <a:xfrm>
            <a:off x="3732550" y="1591750"/>
            <a:ext cx="204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AWS EC2 Instance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None/>
            </a:pPr>
            <a:r>
              <a:rPr b="1" lang="en" sz="2000">
                <a:highlight>
                  <a:schemeClr val="lt1"/>
                </a:highlight>
              </a:rPr>
              <a:t>PREREQUISITES</a:t>
            </a:r>
            <a:endParaRPr b="1" sz="2000">
              <a:highlight>
                <a:schemeClr val="lt1"/>
              </a:highlight>
            </a:endParaRPr>
          </a:p>
          <a:p>
            <a:pPr indent="0" lvl="0" marL="0" rtl="0" algn="l">
              <a:spcBef>
                <a:spcPts val="1500"/>
              </a:spcBef>
              <a:spcAft>
                <a:spcPts val="0"/>
              </a:spcAft>
              <a:buNone/>
            </a:pPr>
            <a:r>
              <a:t/>
            </a:r>
            <a:endParaRPr b="1" sz="1600"/>
          </a:p>
        </p:txBody>
      </p:sp>
      <p:sp>
        <p:nvSpPr>
          <p:cNvPr id="117" name="Google Shape;11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5600">
                <a:solidFill>
                  <a:schemeClr val="dk1"/>
                </a:solidFill>
              </a:rPr>
              <a:t>Jenkins and Github:</a:t>
            </a:r>
            <a:endParaRPr sz="5600">
              <a:solidFill>
                <a:schemeClr val="dk1"/>
              </a:solidFill>
            </a:endParaRPr>
          </a:p>
          <a:p>
            <a:pPr indent="-304800" lvl="0" marL="457200" rtl="0" algn="just">
              <a:spcBef>
                <a:spcPts val="1200"/>
              </a:spcBef>
              <a:spcAft>
                <a:spcPts val="0"/>
              </a:spcAft>
              <a:buClr>
                <a:schemeClr val="dk1"/>
              </a:buClr>
              <a:buSzPct val="100000"/>
              <a:buAutoNum type="arabicPeriod"/>
            </a:pPr>
            <a:r>
              <a:rPr lang="en" sz="4800">
                <a:solidFill>
                  <a:schemeClr val="dk1"/>
                </a:solidFill>
                <a:highlight>
                  <a:schemeClr val="lt1"/>
                </a:highlight>
              </a:rPr>
              <a:t>We are using </a:t>
            </a:r>
            <a:r>
              <a:rPr b="1" lang="en" sz="4800">
                <a:solidFill>
                  <a:schemeClr val="dk1"/>
                </a:solidFill>
                <a:highlight>
                  <a:schemeClr val="lt1"/>
                </a:highlight>
              </a:rPr>
              <a:t>Jenkins</a:t>
            </a:r>
            <a:r>
              <a:rPr lang="en" sz="4800">
                <a:solidFill>
                  <a:schemeClr val="dk1"/>
                </a:solidFill>
                <a:highlight>
                  <a:schemeClr val="lt1"/>
                </a:highlight>
              </a:rPr>
              <a:t> as the automation tool and </a:t>
            </a:r>
            <a:r>
              <a:rPr b="1" lang="en" sz="4800">
                <a:solidFill>
                  <a:schemeClr val="dk1"/>
                </a:solidFill>
                <a:highlight>
                  <a:schemeClr val="lt1"/>
                </a:highlight>
              </a:rPr>
              <a:t>Github</a:t>
            </a:r>
            <a:r>
              <a:rPr lang="en" sz="4800">
                <a:solidFill>
                  <a:schemeClr val="dk1"/>
                </a:solidFill>
                <a:highlight>
                  <a:schemeClr val="lt1"/>
                </a:highlight>
              </a:rPr>
              <a:t> as source code management system.</a:t>
            </a:r>
            <a:r>
              <a:rPr b="1" lang="en" sz="4800">
                <a:solidFill>
                  <a:schemeClr val="dk1"/>
                </a:solidFill>
                <a:highlight>
                  <a:schemeClr val="lt1"/>
                </a:highlight>
              </a:rPr>
              <a:t>Jenkins</a:t>
            </a:r>
            <a:r>
              <a:rPr lang="en" sz="4800">
                <a:solidFill>
                  <a:schemeClr val="dk1"/>
                </a:solidFill>
                <a:highlight>
                  <a:schemeClr val="lt1"/>
                </a:highlight>
              </a:rPr>
              <a:t> is free for use but we require public server in order to integrate the </a:t>
            </a:r>
            <a:r>
              <a:rPr b="1" lang="en" sz="4800">
                <a:solidFill>
                  <a:schemeClr val="dk1"/>
                </a:solidFill>
                <a:highlight>
                  <a:schemeClr val="lt1"/>
                </a:highlight>
              </a:rPr>
              <a:t>Github</a:t>
            </a:r>
            <a:r>
              <a:rPr lang="en" sz="4800">
                <a:solidFill>
                  <a:schemeClr val="dk1"/>
                </a:solidFill>
                <a:highlight>
                  <a:schemeClr val="lt1"/>
                </a:highlight>
              </a:rPr>
              <a:t> repository.</a:t>
            </a:r>
            <a:endParaRPr sz="4800">
              <a:solidFill>
                <a:schemeClr val="dk1"/>
              </a:solidFill>
              <a:highlight>
                <a:schemeClr val="lt1"/>
              </a:highlight>
            </a:endParaRPr>
          </a:p>
          <a:p>
            <a:pPr indent="-304800" lvl="0" marL="457200" rtl="0" algn="just">
              <a:spcBef>
                <a:spcPts val="0"/>
              </a:spcBef>
              <a:spcAft>
                <a:spcPts val="0"/>
              </a:spcAft>
              <a:buClr>
                <a:schemeClr val="dk1"/>
              </a:buClr>
              <a:buSzPct val="100000"/>
              <a:buAutoNum type="arabicPeriod"/>
            </a:pPr>
            <a:r>
              <a:rPr lang="en" sz="4800">
                <a:solidFill>
                  <a:schemeClr val="dk1"/>
                </a:solidFill>
                <a:highlight>
                  <a:schemeClr val="lt1"/>
                </a:highlight>
              </a:rPr>
              <a:t>For the server, We are  using AWs Ec2 Instance.</a:t>
            </a:r>
            <a:endParaRPr sz="4800">
              <a:solidFill>
                <a:schemeClr val="dk1"/>
              </a:solidFill>
              <a:highlight>
                <a:schemeClr val="lt1"/>
              </a:highlight>
            </a:endParaRPr>
          </a:p>
          <a:p>
            <a:pPr indent="0" lvl="0" marL="457200" rtl="0" algn="just">
              <a:spcBef>
                <a:spcPts val="1200"/>
              </a:spcBef>
              <a:spcAft>
                <a:spcPts val="0"/>
              </a:spcAft>
              <a:buNone/>
            </a:pPr>
            <a:r>
              <a:t/>
            </a:r>
            <a:endParaRPr sz="4800">
              <a:solidFill>
                <a:schemeClr val="dk1"/>
              </a:solidFill>
              <a:highlight>
                <a:schemeClr val="lt1"/>
              </a:highlight>
            </a:endParaRPr>
          </a:p>
          <a:p>
            <a:pPr indent="0" lvl="0" marL="0" rtl="0" algn="l">
              <a:lnSpc>
                <a:spcPct val="130000"/>
              </a:lnSpc>
              <a:spcBef>
                <a:spcPts val="1200"/>
              </a:spcBef>
              <a:spcAft>
                <a:spcPts val="0"/>
              </a:spcAft>
              <a:buNone/>
            </a:pPr>
            <a:r>
              <a:rPr b="1" lang="en" sz="5600">
                <a:solidFill>
                  <a:schemeClr val="dk1"/>
                </a:solidFill>
                <a:highlight>
                  <a:schemeClr val="lt1"/>
                </a:highlight>
              </a:rPr>
              <a:t>How it’s going to work</a:t>
            </a:r>
            <a:endParaRPr b="1" sz="5600">
              <a:solidFill>
                <a:schemeClr val="dk1"/>
              </a:solidFill>
              <a:highlight>
                <a:schemeClr val="lt1"/>
              </a:highlight>
            </a:endParaRPr>
          </a:p>
          <a:p>
            <a:pPr indent="-304800" lvl="0" marL="457200" rtl="0" algn="l">
              <a:spcBef>
                <a:spcPts val="1500"/>
              </a:spcBef>
              <a:spcAft>
                <a:spcPts val="0"/>
              </a:spcAft>
              <a:buClr>
                <a:schemeClr val="dk1"/>
              </a:buClr>
              <a:buSzPct val="100000"/>
              <a:buChar char="●"/>
            </a:pPr>
            <a:r>
              <a:rPr lang="en" sz="4800">
                <a:solidFill>
                  <a:schemeClr val="dk1"/>
                </a:solidFill>
                <a:highlight>
                  <a:schemeClr val="lt1"/>
                </a:highlight>
              </a:rPr>
              <a:t>You made some changes in your project.</a:t>
            </a:r>
            <a:endParaRPr sz="4800">
              <a:solidFill>
                <a:schemeClr val="dk1"/>
              </a:solidFill>
              <a:highlight>
                <a:schemeClr val="lt1"/>
              </a:highlight>
            </a:endParaRPr>
          </a:p>
          <a:p>
            <a:pPr indent="-304800" lvl="0" marL="457200" rtl="0" algn="l">
              <a:spcBef>
                <a:spcPts val="0"/>
              </a:spcBef>
              <a:spcAft>
                <a:spcPts val="0"/>
              </a:spcAft>
              <a:buClr>
                <a:schemeClr val="dk1"/>
              </a:buClr>
              <a:buSzPct val="100000"/>
              <a:buChar char="●"/>
            </a:pPr>
            <a:r>
              <a:rPr lang="en" sz="4800">
                <a:solidFill>
                  <a:schemeClr val="dk1"/>
                </a:solidFill>
                <a:highlight>
                  <a:schemeClr val="lt1"/>
                </a:highlight>
              </a:rPr>
              <a:t>You push those changes in Github on master or any branch.</a:t>
            </a:r>
            <a:endParaRPr sz="4800">
              <a:solidFill>
                <a:schemeClr val="dk1"/>
              </a:solidFill>
              <a:highlight>
                <a:schemeClr val="lt1"/>
              </a:highlight>
            </a:endParaRPr>
          </a:p>
          <a:p>
            <a:pPr indent="-304800" lvl="0" marL="457200" rtl="0" algn="l">
              <a:spcBef>
                <a:spcPts val="0"/>
              </a:spcBef>
              <a:spcAft>
                <a:spcPts val="0"/>
              </a:spcAft>
              <a:buClr>
                <a:schemeClr val="dk1"/>
              </a:buClr>
              <a:buSzPct val="100000"/>
              <a:buChar char="●"/>
            </a:pPr>
            <a:r>
              <a:rPr lang="en" sz="4800">
                <a:solidFill>
                  <a:schemeClr val="dk1"/>
                </a:solidFill>
                <a:highlight>
                  <a:schemeClr val="lt1"/>
                </a:highlight>
              </a:rPr>
              <a:t>Github will notify Jenkins about the new push. ( We will configure it )</a:t>
            </a:r>
            <a:endParaRPr sz="4800">
              <a:solidFill>
                <a:schemeClr val="dk1"/>
              </a:solidFill>
              <a:highlight>
                <a:schemeClr val="lt1"/>
              </a:highlight>
            </a:endParaRPr>
          </a:p>
          <a:p>
            <a:pPr indent="-304800" lvl="0" marL="457200" rtl="0" algn="l">
              <a:spcBef>
                <a:spcPts val="0"/>
              </a:spcBef>
              <a:spcAft>
                <a:spcPts val="0"/>
              </a:spcAft>
              <a:buClr>
                <a:schemeClr val="dk1"/>
              </a:buClr>
              <a:buSzPct val="100000"/>
              <a:buChar char="●"/>
            </a:pPr>
            <a:r>
              <a:rPr lang="en" sz="4800">
                <a:solidFill>
                  <a:schemeClr val="dk1"/>
                </a:solidFill>
                <a:highlight>
                  <a:schemeClr val="lt1"/>
                </a:highlight>
              </a:rPr>
              <a:t>Jenkins will then run the commands you ask it to run.</a:t>
            </a:r>
            <a:endParaRPr sz="4800">
              <a:solidFill>
                <a:schemeClr val="dk1"/>
              </a:solidFill>
              <a:highlight>
                <a:schemeClr val="lt1"/>
              </a:highlight>
            </a:endParaRPr>
          </a:p>
          <a:p>
            <a:pPr indent="0" lvl="0" marL="0" rtl="0" algn="l">
              <a:lnSpc>
                <a:spcPct val="130000"/>
              </a:lnSpc>
              <a:spcBef>
                <a:spcPts val="3600"/>
              </a:spcBef>
              <a:spcAft>
                <a:spcPts val="0"/>
              </a:spcAft>
              <a:buNone/>
            </a:pPr>
            <a:r>
              <a:t/>
            </a:r>
            <a:endParaRPr b="1" sz="1700">
              <a:solidFill>
                <a:schemeClr val="dk1"/>
              </a:solidFill>
              <a:highlight>
                <a:schemeClr val="lt1"/>
              </a:highlight>
            </a:endParaRPr>
          </a:p>
          <a:p>
            <a:pPr indent="0" lvl="0" marL="0" rtl="0" algn="just">
              <a:spcBef>
                <a:spcPts val="1500"/>
              </a:spcBef>
              <a:spcAft>
                <a:spcPts val="0"/>
              </a:spcAft>
              <a:buNone/>
            </a:pPr>
            <a:r>
              <a:t/>
            </a:r>
            <a:endParaRPr sz="1450">
              <a:solidFill>
                <a:schemeClr val="lt1"/>
              </a:solidFill>
              <a:highlight>
                <a:schemeClr val="lt1"/>
              </a:highlight>
            </a:endParaRPr>
          </a:p>
          <a:p>
            <a:pPr indent="0" lvl="0" marL="0" rtl="0" algn="just">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166000" y="211175"/>
            <a:ext cx="8520600" cy="46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chemeClr val="lt1"/>
                </a:highlight>
              </a:rPr>
              <a:t>Those commands will contain the following.</a:t>
            </a:r>
            <a:endParaRPr sz="1400">
              <a:solidFill>
                <a:schemeClr val="dk1"/>
              </a:solidFill>
              <a:highlight>
                <a:schemeClr val="lt1"/>
              </a:highlight>
            </a:endParaRPr>
          </a:p>
          <a:p>
            <a:pPr indent="-317500" lvl="0" marL="457200" rtl="0" algn="l">
              <a:spcBef>
                <a:spcPts val="2400"/>
              </a:spcBef>
              <a:spcAft>
                <a:spcPts val="0"/>
              </a:spcAft>
              <a:buClr>
                <a:schemeClr val="dk1"/>
              </a:buClr>
              <a:buSzPts val="1400"/>
              <a:buChar char="●"/>
            </a:pPr>
            <a:r>
              <a:rPr lang="en" sz="1400">
                <a:solidFill>
                  <a:schemeClr val="dk1"/>
                </a:solidFill>
                <a:highlight>
                  <a:schemeClr val="lt1"/>
                </a:highlight>
              </a:rPr>
              <a:t>Test script.</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Deployment script.</a:t>
            </a:r>
            <a:endParaRPr sz="1400">
              <a:solidFill>
                <a:schemeClr val="dk1"/>
              </a:solidFill>
              <a:highlight>
                <a:schemeClr val="lt1"/>
              </a:highlight>
            </a:endParaRPr>
          </a:p>
          <a:p>
            <a:pPr indent="0" lvl="0" marL="0" rtl="0" algn="l">
              <a:spcBef>
                <a:spcPts val="3600"/>
              </a:spcBef>
              <a:spcAft>
                <a:spcPts val="0"/>
              </a:spcAft>
              <a:buClr>
                <a:schemeClr val="dk1"/>
              </a:buClr>
              <a:buSzPts val="1100"/>
              <a:buFont typeface="Arial"/>
              <a:buNone/>
            </a:pPr>
            <a:r>
              <a:rPr lang="en" sz="1400">
                <a:solidFill>
                  <a:schemeClr val="dk1"/>
                </a:solidFill>
                <a:highlight>
                  <a:schemeClr val="lt1"/>
                </a:highlight>
              </a:rPr>
              <a:t>Deployment script will be added to Project only and Jenkins will use that to communicate to Server and perform the push.</a:t>
            </a:r>
            <a:endParaRPr sz="1400">
              <a:solidFill>
                <a:schemeClr val="dk1"/>
              </a:solidFill>
              <a:highlight>
                <a:schemeClr val="lt1"/>
              </a:highlight>
            </a:endParaRPr>
          </a:p>
          <a:p>
            <a:pPr indent="0" lvl="0" marL="0" rtl="0" algn="l">
              <a:spcBef>
                <a:spcPts val="2400"/>
              </a:spcBef>
              <a:spcAft>
                <a:spcPts val="0"/>
              </a:spcAft>
              <a:buClr>
                <a:schemeClr val="dk1"/>
              </a:buClr>
              <a:buSzPts val="1100"/>
              <a:buFont typeface="Arial"/>
              <a:buNone/>
            </a:pPr>
            <a:r>
              <a:rPr lang="en" sz="1400">
                <a:solidFill>
                  <a:schemeClr val="dk1"/>
                </a:solidFill>
                <a:highlight>
                  <a:schemeClr val="lt1"/>
                </a:highlight>
              </a:rPr>
              <a:t>Basically, what you do manually such as running test command, login in to Server, performing Git pull, and then restarting the build server, we will do all of them automatically by writing the script.</a:t>
            </a:r>
            <a:endParaRPr sz="1400">
              <a:solidFill>
                <a:schemeClr val="dk1"/>
              </a:solidFill>
              <a:highlight>
                <a:schemeClr val="lt1"/>
              </a:highlight>
            </a:endParaRPr>
          </a:p>
          <a:p>
            <a:pPr indent="0" lvl="0" marL="0" rtl="0" algn="l">
              <a:spcBef>
                <a:spcPts val="24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