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5" r:id="rId3"/>
    <p:sldId id="314" r:id="rId4"/>
    <p:sldId id="333" r:id="rId5"/>
    <p:sldId id="317" r:id="rId6"/>
    <p:sldId id="318" r:id="rId7"/>
    <p:sldId id="319" r:id="rId8"/>
    <p:sldId id="323" r:id="rId9"/>
    <p:sldId id="322" r:id="rId10"/>
    <p:sldId id="320" r:id="rId11"/>
    <p:sldId id="315" r:id="rId12"/>
    <p:sldId id="326" r:id="rId13"/>
    <p:sldId id="331" r:id="rId14"/>
    <p:sldId id="321" r:id="rId15"/>
    <p:sldId id="325" r:id="rId16"/>
    <p:sldId id="327" r:id="rId17"/>
    <p:sldId id="316" r:id="rId18"/>
    <p:sldId id="328" r:id="rId19"/>
    <p:sldId id="329" r:id="rId20"/>
    <p:sldId id="330" r:id="rId21"/>
    <p:sldId id="332" r:id="rId22"/>
    <p:sldId id="334" r:id="rId23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88"/>
    <a:srgbClr val="7DABA9"/>
    <a:srgbClr val="B4CDB3"/>
    <a:srgbClr val="ADC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7"/>
    <p:restoredTop sz="94672"/>
  </p:normalViewPr>
  <p:slideViewPr>
    <p:cSldViewPr>
      <p:cViewPr varScale="1">
        <p:scale>
          <a:sx n="99" d="100"/>
          <a:sy n="99" d="100"/>
        </p:scale>
        <p:origin x="4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87C34B0E-4E5B-43F7-9C12-F7F36A6B14C7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761AF6E8-80F6-40EA-BEAA-123D35F2F65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43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F033-EFF8-234C-A324-306D8570AFBD}" type="datetimeFigureOut">
              <a:rPr lang="en-US" smtClean="0"/>
              <a:t>10/31/23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1214438"/>
            <a:ext cx="4368800" cy="3276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673600"/>
            <a:ext cx="5505450" cy="3822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04D58-B725-5B44-AA0A-D041EE8D9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04D58-B725-5B44-AA0A-D041EE8D9D4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3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47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28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6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8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6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55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90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76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74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2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0B4DB-D500-4576-864C-95A697FAAF5F}" type="datetimeFigureOut">
              <a:rPr lang="pt-BR" smtClean="0"/>
              <a:t>31/10/2023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FE3E-4903-4492-B4C6-ADBA0701D9C8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6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linioprado/ctr-server-node-base1" TargetMode="External"/><Relationship Id="rId5" Type="http://schemas.openxmlformats.org/officeDocument/2006/relationships/hyperlink" Target="https://github.com/plinioprado/ctr-client-react-base" TargetMode="Externa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3886200" cy="2160240"/>
          </a:xfrm>
        </p:spPr>
        <p:txBody>
          <a:bodyPr>
            <a:noAutofit/>
          </a:bodyPr>
          <a:lstStyle/>
          <a:p>
            <a:pPr algn="l"/>
            <a:r>
              <a:rPr lang="en-US" sz="3200" cap="all" dirty="0">
                <a:solidFill>
                  <a:schemeClr val="bg1"/>
                </a:solidFill>
              </a:rPr>
              <a:t>One approach for </a:t>
            </a:r>
            <a:br>
              <a:rPr lang="en-US" sz="3200" cap="all" dirty="0">
                <a:solidFill>
                  <a:schemeClr val="bg1"/>
                </a:solidFill>
              </a:rPr>
            </a:br>
            <a:r>
              <a:rPr lang="en-US" sz="3200" cap="all" dirty="0">
                <a:solidFill>
                  <a:schemeClr val="bg1"/>
                </a:solidFill>
              </a:rPr>
              <a:t>reusable components </a:t>
            </a:r>
            <a:br>
              <a:rPr lang="en-US" sz="3200" cap="all" dirty="0">
                <a:solidFill>
                  <a:schemeClr val="bg1"/>
                </a:solidFill>
              </a:rPr>
            </a:br>
            <a:r>
              <a:rPr lang="en-US" sz="3200" cap="all" dirty="0">
                <a:solidFill>
                  <a:schemeClr val="bg1"/>
                </a:solidFill>
              </a:rPr>
              <a:t>using a data + </a:t>
            </a:r>
            <a:br>
              <a:rPr lang="en-US" sz="3200" cap="all" dirty="0">
                <a:solidFill>
                  <a:schemeClr val="bg1"/>
                </a:solidFill>
              </a:rPr>
            </a:br>
            <a:r>
              <a:rPr lang="en-US" sz="3200" cap="all" dirty="0">
                <a:solidFill>
                  <a:schemeClr val="bg1"/>
                </a:solidFill>
              </a:rPr>
              <a:t>format response</a:t>
            </a:r>
            <a:endParaRPr lang="pt-BR" sz="3200" cap="all" dirty="0">
              <a:solidFill>
                <a:schemeClr val="bg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1110BAE-99E9-AE8D-48D9-45E624400381}"/>
              </a:ext>
            </a:extLst>
          </p:cNvPr>
          <p:cNvSpPr txBox="1">
            <a:spLocks/>
          </p:cNvSpPr>
          <p:nvPr/>
        </p:nvSpPr>
        <p:spPr>
          <a:xfrm>
            <a:off x="685800" y="3285459"/>
            <a:ext cx="3886200" cy="1295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Helping to handle the swarm of auxiliary tables that fly around your main features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9A7464D-734B-3F54-8D42-2BB108C49E84}"/>
              </a:ext>
            </a:extLst>
          </p:cNvPr>
          <p:cNvSpPr txBox="1">
            <a:spLocks/>
          </p:cNvSpPr>
          <p:nvPr/>
        </p:nvSpPr>
        <p:spPr>
          <a:xfrm>
            <a:off x="685800" y="5589240"/>
            <a:ext cx="3886200" cy="674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>
                <a:solidFill>
                  <a:srgbClr val="FFC000"/>
                </a:solidFill>
              </a:rPr>
              <a:t>Plinio Prado</a:t>
            </a:r>
          </a:p>
          <a:p>
            <a:pPr algn="l"/>
            <a:r>
              <a:rPr lang="en-US" sz="2400" i="1" dirty="0">
                <a:solidFill>
                  <a:schemeClr val="bg1"/>
                </a:solidFill>
              </a:rPr>
              <a:t>October 2023</a:t>
            </a:r>
            <a:endParaRPr lang="pt-B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0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518" y="1199388"/>
            <a:ext cx="7772400" cy="435261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CRUD typically has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CA" sz="3200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</a:t>
            </a:r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CONVENTION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D0EEC99-D4CB-441E-B1D9-8DF2B2B698D3}"/>
              </a:ext>
            </a:extLst>
          </p:cNvPr>
          <p:cNvSpPr txBox="1">
            <a:spLocks/>
          </p:cNvSpPr>
          <p:nvPr/>
        </p:nvSpPr>
        <p:spPr>
          <a:xfrm>
            <a:off x="65261" y="1757824"/>
            <a:ext cx="8539186" cy="1149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List with some items to browse over the records (with some filters, etc.)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 Item with the full info of a selected record can be seen and an update</a:t>
            </a:r>
          </a:p>
          <a:p>
            <a:pPr marL="457200" algn="l"/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59900B1-C791-C196-C6E0-6E7727C6548C}"/>
              </a:ext>
            </a:extLst>
          </p:cNvPr>
          <p:cNvSpPr txBox="1">
            <a:spLocks/>
          </p:cNvSpPr>
          <p:nvPr/>
        </p:nvSpPr>
        <p:spPr>
          <a:xfrm>
            <a:off x="283518" y="2757991"/>
            <a:ext cx="7772400" cy="526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3F1352-D426-9F77-1581-4A7A8A7FAB9C}"/>
              </a:ext>
            </a:extLst>
          </p:cNvPr>
          <p:cNvSpPr/>
          <p:nvPr/>
        </p:nvSpPr>
        <p:spPr>
          <a:xfrm>
            <a:off x="0" y="4382628"/>
            <a:ext cx="9144000" cy="1949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A5023E9-2521-9FD5-646C-E738E1E1F11B}"/>
              </a:ext>
            </a:extLst>
          </p:cNvPr>
          <p:cNvSpPr txBox="1">
            <a:spLocks/>
          </p:cNvSpPr>
          <p:nvPr/>
        </p:nvSpPr>
        <p:spPr>
          <a:xfrm>
            <a:off x="539551" y="4466672"/>
            <a:ext cx="8064896" cy="1781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Here, the threshold for when to use these Aux components or custom-coded was:</a:t>
            </a:r>
          </a:p>
          <a:p>
            <a:pPr algn="l"/>
            <a:endParaRPr lang="en-US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Does it use special components in the Item (Like something collapsible)?</a:t>
            </a:r>
          </a:p>
          <a:p>
            <a:pPr algn="l"/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</a:rPr>
              <a:t>- Does it have business rules involving multiple fields?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AF96597-CBB3-C143-5951-BCA0864C99DB}"/>
              </a:ext>
            </a:extLst>
          </p:cNvPr>
          <p:cNvSpPr txBox="1">
            <a:spLocks/>
          </p:cNvSpPr>
          <p:nvPr/>
        </p:nvSpPr>
        <p:spPr>
          <a:xfrm>
            <a:off x="283518" y="2829246"/>
            <a:ext cx="7772400" cy="1125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We just used:</a:t>
            </a:r>
          </a:p>
          <a:p>
            <a:pPr algn="l"/>
            <a:r>
              <a:rPr lang="en-C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&lt;AuxList /&gt;</a:t>
            </a:r>
            <a:endParaRPr lang="en-C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CA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&lt;AuxItem /&gt;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6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97899"/>
            <a:ext cx="7772400" cy="539111"/>
          </a:xfrm>
        </p:spPr>
        <p:txBody>
          <a:bodyPr>
            <a:noAutofit/>
          </a:bodyPr>
          <a:lstStyle/>
          <a:p>
            <a:pPr algn="l"/>
            <a:r>
              <a:rPr lang="en-CA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 object like this: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240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FORMAT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6FB8365-3449-5388-7A12-AB22BD067CBD}"/>
              </a:ext>
            </a:extLst>
          </p:cNvPr>
          <p:cNvSpPr txBox="1">
            <a:spLocks/>
          </p:cNvSpPr>
          <p:nvPr/>
        </p:nvSpPr>
        <p:spPr>
          <a:xfrm>
            <a:off x="3312975" y="2078939"/>
            <a:ext cx="2518048" cy="3779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listHeader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'Roles’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itemHeader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'Role'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columns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[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{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name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'cod'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listPosition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9865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formPosition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9865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type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'string'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primaryKey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true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default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''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required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true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label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'Cod'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fieldMd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9865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minlength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9865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</a:t>
            </a:r>
            <a:r>
              <a:rPr lang="en-CA" sz="180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maxlength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1800" dirty="0">
                <a:solidFill>
                  <a:srgbClr val="09865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},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</a:t>
            </a:r>
            <a:r>
              <a:rPr lang="en-CA" sz="1800" dirty="0">
                <a:solidFill>
                  <a:srgbClr val="09865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...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]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8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6678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MOONGOSE-LIKE ALTERNATE FORMAT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6FB8365-3449-5388-7A12-AB22BD067CBD}"/>
              </a:ext>
            </a:extLst>
          </p:cNvPr>
          <p:cNvSpPr txBox="1">
            <a:spLocks/>
          </p:cNvSpPr>
          <p:nvPr/>
        </p:nvSpPr>
        <p:spPr>
          <a:xfrm>
            <a:off x="3203848" y="979748"/>
            <a:ext cx="2518048" cy="434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{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</a:t>
            </a:r>
            <a:r>
              <a:rPr lang="en-CA" sz="1600" dirty="0">
                <a:solidFill>
                  <a:srgbClr val="0070C0"/>
                </a:solidFill>
                <a:effectLst/>
                <a:latin typeface="+mn-lt"/>
                <a:ea typeface="Times New Roman" panose="02020603050405020304" pitchFamily="18" charset="0"/>
              </a:rPr>
              <a:t>'header' 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{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listHeader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'Roles'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itemHeader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'Role'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},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</a:t>
            </a:r>
            <a:r>
              <a:rPr lang="en-CA" sz="16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'cod'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:  {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listPosition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98658"/>
                </a:solidFill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formPosition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98658"/>
                </a:solidFill>
                <a:effectLst/>
                <a:latin typeface="+mn-lt"/>
                <a:ea typeface="Times New Roman" panose="02020603050405020304" pitchFamily="18" charset="0"/>
              </a:rPr>
              <a:t>1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type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'string'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primaryKey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true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default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''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required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true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label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'Cod'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fieldMd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98658"/>
                </a:solidFill>
                <a:effectLst/>
                <a:latin typeface="+mn-lt"/>
                <a:ea typeface="Times New Roman" panose="02020603050405020304" pitchFamily="18" charset="0"/>
              </a:rPr>
              <a:t>6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minlength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98658"/>
                </a:solidFill>
                <a:effectLst/>
                <a:latin typeface="+mn-lt"/>
                <a:ea typeface="Times New Roman" panose="02020603050405020304" pitchFamily="18" charset="0"/>
              </a:rPr>
              <a:t>3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  </a:t>
            </a:r>
            <a:r>
              <a:rPr lang="en-CA" sz="16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maxlength</a:t>
            </a: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1600" dirty="0">
                <a:solidFill>
                  <a:srgbClr val="098658"/>
                </a:solidFill>
                <a:effectLst/>
                <a:latin typeface="+mn-lt"/>
                <a:ea typeface="Times New Roman" panose="02020603050405020304" pitchFamily="18" charset="0"/>
              </a:rPr>
              <a:t>6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},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</a:t>
            </a:r>
            <a:r>
              <a:rPr lang="en-CA" sz="1600" dirty="0">
                <a:solidFill>
                  <a:srgbClr val="098658"/>
                </a:solidFill>
                <a:effectLst/>
                <a:latin typeface="+mn-lt"/>
                <a:ea typeface="Times New Roman" panose="02020603050405020304" pitchFamily="18" charset="0"/>
              </a:rPr>
              <a:t>...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]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ts val="1700"/>
              </a:lnSpc>
            </a:pPr>
            <a:r>
              <a:rPr lang="en-CA" sz="1600" kern="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en-CA" sz="16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92D1C-E355-B738-CF12-DCB23EEF0EFF}"/>
              </a:ext>
            </a:extLst>
          </p:cNvPr>
          <p:cNvSpPr/>
          <p:nvPr/>
        </p:nvSpPr>
        <p:spPr>
          <a:xfrm>
            <a:off x="-1" y="5323911"/>
            <a:ext cx="9144000" cy="984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A2E40-42EA-7535-9CD1-52A3DF6B0739}"/>
              </a:ext>
            </a:extLst>
          </p:cNvPr>
          <p:cNvSpPr txBox="1"/>
          <p:nvPr/>
        </p:nvSpPr>
        <p:spPr>
          <a:xfrm>
            <a:off x="283518" y="5564096"/>
            <a:ext cx="857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Loops </a:t>
            </a:r>
            <a:r>
              <a:rPr lang="en-US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differently but works in the end is quite similar. Might change to this just because the known and documented Mongoose has a lot of useful validation attributes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8063" y="2182598"/>
            <a:ext cx="8064896" cy="2227137"/>
          </a:xfrm>
        </p:spPr>
        <p:txBody>
          <a:bodyPr numCol="2">
            <a:no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No: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{  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client: “John Doe”,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address: {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Street: “Main Street: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…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But: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cl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ient: “John Doe”,</a:t>
            </a:r>
            <a:b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address_street: “Main Street”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5158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AUTO-IMPOSED LIMITATIONS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C8B5B-7592-1164-9DCD-C47859A1FC87}"/>
              </a:ext>
            </a:extLst>
          </p:cNvPr>
          <p:cNvSpPr/>
          <p:nvPr/>
        </p:nvSpPr>
        <p:spPr>
          <a:xfrm>
            <a:off x="-1" y="4837802"/>
            <a:ext cx="9144000" cy="1513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72785-CBAF-5B31-055D-DF30C41775A0}"/>
              </a:ext>
            </a:extLst>
          </p:cNvPr>
          <p:cNvSpPr txBox="1"/>
          <p:nvPr/>
        </p:nvSpPr>
        <p:spPr>
          <a:xfrm>
            <a:off x="4572000" y="4653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09BFE-E6D6-1F9F-89A5-BE4876274C44}"/>
              </a:ext>
            </a:extLst>
          </p:cNvPr>
          <p:cNvSpPr txBox="1"/>
          <p:nvPr/>
        </p:nvSpPr>
        <p:spPr>
          <a:xfrm>
            <a:off x="296397" y="5022468"/>
            <a:ext cx="826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JavaScript loops can perfectly crawl recurrently to handle objects within objects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used it in some core components, works but adds a complexity that shouldn't be needed in an Aux table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2A33F-CA31-8F75-F324-E76B4CAAB62B}"/>
              </a:ext>
            </a:extLst>
          </p:cNvPr>
          <p:cNvSpPr txBox="1"/>
          <p:nvPr/>
        </p:nvSpPr>
        <p:spPr>
          <a:xfrm>
            <a:off x="283518" y="1165086"/>
            <a:ext cx="677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fields for these aux tables have one level array or object. Example:</a:t>
            </a: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0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799" y="1844824"/>
            <a:ext cx="7772400" cy="259816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Irrelevant for the C of this POC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concept being explored is about the format of the REST responses and the rendering of the React front-end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code happens to use the “format” as a schema to run back-end validation and build SQL  queries, nice but beside the point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BACK-END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799" y="2888689"/>
            <a:ext cx="7772400" cy="1440157"/>
          </a:xfrm>
        </p:spPr>
        <p:txBody>
          <a:bodyPr>
            <a:noAutofit/>
          </a:bodyPr>
          <a:lstStyle/>
          <a:p>
            <a:pPr algn="l"/>
            <a:r>
              <a:rPr lang="en-CA" sz="2400" dirty="0">
                <a:solidFill>
                  <a:srgbClr val="800000"/>
                </a:solidFill>
                <a:effectLst/>
                <a:ea typeface="Times New Roman" panose="02020603050405020304" pitchFamily="18" charset="0"/>
              </a:rPr>
              <a:t>name</a:t>
            </a:r>
            <a:r>
              <a:rPr lang="en-CA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en-CA" sz="2400" dirty="0">
                <a:solidFill>
                  <a:srgbClr val="0000FF"/>
                </a:solidFill>
                <a:effectLst/>
                <a:ea typeface="Times New Roman" panose="02020603050405020304" pitchFamily="18" charset="0"/>
              </a:rPr>
              <a:t>'cod’</a:t>
            </a:r>
            <a:br>
              <a:rPr lang="en-CA" sz="2400" dirty="0">
                <a:effectLst/>
                <a:ea typeface="Times New Roman" panose="02020603050405020304" pitchFamily="18" charset="0"/>
              </a:rPr>
            </a:br>
            <a:r>
              <a:rPr lang="en-CA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br>
              <a:rPr lang="en-CA" sz="2400" dirty="0">
                <a:solidFill>
                  <a:srgbClr val="000000"/>
                </a:solidFill>
                <a:ea typeface="Times New Roman" panose="02020603050405020304" pitchFamily="18" charset="0"/>
              </a:rPr>
            </a:br>
            <a:r>
              <a:rPr lang="en-CA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CA" sz="2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dentifies which field is being shown and updated by that Input tag.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NAME ATTRIBUTES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0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47838" y="2056950"/>
            <a:ext cx="2848322" cy="1385482"/>
          </a:xfrm>
        </p:spPr>
        <p:txBody>
          <a:bodyPr>
            <a:noAutofit/>
          </a:bodyPr>
          <a:lstStyle/>
          <a:p>
            <a:pPr algn="l"/>
            <a:r>
              <a:rPr lang="en-CA" sz="24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listHeader</a:t>
            </a:r>
            <a:r>
              <a:rPr lang="en-CA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24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'Roles'</a:t>
            </a:r>
            <a:br>
              <a:rPr lang="en-CA" sz="2400" dirty="0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CA" sz="24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itemHeader</a:t>
            </a:r>
            <a:r>
              <a:rPr lang="en-CA" sz="2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24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'Role’</a:t>
            </a:r>
            <a:br>
              <a:rPr lang="en-CA" sz="24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CA" sz="2400" dirty="0">
                <a:solidFill>
                  <a:srgbClr val="800000"/>
                </a:solidFill>
                <a:latin typeface="+mn-lt"/>
                <a:ea typeface="Times New Roman" panose="02020603050405020304" pitchFamily="18" charset="0"/>
              </a:rPr>
              <a:t>label</a:t>
            </a:r>
            <a:r>
              <a:rPr lang="en-CA" sz="24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2400" dirty="0">
                <a:solidFill>
                  <a:srgbClr val="0000FF"/>
                </a:solidFill>
                <a:latin typeface="+mn-lt"/>
                <a:ea typeface="Times New Roman" panose="02020603050405020304" pitchFamily="18" charset="0"/>
              </a:rPr>
              <a:t>‘Cod’</a:t>
            </a:r>
            <a:endParaRPr lang="en-CA" sz="24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5682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HEADER AND NAME ATTRIBUTES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7D14B-DAF7-D3DD-F298-CAC3F2E5B28E}"/>
              </a:ext>
            </a:extLst>
          </p:cNvPr>
          <p:cNvSpPr/>
          <p:nvPr/>
        </p:nvSpPr>
        <p:spPr>
          <a:xfrm>
            <a:off x="-1" y="5013184"/>
            <a:ext cx="9144000" cy="130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2EE25-426C-29FB-69C7-83B91035DB71}"/>
              </a:ext>
            </a:extLst>
          </p:cNvPr>
          <p:cNvSpPr txBox="1"/>
          <p:nvPr/>
        </p:nvSpPr>
        <p:spPr>
          <a:xfrm>
            <a:off x="283517" y="5434245"/>
            <a:ext cx="857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‘label’ defines AuxList column header and AuxItem field label but they could be different, as here we can add any text to be shown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4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9F295D-0BE3-235E-396B-8F568E63D990}"/>
              </a:ext>
            </a:extLst>
          </p:cNvPr>
          <p:cNvSpPr/>
          <p:nvPr/>
        </p:nvSpPr>
        <p:spPr>
          <a:xfrm>
            <a:off x="-1" y="4774273"/>
            <a:ext cx="9144000" cy="1607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100030"/>
            <a:ext cx="8064896" cy="1502167"/>
          </a:xfrm>
        </p:spPr>
        <p:txBody>
          <a:bodyPr>
            <a:noAutofit/>
          </a:bodyPr>
          <a:lstStyle/>
          <a:p>
            <a:pPr algn="l"/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type: </a:t>
            </a:r>
            <a:r>
              <a:rPr lang="en-CA" sz="2000" dirty="0">
                <a:solidFill>
                  <a:srgbClr val="A3151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'select'</a:t>
            </a:r>
            <a:b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C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Defines which Field tag (in this case through react-bootstrap components) will be used. Here, we we needed: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TYPE ATTRIBUTE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4EECBBA-0C28-E03B-610E-CA46018428BA}"/>
              </a:ext>
            </a:extLst>
          </p:cNvPr>
          <p:cNvSpPr txBox="1">
            <a:spLocks/>
          </p:cNvSpPr>
          <p:nvPr/>
        </p:nvSpPr>
        <p:spPr>
          <a:xfrm>
            <a:off x="539552" y="2775853"/>
            <a:ext cx="8064896" cy="1882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boolean (select between true and false)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integer</a:t>
            </a:r>
            <a:endParaRPr lang="en-C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password</a:t>
            </a:r>
            <a:endParaRPr lang="en-C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select (the only one that will use the 'options' attribute)</a:t>
            </a:r>
            <a:endParaRPr lang="en-C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serial (numeric serial)</a:t>
            </a:r>
            <a:endParaRPr lang="en-C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text (the default)</a:t>
            </a:r>
            <a:endParaRPr lang="en-CA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6C37103-B8C7-1DA3-59AB-33D01464F1DE}"/>
              </a:ext>
            </a:extLst>
          </p:cNvPr>
          <p:cNvSpPr txBox="1">
            <a:spLocks/>
          </p:cNvSpPr>
          <p:nvPr/>
        </p:nvSpPr>
        <p:spPr>
          <a:xfrm>
            <a:off x="539551" y="4988611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 used the Mongoose types they are just the type of the variable and here also define the HTML tag, and additional business rules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0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366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LAYOUT ATTRIBUTES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3A6726E-A883-7B7B-41D9-A60A18BFD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18" y="1090954"/>
            <a:ext cx="7772400" cy="647122"/>
          </a:xfrm>
        </p:spPr>
        <p:txBody>
          <a:bodyPr>
            <a:noAutofit/>
          </a:bodyPr>
          <a:lstStyle/>
          <a:p>
            <a:pPr algn="l"/>
            <a:r>
              <a:rPr lang="en-CA" sz="2000" kern="0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listPosition</a:t>
            </a:r>
            <a:r>
              <a:rPr lang="en-CA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2000" kern="0" dirty="0">
                <a:solidFill>
                  <a:srgbClr val="09865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058B5EF0-2A76-499A-C42B-18CAB7C168CF}"/>
              </a:ext>
            </a:extLst>
          </p:cNvPr>
          <p:cNvSpPr txBox="1">
            <a:spLocks/>
          </p:cNvSpPr>
          <p:nvPr/>
        </p:nvSpPr>
        <p:spPr>
          <a:xfrm>
            <a:off x="685800" y="1628800"/>
            <a:ext cx="7200683" cy="490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Order in the AuxList columns, zero means don’t render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A70707E-F703-356E-B026-56DB1ECF1D32}"/>
              </a:ext>
            </a:extLst>
          </p:cNvPr>
          <p:cNvSpPr txBox="1">
            <a:spLocks/>
          </p:cNvSpPr>
          <p:nvPr/>
        </p:nvSpPr>
        <p:spPr>
          <a:xfrm>
            <a:off x="283518" y="2132856"/>
            <a:ext cx="7772400" cy="647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kern="0" dirty="0">
                <a:solidFill>
                  <a:srgbClr val="8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formPosition</a:t>
            </a:r>
            <a:r>
              <a:rPr lang="en-CA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2000" kern="0" dirty="0">
                <a:solidFill>
                  <a:srgbClr val="098658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endParaRPr lang="en-CA" sz="20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583369F8-8454-01D1-40FA-C9B24B69783B}"/>
              </a:ext>
            </a:extLst>
          </p:cNvPr>
          <p:cNvSpPr txBox="1">
            <a:spLocks/>
          </p:cNvSpPr>
          <p:nvPr/>
        </p:nvSpPr>
        <p:spPr>
          <a:xfrm>
            <a:off x="685799" y="2744506"/>
            <a:ext cx="7200683" cy="539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Order in the AuxItem components, within a Bootstrap/Flexbox grid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6FC1EB6C-9903-E0E3-2037-7BA4B981E9C5}"/>
              </a:ext>
            </a:extLst>
          </p:cNvPr>
          <p:cNvSpPr txBox="1">
            <a:spLocks/>
          </p:cNvSpPr>
          <p:nvPr/>
        </p:nvSpPr>
        <p:spPr>
          <a:xfrm>
            <a:off x="283518" y="3340306"/>
            <a:ext cx="7772400" cy="647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kern="0" dirty="0">
                <a:solidFill>
                  <a:srgbClr val="8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fieldMD</a:t>
            </a:r>
            <a:r>
              <a:rPr lang="en-CA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CA" sz="2000" kern="0" dirty="0">
                <a:solidFill>
                  <a:srgbClr val="098658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6</a:t>
            </a:r>
            <a:endParaRPr lang="en-CA" sz="2000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472D963C-27B6-6CCC-8A72-446B934BB247}"/>
              </a:ext>
            </a:extLst>
          </p:cNvPr>
          <p:cNvSpPr txBox="1">
            <a:spLocks/>
          </p:cNvSpPr>
          <p:nvPr/>
        </p:nvSpPr>
        <p:spPr>
          <a:xfrm>
            <a:off x="685798" y="3987428"/>
            <a:ext cx="7200683" cy="897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kern="0" dirty="0">
                <a:solidFill>
                  <a:srgbClr val="000000"/>
                </a:solidFill>
                <a:ea typeface="Times New Roman" panose="02020603050405020304" pitchFamily="18" charset="0"/>
              </a:rPr>
              <a:t>1/12 width for the Bootstrap/Flexbox grid rendering. May need also a fieldSm and fieldLg, just but so far wasn't been needed</a:t>
            </a:r>
            <a:endParaRPr lang="en-US" sz="2000" dirty="0"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8750C-6E3A-B3D6-3594-CD6B7E5F73D9}"/>
              </a:ext>
            </a:extLst>
          </p:cNvPr>
          <p:cNvSpPr/>
          <p:nvPr/>
        </p:nvSpPr>
        <p:spPr>
          <a:xfrm>
            <a:off x="0" y="5357451"/>
            <a:ext cx="9144000" cy="962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14307-A08D-81C5-E247-CF87DFA5FDC9}"/>
              </a:ext>
            </a:extLst>
          </p:cNvPr>
          <p:cNvSpPr txBox="1"/>
          <p:nvPr/>
        </p:nvSpPr>
        <p:spPr>
          <a:xfrm flipH="1">
            <a:off x="200735" y="5677255"/>
            <a:ext cx="857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Bootstrap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99104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3015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TAG ATTRIBUTES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6FB8365-3449-5388-7A12-AB22BD067CBD}"/>
              </a:ext>
            </a:extLst>
          </p:cNvPr>
          <p:cNvSpPr txBox="1">
            <a:spLocks/>
          </p:cNvSpPr>
          <p:nvPr/>
        </p:nvSpPr>
        <p:spPr>
          <a:xfrm>
            <a:off x="2915816" y="1295500"/>
            <a:ext cx="2518048" cy="213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CA" sz="20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primaryKey</a:t>
            </a:r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20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true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default</a:t>
            </a:r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20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''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required</a:t>
            </a:r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2000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</a:rPr>
              <a:t>true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00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minlength</a:t>
            </a:r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2000" dirty="0">
                <a:solidFill>
                  <a:srgbClr val="098658"/>
                </a:solidFill>
                <a:effectLst/>
                <a:latin typeface="+mn-lt"/>
                <a:ea typeface="Times New Roman" panose="02020603050405020304" pitchFamily="18" charset="0"/>
              </a:rPr>
              <a:t>3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CA" sz="2000" kern="0" dirty="0">
                <a:solidFill>
                  <a:srgbClr val="800000"/>
                </a:solidFill>
                <a:effectLst/>
                <a:latin typeface="+mn-lt"/>
                <a:ea typeface="Times New Roman" panose="02020603050405020304" pitchFamily="18" charset="0"/>
              </a:rPr>
              <a:t>maxlength</a:t>
            </a:r>
            <a:r>
              <a:rPr lang="en-CA" sz="2000" kern="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CA" sz="2000" kern="0" dirty="0">
                <a:solidFill>
                  <a:srgbClr val="098658"/>
                </a:solidFill>
                <a:effectLst/>
                <a:latin typeface="+mn-lt"/>
                <a:ea typeface="Times New Roman" panose="02020603050405020304" pitchFamily="18" charset="0"/>
              </a:rPr>
              <a:t>6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3074A-5D00-1F17-404E-B0FEC00627EA}"/>
              </a:ext>
            </a:extLst>
          </p:cNvPr>
          <p:cNvSpPr/>
          <p:nvPr/>
        </p:nvSpPr>
        <p:spPr>
          <a:xfrm>
            <a:off x="-1" y="4365104"/>
            <a:ext cx="9144000" cy="1986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B9EF6C-7D14-F557-6BE9-DB3AD98D52B8}"/>
              </a:ext>
            </a:extLst>
          </p:cNvPr>
          <p:cNvSpPr txBox="1">
            <a:spLocks/>
          </p:cNvSpPr>
          <p:nvPr/>
        </p:nvSpPr>
        <p:spPr>
          <a:xfrm>
            <a:off x="268859" y="4440064"/>
            <a:ext cx="8064896" cy="1653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Naming followed HTML tags (naming is a b*tch)</a:t>
            </a:r>
          </a:p>
          <a:p>
            <a:pPr algn="l"/>
            <a:endParaRPr lang="en-CA" sz="20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CA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Drives also the front-end validation that runs in AuxList so the Submit button can </a:t>
            </a:r>
            <a:r>
              <a:rPr lang="en-CA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en-CA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conditionally disabled. Validating in the Field tag was tempting but please only in one place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9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4570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POST PRESENTATION EDIT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BE7791-5917-4323-CCB0-A883B9C18DD5}"/>
              </a:ext>
            </a:extLst>
          </p:cNvPr>
          <p:cNvSpPr/>
          <p:nvPr/>
        </p:nvSpPr>
        <p:spPr>
          <a:xfrm>
            <a:off x="0" y="947197"/>
            <a:ext cx="9144000" cy="5467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35FA8-F50A-042C-2ED7-92ADE4FCB5C1}"/>
              </a:ext>
            </a:extLst>
          </p:cNvPr>
          <p:cNvSpPr txBox="1"/>
          <p:nvPr/>
        </p:nvSpPr>
        <p:spPr>
          <a:xfrm>
            <a:off x="269429" y="1967608"/>
            <a:ext cx="846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It’s not about a new technology or service or something revolutionary, but the most successful approach for a problem when I had time to research and play with several alternatives (not always something we can afford) to handle that swarm of aux tables that often start popping up in our projects.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D80F8-6088-5F4F-A419-BD53D4BAD426}"/>
              </a:ext>
            </a:extLst>
          </p:cNvPr>
          <p:cNvSpPr txBox="1"/>
          <p:nvPr/>
        </p:nvSpPr>
        <p:spPr>
          <a:xfrm>
            <a:off x="287497" y="1336708"/>
            <a:ext cx="750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material presented in the </a:t>
            </a:r>
            <a:r>
              <a:rPr lang="en-US" sz="2000" dirty="0" err="1"/>
              <a:t>VanJS</a:t>
            </a:r>
            <a:r>
              <a:rPr lang="en-US" sz="2000" dirty="0"/>
              <a:t> talks on Oct/18/2023 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44430EA-755F-C943-8F30-51165315C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55" y="3828523"/>
            <a:ext cx="4128027" cy="2322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01914-27A8-151C-4BDF-39ED4A99551C}"/>
              </a:ext>
            </a:extLst>
          </p:cNvPr>
          <p:cNvSpPr txBox="1"/>
          <p:nvPr/>
        </p:nvSpPr>
        <p:spPr>
          <a:xfrm>
            <a:off x="274271" y="3573415"/>
            <a:ext cx="41372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noted in one of the next slides, after the presentation the project’s front end was moved to a version 2 in a new repo, the difference being the implementation of TypeScript.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272D1-5305-C2B5-8616-57ED4DF68143}"/>
              </a:ext>
            </a:extLst>
          </p:cNvPr>
          <p:cNvSpPr txBox="1"/>
          <p:nvPr/>
        </p:nvSpPr>
        <p:spPr>
          <a:xfrm>
            <a:off x="269429" y="5499221"/>
            <a:ext cx="430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Have fun!</a:t>
            </a:r>
          </a:p>
        </p:txBody>
      </p:sp>
    </p:spTree>
    <p:extLst>
      <p:ext uri="{BB962C8B-B14F-4D97-AF65-F5344CB8AC3E}">
        <p14:creationId xmlns:p14="http://schemas.microsoft.com/office/powerpoint/2010/main" val="270413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548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OPTIONS FOR THE SELECT TAGS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6FB8365-3449-5388-7A12-AB22BD067CBD}"/>
              </a:ext>
            </a:extLst>
          </p:cNvPr>
          <p:cNvSpPr txBox="1">
            <a:spLocks/>
          </p:cNvSpPr>
          <p:nvPr/>
        </p:nvSpPr>
        <p:spPr>
          <a:xfrm>
            <a:off x="2843808" y="1727058"/>
            <a:ext cx="2518048" cy="213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options: [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/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{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/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value: </a:t>
            </a:r>
            <a:r>
              <a:rPr lang="en-CA" sz="2000" dirty="0">
                <a:solidFill>
                  <a:srgbClr val="A31515"/>
                </a:solidFill>
                <a:effectLst/>
                <a:latin typeface="+mn-lt"/>
                <a:ea typeface="Times New Roman" panose="02020603050405020304" pitchFamily="18" charset="0"/>
              </a:rPr>
              <a:t>'default'</a:t>
            </a:r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/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  text: </a:t>
            </a:r>
            <a:r>
              <a:rPr lang="en-CA" sz="2000" dirty="0">
                <a:solidFill>
                  <a:srgbClr val="A31515"/>
                </a:solidFill>
                <a:effectLst/>
                <a:latin typeface="+mn-lt"/>
                <a:ea typeface="Times New Roman" panose="02020603050405020304" pitchFamily="18" charset="0"/>
              </a:rPr>
              <a:t>'default'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/>
            <a:r>
              <a:rPr lang="en-CA" sz="20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}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  <a:p>
            <a:pPr algn="l"/>
            <a:r>
              <a:rPr lang="en-CA" sz="2000" kern="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]</a:t>
            </a:r>
            <a:endParaRPr lang="en-CA" sz="20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3074A-5D00-1F17-404E-B0FEC00627EA}"/>
              </a:ext>
            </a:extLst>
          </p:cNvPr>
          <p:cNvSpPr/>
          <p:nvPr/>
        </p:nvSpPr>
        <p:spPr>
          <a:xfrm>
            <a:off x="-1" y="4842768"/>
            <a:ext cx="9144000" cy="1489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B9EF6C-7D14-F557-6BE9-DB3AD98D52B8}"/>
              </a:ext>
            </a:extLst>
          </p:cNvPr>
          <p:cNvSpPr txBox="1">
            <a:spLocks/>
          </p:cNvSpPr>
          <p:nvPr/>
        </p:nvSpPr>
        <p:spPr>
          <a:xfrm>
            <a:off x="283518" y="5106591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Either hardcoded in the schema source, or computed when the request happens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3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1C62815-F4C4-2A7F-FDD8-B016AD4D8DCB}"/>
              </a:ext>
            </a:extLst>
          </p:cNvPr>
          <p:cNvSpPr txBox="1">
            <a:spLocks/>
          </p:cNvSpPr>
          <p:nvPr/>
        </p:nvSpPr>
        <p:spPr>
          <a:xfrm>
            <a:off x="700710" y="2348880"/>
            <a:ext cx="725794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Most applications use Float with 2 digits for currency but that is most but not 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I question the choice of using as the Country primary key the 3 char code (it’s the most commonly mentioned), could have used the 2 char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It’s a POC so time was focused in some places and not in others (filtering really deserves better)</a:t>
            </a:r>
          </a:p>
          <a:p>
            <a:pPr algn="l"/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POST PRESENTATION EDIT: Since the meetup, the front end of this project moved from </a:t>
            </a: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ctr-client-react-base</a:t>
            </a:r>
            <a:r>
              <a:rPr lang="en-US" sz="2000" dirty="0"/>
              <a:t>1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to </a:t>
            </a: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ctr-client-react-base</a:t>
            </a:r>
            <a:r>
              <a:rPr lang="en-US" sz="2000" dirty="0"/>
              <a:t>2, the difference being the conversion into TypeScript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B716CC5-73EB-64C9-A131-39540C24772E}"/>
              </a:ext>
            </a:extLst>
          </p:cNvPr>
          <p:cNvSpPr txBox="1">
            <a:spLocks/>
          </p:cNvSpPr>
          <p:nvPr/>
        </p:nvSpPr>
        <p:spPr>
          <a:xfrm>
            <a:off x="928970" y="3861958"/>
            <a:ext cx="7029680" cy="855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B4A4D-B346-C178-B8AE-CF34244CA012}"/>
              </a:ext>
            </a:extLst>
          </p:cNvPr>
          <p:cNvSpPr txBox="1"/>
          <p:nvPr/>
        </p:nvSpPr>
        <p:spPr>
          <a:xfrm>
            <a:off x="1399866" y="1171357"/>
            <a:ext cx="5860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https://github.com/plinioprado/ctr-client-react-base</a:t>
            </a:r>
            <a:r>
              <a:rPr lang="en-US" sz="2000" dirty="0"/>
              <a:t>2</a:t>
            </a:r>
          </a:p>
          <a:p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https://github.com/plinioprado/ctr-server-node-base1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94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4" y="3284984"/>
            <a:ext cx="4032448" cy="176447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Plinio Prado</a:t>
            </a:r>
            <a:b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www.linkedin.com/in/plinioprado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www.github.com/plinioprado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www.plinioprado.com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THANKS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98C55-47F5-1493-E138-C39972B460F4}"/>
              </a:ext>
            </a:extLst>
          </p:cNvPr>
          <p:cNvSpPr txBox="1"/>
          <p:nvPr/>
        </p:nvSpPr>
        <p:spPr>
          <a:xfrm>
            <a:off x="3977604" y="2214779"/>
            <a:ext cx="118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0888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69809"/>
            <a:ext cx="7772400" cy="1800200"/>
          </a:xfrm>
        </p:spPr>
        <p:txBody>
          <a:bodyPr>
            <a:noAutofit/>
          </a:bodyPr>
          <a:lstStyle/>
          <a:p>
            <a:r>
              <a:rPr lang="en-CA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PLINIO PRADO</a:t>
            </a:r>
            <a:br>
              <a:rPr lang="en-C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C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A" sz="2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software developer who has worked in lots of different Business and Financial applications, and also a former Finance professional who used and procured them.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WHOAMI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518" y="1263851"/>
            <a:ext cx="5508286" cy="91006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computer I used in college (Basic course): 2Kb RAM + cassette memory!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Fun facts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A black and white photo of a computer&#10;&#10;Description automatically generated">
            <a:extLst>
              <a:ext uri="{FF2B5EF4-FFF2-40B4-BE49-F238E27FC236}">
                <a16:creationId xmlns:a16="http://schemas.microsoft.com/office/drawing/2014/main" id="{1CE50462-B352-D63F-8090-9F308CD1A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217" y="1179723"/>
            <a:ext cx="1728192" cy="1299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0C6059-8CF7-45F7-E5CC-3AA4CABD5324}"/>
              </a:ext>
            </a:extLst>
          </p:cNvPr>
          <p:cNvSpPr txBox="1"/>
          <p:nvPr/>
        </p:nvSpPr>
        <p:spPr>
          <a:xfrm>
            <a:off x="2110572" y="2808110"/>
            <a:ext cx="609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computer I was paid to code on (inventory control when intern): 64Kb RAM plus a pair of  360Kb disks!! One for the the language and one for your app.</a:t>
            </a:r>
            <a:endParaRPr lang="en-US" dirty="0"/>
          </a:p>
        </p:txBody>
      </p:sp>
      <p:pic>
        <p:nvPicPr>
          <p:cNvPr id="11" name="Picture 10" descr="An old computer with a monitor and keyboard&#10;&#10;Description automatically generated">
            <a:extLst>
              <a:ext uri="{FF2B5EF4-FFF2-40B4-BE49-F238E27FC236}">
                <a16:creationId xmlns:a16="http://schemas.microsoft.com/office/drawing/2014/main" id="{FF5A6C1C-CBF8-7C04-52B0-AA8EA83F6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8" y="2559054"/>
            <a:ext cx="1158985" cy="15137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A9AEA-D625-CAAF-A1B4-67CE00879417}"/>
              </a:ext>
            </a:extLst>
          </p:cNvPr>
          <p:cNvSpPr txBox="1"/>
          <p:nvPr/>
        </p:nvSpPr>
        <p:spPr>
          <a:xfrm>
            <a:off x="259577" y="4535999"/>
            <a:ext cx="83929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That’s why I’m very annoying in my cost/benefit analysis when adding dependencies (like moment.js and its 14.3 Mb on disk).</a:t>
            </a:r>
          </a:p>
          <a:p>
            <a:endParaRPr lang="en-US" sz="2000" dirty="0"/>
          </a:p>
          <a:p>
            <a:r>
              <a:rPr lang="en-US" sz="2000" dirty="0"/>
              <a:t>As my great grandfather Plinio (the elder) used to say: “The engineer is the guy who does with 1 what any idiot does with 2”.</a:t>
            </a:r>
          </a:p>
        </p:txBody>
      </p:sp>
    </p:spTree>
    <p:extLst>
      <p:ext uri="{BB962C8B-B14F-4D97-AF65-F5344CB8AC3E}">
        <p14:creationId xmlns:p14="http://schemas.microsoft.com/office/powerpoint/2010/main" val="332667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720080"/>
          </a:xfrm>
        </p:spPr>
        <p:txBody>
          <a:bodyPr>
            <a:noAutofit/>
          </a:bodyPr>
          <a:lstStyle/>
          <a:p>
            <a:pPr algn="l"/>
            <a:r>
              <a:rPr lang="en-CA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we learn whatever stack enough to build what you need, our job comes to choose: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PRESENTATION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A1FB69A-D736-0F46-4B3C-EEEE08A9BCB8}"/>
              </a:ext>
            </a:extLst>
          </p:cNvPr>
          <p:cNvSpPr txBox="1">
            <a:spLocks/>
          </p:cNvSpPr>
          <p:nvPr/>
        </p:nvSpPr>
        <p:spPr>
          <a:xfrm>
            <a:off x="1029841" y="2063285"/>
            <a:ext cx="719856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Which approach?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C827C6-8581-3D21-0D87-4A7FEC269910}"/>
              </a:ext>
            </a:extLst>
          </p:cNvPr>
          <p:cNvSpPr txBox="1">
            <a:spLocks/>
          </p:cNvSpPr>
          <p:nvPr/>
        </p:nvSpPr>
        <p:spPr>
          <a:xfrm>
            <a:off x="1461889" y="2986401"/>
            <a:ext cx="676652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What resources and dependencies?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A80B862-2B9B-0EBC-9B21-ABF02297D62B}"/>
              </a:ext>
            </a:extLst>
          </p:cNvPr>
          <p:cNvSpPr txBox="1">
            <a:spLocks/>
          </p:cNvSpPr>
          <p:nvPr/>
        </p:nvSpPr>
        <p:spPr>
          <a:xfrm>
            <a:off x="2037953" y="3971782"/>
            <a:ext cx="619045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When to be plain and when to be more sophisticated?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BE7791-5917-4323-CCB0-A883B9C18DD5}"/>
              </a:ext>
            </a:extLst>
          </p:cNvPr>
          <p:cNvSpPr/>
          <p:nvPr/>
        </p:nvSpPr>
        <p:spPr>
          <a:xfrm>
            <a:off x="-11667" y="5116302"/>
            <a:ext cx="9144000" cy="1233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35FA8-F50A-042C-2ED7-92ADE4FCB5C1}"/>
              </a:ext>
            </a:extLst>
          </p:cNvPr>
          <p:cNvSpPr txBox="1"/>
          <p:nvPr/>
        </p:nvSpPr>
        <p:spPr>
          <a:xfrm>
            <a:off x="283518" y="5403426"/>
            <a:ext cx="846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This presentation is about the choices made in a personal project where I was free to experience a lot.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8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799" y="2398233"/>
            <a:ext cx="7772400" cy="2467542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oal 1: Recap JavaScript/React and what evolved over the last 5 years when I worked on a now-delivered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project using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in the back-end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language I don’t want to see again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oal 2: To have a boilerplate front-end to easily spin future POCs experimenting with other tech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POC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518" y="1129800"/>
            <a:ext cx="7772400" cy="48453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Just to set up a working prototype with a very basic login and crud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5405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Auxiliary tables start to pop  up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D0EEC99-D4CB-441E-B1D9-8DF2B2B698D3}"/>
              </a:ext>
            </a:extLst>
          </p:cNvPr>
          <p:cNvSpPr txBox="1">
            <a:spLocks/>
          </p:cNvSpPr>
          <p:nvPr/>
        </p:nvSpPr>
        <p:spPr>
          <a:xfrm>
            <a:off x="795586" y="1614334"/>
            <a:ext cx="8064896" cy="1296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Settings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Users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Roles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Tenants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59900B1-C791-C196-C6E0-6E7727C6548C}"/>
              </a:ext>
            </a:extLst>
          </p:cNvPr>
          <p:cNvSpPr txBox="1">
            <a:spLocks/>
          </p:cNvSpPr>
          <p:nvPr/>
        </p:nvSpPr>
        <p:spPr>
          <a:xfrm>
            <a:off x="795586" y="3380507"/>
            <a:ext cx="6328974" cy="362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And for this prototype, for starters: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0FAB32-8335-C97F-033B-90C52F0DC390}"/>
              </a:ext>
            </a:extLst>
          </p:cNvPr>
          <p:cNvSpPr txBox="1">
            <a:spLocks/>
          </p:cNvSpPr>
          <p:nvPr/>
        </p:nvSpPr>
        <p:spPr>
          <a:xfrm>
            <a:off x="1299641" y="3936681"/>
            <a:ext cx="7056785" cy="745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Countries: Base ISO 3166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Currencies: Base ISO 4217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940BD59-65C5-9D8E-FE05-9BDD3322C77C}"/>
              </a:ext>
            </a:extLst>
          </p:cNvPr>
          <p:cNvSpPr txBox="1">
            <a:spLocks/>
          </p:cNvSpPr>
          <p:nvPr/>
        </p:nvSpPr>
        <p:spPr>
          <a:xfrm>
            <a:off x="795586" y="5208136"/>
            <a:ext cx="7772400" cy="647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Then type of this… validation of that… not all deserving a table but all deserving a basic crud or at least display for the admin user</a:t>
            </a:r>
          </a:p>
        </p:txBody>
      </p:sp>
    </p:spTree>
    <p:extLst>
      <p:ext uri="{BB962C8B-B14F-4D97-AF65-F5344CB8AC3E}">
        <p14:creationId xmlns:p14="http://schemas.microsoft.com/office/powerpoint/2010/main" val="255620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1" y="1197896"/>
            <a:ext cx="7772400" cy="857651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I have seen and used in past projects, display and validation for a given “table” info can be: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5328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APPROACH COULD HAVE BEEN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D0EEC99-D4CB-441E-B1D9-8DF2B2B698D3}"/>
              </a:ext>
            </a:extLst>
          </p:cNvPr>
          <p:cNvSpPr txBox="1">
            <a:spLocks/>
          </p:cNvSpPr>
          <p:nvPr/>
        </p:nvSpPr>
        <p:spPr>
          <a:xfrm>
            <a:off x="283518" y="2636912"/>
            <a:ext cx="8064896" cy="2333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Code one component per table and reuse whatever we can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Generic component with param or code stored somewhere in in front-end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Embed in the response</a:t>
            </a:r>
          </a:p>
          <a:p>
            <a:pPr marL="7429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Load in their own requests when we know will use that one</a:t>
            </a:r>
          </a:p>
          <a:p>
            <a:pPr marL="457200" algn="l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…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uit board with dots&#10;&#10;Description automatically generated">
            <a:extLst>
              <a:ext uri="{FF2B5EF4-FFF2-40B4-BE49-F238E27FC236}">
                <a16:creationId xmlns:a16="http://schemas.microsoft.com/office/drawing/2014/main" id="{A515452A-6321-41C1-A75E-8F7C22B2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3" b="55622"/>
          <a:stretch/>
        </p:blipFill>
        <p:spPr>
          <a:xfrm rot="10800000">
            <a:off x="-1" y="6381328"/>
            <a:ext cx="9144000" cy="3600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78905"/>
            <a:ext cx="7772400" cy="725959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REST response should contain: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829E94-06FB-FEF9-C796-B476795A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96336" y="212322"/>
            <a:ext cx="1264146" cy="64712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2E447C-09F3-4B6A-F897-EE0764994E4D}"/>
              </a:ext>
            </a:extLst>
          </p:cNvPr>
          <p:cNvCxnSpPr>
            <a:cxnSpLocks/>
          </p:cNvCxnSpPr>
          <p:nvPr/>
        </p:nvCxnSpPr>
        <p:spPr>
          <a:xfrm>
            <a:off x="0" y="882680"/>
            <a:ext cx="7164289" cy="0"/>
          </a:xfrm>
          <a:prstGeom prst="line">
            <a:avLst/>
          </a:prstGeom>
          <a:ln w="38100">
            <a:solidFill>
              <a:srgbClr val="00B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54933-79D1-F28D-AC2B-C6A629484EDC}"/>
              </a:ext>
            </a:extLst>
          </p:cNvPr>
          <p:cNvSpPr txBox="1"/>
          <p:nvPr/>
        </p:nvSpPr>
        <p:spPr>
          <a:xfrm>
            <a:off x="283518" y="323945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APPROACH WAS</a:t>
            </a:r>
            <a:endParaRPr lang="en-C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DB8C351-C0F4-D002-132E-67979951C51E}"/>
              </a:ext>
            </a:extLst>
          </p:cNvPr>
          <p:cNvSpPr txBox="1">
            <a:spLocks/>
          </p:cNvSpPr>
          <p:nvPr/>
        </p:nvSpPr>
        <p:spPr>
          <a:xfrm>
            <a:off x="1447433" y="2441432"/>
            <a:ext cx="6118448" cy="1779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{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   data: can be either Item (object) or a list (array of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       item objects)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   format: rendering, validation and Business logic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A622C-8A56-A00D-FF1D-82B6354D3AF8}"/>
              </a:ext>
            </a:extLst>
          </p:cNvPr>
          <p:cNvSpPr/>
          <p:nvPr/>
        </p:nvSpPr>
        <p:spPr>
          <a:xfrm>
            <a:off x="-1" y="4803710"/>
            <a:ext cx="9144000" cy="1528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88BC09E-50AF-75BA-D77F-A45A7C93D563}"/>
              </a:ext>
            </a:extLst>
          </p:cNvPr>
          <p:cNvSpPr txBox="1">
            <a:spLocks/>
          </p:cNvSpPr>
          <p:nvPr/>
        </p:nvSpPr>
        <p:spPr>
          <a:xfrm>
            <a:off x="539551" y="5160787"/>
            <a:ext cx="8064896" cy="90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Yes. Loading on each request has a cost, but </a:t>
            </a:r>
            <a:r>
              <a:rPr 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hese are text files with a couple of hundred bytes and we can always cache (several options on how)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1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5565</TotalTime>
  <Words>1507</Words>
  <Application>Microsoft Macintosh PowerPoint</Application>
  <PresentationFormat>On-screen Show (4:3)</PresentationFormat>
  <Paragraphs>168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Tema do Office</vt:lpstr>
      <vt:lpstr>One approach for  reusable components  using a data +  format response</vt:lpstr>
      <vt:lpstr>PowerPoint Presentation</vt:lpstr>
      <vt:lpstr>PLINIO PRADO   A software developer who has worked in lots of different Business and Financial applications, and also a former Finance professional who used and procured them.</vt:lpstr>
      <vt:lpstr>First computer I used in college (Basic course): 2Kb RAM + cassette memory!</vt:lpstr>
      <vt:lpstr>Once we learn whatever stack enough to build what you need, our job comes to choose:</vt:lpstr>
      <vt:lpstr>Goal 1: Recap JavaScript/React and what evolved over the last 5 years when I worked on a now-delivered project using in the back-end a language I don’t want to see again  Goal 2: To have a boilerplate front-end to easily spin future POCs experimenting with other tech </vt:lpstr>
      <vt:lpstr>Just to set up a working prototype with a very basic login and crud</vt:lpstr>
      <vt:lpstr>As I have seen and used in past projects, display and validation for a given “table” info can be:</vt:lpstr>
      <vt:lpstr>The REST response should contain:</vt:lpstr>
      <vt:lpstr>CRUD typically has :</vt:lpstr>
      <vt:lpstr>An object like this:</vt:lpstr>
      <vt:lpstr>PowerPoint Presentation</vt:lpstr>
      <vt:lpstr>No:  {     client: “John Doe”,   address: {     Street: “Main Street:    … But:  {   client: “John Doe”,   address_street: “Main Street”</vt:lpstr>
      <vt:lpstr>Irrelevant for the C of this POC  This concept being explored is about the format of the REST responses and the rendering of the React front-end  The code happens to use the “format” as a schema to run back-end validation and build SQL  queries, nice but beside the point</vt:lpstr>
      <vt:lpstr>name: 'cod’   Identifies which field is being shown and updated by that Input tag.</vt:lpstr>
      <vt:lpstr>listHeader: 'Roles' itemHeader: 'Role’ label: ‘Cod’</vt:lpstr>
      <vt:lpstr>type: 'select'   Defines which Field tag (in this case through react-bootstrap components) will be used. Here, we we needed:</vt:lpstr>
      <vt:lpstr>listPosition: 1</vt:lpstr>
      <vt:lpstr>PowerPoint Presentation</vt:lpstr>
      <vt:lpstr>PowerPoint Presentation</vt:lpstr>
      <vt:lpstr>PowerPoint Presentation</vt:lpstr>
      <vt:lpstr>Plinio Prado www.linkedin.com/in/plinioprado www.github.com/plinioprado www.plinioprado.com</vt:lpstr>
    </vt:vector>
  </TitlesOfParts>
  <Company>Immaginare Design Informática e Marketing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Procedimentos de uma área financeira</dc:title>
  <dc:creator>Plinio Prado</dc:creator>
  <cp:lastModifiedBy>Plinio Prado</cp:lastModifiedBy>
  <cp:revision>246</cp:revision>
  <cp:lastPrinted>2012-04-13T23:05:00Z</cp:lastPrinted>
  <dcterms:created xsi:type="dcterms:W3CDTF">2012-03-16T12:31:07Z</dcterms:created>
  <dcterms:modified xsi:type="dcterms:W3CDTF">2023-11-01T01:17:11Z</dcterms:modified>
</cp:coreProperties>
</file>