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2" r:id="rId10"/>
    <p:sldId id="274" r:id="rId11"/>
    <p:sldId id="278" r:id="rId12"/>
    <p:sldId id="263" r:id="rId13"/>
    <p:sldId id="264" r:id="rId14"/>
    <p:sldId id="275" r:id="rId15"/>
    <p:sldId id="265" r:id="rId16"/>
    <p:sldId id="266" r:id="rId17"/>
    <p:sldId id="277" r:id="rId18"/>
    <p:sldId id="267" r:id="rId19"/>
    <p:sldId id="276" r:id="rId20"/>
    <p:sldId id="270" r:id="rId21"/>
    <p:sldId id="268" r:id="rId22"/>
    <p:sldId id="269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4660"/>
  </p:normalViewPr>
  <p:slideViewPr>
    <p:cSldViewPr>
      <p:cViewPr varScale="1">
        <p:scale>
          <a:sx n="107" d="100"/>
          <a:sy n="10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AA8D-7FBD-4E49-8394-E26E712C37BB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CB345-3244-4071-9D81-03827470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4E2-6879-4BB1-B220-791DF0F6EDA1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AF64-E05D-4A65-AC09-8B960F75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8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4E2-6879-4BB1-B220-791DF0F6EDA1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AF64-E05D-4A65-AC09-8B960F75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4E2-6879-4BB1-B220-791DF0F6EDA1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AF64-E05D-4A65-AC09-8B960F75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3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4E2-6879-4BB1-B220-791DF0F6EDA1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AF64-E05D-4A65-AC09-8B960F75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4E2-6879-4BB1-B220-791DF0F6EDA1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AF64-E05D-4A65-AC09-8B960F75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4E2-6879-4BB1-B220-791DF0F6EDA1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AF64-E05D-4A65-AC09-8B960F75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1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4E2-6879-4BB1-B220-791DF0F6EDA1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AF64-E05D-4A65-AC09-8B960F75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1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4E2-6879-4BB1-B220-791DF0F6EDA1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AF64-E05D-4A65-AC09-8B960F75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4E2-6879-4BB1-B220-791DF0F6EDA1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AF64-E05D-4A65-AC09-8B960F75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4E2-6879-4BB1-B220-791DF0F6EDA1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AF64-E05D-4A65-AC09-8B960F75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8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4E2-6879-4BB1-B220-791DF0F6EDA1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AF64-E05D-4A65-AC09-8B960F75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8C4E2-6879-4BB1-B220-791DF0F6EDA1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AF64-E05D-4A65-AC09-8B960F75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adspring.com/2012/03/migrating-from-bitbucket-to-githu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Making .NET Projects Open-Source-Friendly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2004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HeadspringLabs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GitHub</a:t>
            </a:r>
            <a:r>
              <a:rPr lang="en-US" dirty="0" smtClean="0">
                <a:solidFill>
                  <a:schemeClr val="tx1"/>
                </a:solidFill>
              </a:rPr>
              <a:t> Organization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Migrating to </a:t>
            </a:r>
            <a:r>
              <a:rPr lang="en-US" dirty="0" err="1" smtClean="0">
                <a:solidFill>
                  <a:schemeClr val="tx1"/>
                </a:solidFill>
              </a:rPr>
              <a:t>GitHub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Creating </a:t>
            </a:r>
            <a:r>
              <a:rPr lang="en-US" dirty="0" err="1" smtClean="0">
                <a:solidFill>
                  <a:schemeClr val="tx1"/>
                </a:solidFill>
              </a:rPr>
              <a:t>NuGet</a:t>
            </a:r>
            <a:r>
              <a:rPr lang="en-US" dirty="0" smtClean="0">
                <a:solidFill>
                  <a:schemeClr val="tx1"/>
                </a:solidFill>
              </a:rPr>
              <a:t> Packages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Integrating with </a:t>
            </a:r>
            <a:r>
              <a:rPr lang="en-US" dirty="0" err="1" smtClean="0">
                <a:solidFill>
                  <a:schemeClr val="tx1"/>
                </a:solidFill>
              </a:rPr>
              <a:t>SymbolSource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9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clone </a:t>
            </a:r>
            <a:r>
              <a:rPr lang="en-US" sz="2400" dirty="0" err="1" smtClean="0"/>
              <a:t>git@github.com:HeadspringLabs</a:t>
            </a:r>
            <a:r>
              <a:rPr lang="en-US" sz="2400" dirty="0" smtClean="0"/>
              <a:t>/</a:t>
            </a:r>
            <a:r>
              <a:rPr lang="en-US" sz="2400" dirty="0" err="1" smtClean="0"/>
              <a:t>Enumeration.git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/>
              <a:t>cd </a:t>
            </a:r>
            <a:r>
              <a:rPr lang="en-US" sz="2400" dirty="0" smtClean="0"/>
              <a:t>Enumeration</a:t>
            </a:r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/>
              <a:t>nuget</a:t>
            </a:r>
            <a:r>
              <a:rPr lang="en-US" sz="2400" dirty="0"/>
              <a:t> </a:t>
            </a:r>
            <a:r>
              <a:rPr lang="en-US" sz="2400" dirty="0" smtClean="0"/>
              <a:t>spec</a:t>
            </a:r>
          </a:p>
          <a:p>
            <a:pPr marL="0" indent="0">
              <a:buNone/>
            </a:pPr>
            <a:r>
              <a:rPr lang="en-US" sz="2400" dirty="0" smtClean="0"/>
              <a:t>	=&gt; Created </a:t>
            </a:r>
            <a:r>
              <a:rPr lang="en-US" sz="2400" dirty="0"/>
              <a:t>local file </a:t>
            </a:r>
            <a:r>
              <a:rPr lang="en-US" sz="2400" dirty="0" err="1" smtClean="0"/>
              <a:t>Package.nuspec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=&gt; Renamed </a:t>
            </a:r>
            <a:r>
              <a:rPr lang="en-US" sz="2400" dirty="0"/>
              <a:t>to </a:t>
            </a:r>
            <a:r>
              <a:rPr lang="en-US" sz="2400" dirty="0" err="1" smtClean="0"/>
              <a:t>Enumeration.nuspec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=&gt; Populated it for 1.0.4.</a:t>
            </a:r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/>
              <a:t>nuget</a:t>
            </a:r>
            <a:r>
              <a:rPr lang="en-US" sz="2400" dirty="0"/>
              <a:t> pack </a:t>
            </a:r>
            <a:r>
              <a:rPr lang="en-US" sz="2400" dirty="0" err="1" smtClean="0"/>
              <a:t>Enumeration.nuspec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=&gt; Creates Enumeration.1.0.4.nupkg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=&gt; Try it out in a “Local Package Source”.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50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Content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files&gt;</a:t>
            </a:r>
          </a:p>
          <a:p>
            <a:pPr marL="0" indent="0">
              <a:buNone/>
            </a:pPr>
            <a:r>
              <a:rPr lang="en-US" sz="2000" dirty="0"/>
              <a:t>    &lt;file </a:t>
            </a:r>
            <a:r>
              <a:rPr lang="en-US" sz="2000" dirty="0" err="1"/>
              <a:t>src</a:t>
            </a:r>
            <a:r>
              <a:rPr lang="en-US" sz="2000" dirty="0"/>
              <a:t>="</a:t>
            </a:r>
            <a:r>
              <a:rPr lang="en-US" sz="2000" dirty="0" err="1"/>
              <a:t>Enumeration.cs</a:t>
            </a:r>
            <a:r>
              <a:rPr lang="en-US" sz="2000" dirty="0"/>
              <a:t>" target="</a:t>
            </a:r>
            <a:r>
              <a:rPr lang="en-US" sz="2000" b="1" dirty="0">
                <a:solidFill>
                  <a:srgbClr val="FF0000"/>
                </a:solidFill>
              </a:rPr>
              <a:t>content</a:t>
            </a:r>
            <a:r>
              <a:rPr lang="en-US" sz="2000" dirty="0"/>
              <a:t>\Headspring\</a:t>
            </a:r>
            <a:r>
              <a:rPr lang="en-US" sz="2000" dirty="0" err="1"/>
              <a:t>Enumeration.cs</a:t>
            </a:r>
            <a:r>
              <a:rPr lang="en-US" sz="2000" dirty="0"/>
              <a:t>" /&gt;</a:t>
            </a:r>
          </a:p>
          <a:p>
            <a:pPr marL="0" indent="0">
              <a:buNone/>
            </a:pPr>
            <a:r>
              <a:rPr lang="en-US" sz="2000" dirty="0"/>
              <a:t>    &lt;file </a:t>
            </a:r>
            <a:r>
              <a:rPr lang="en-US" sz="2000" dirty="0" err="1"/>
              <a:t>src</a:t>
            </a:r>
            <a:r>
              <a:rPr lang="en-US" sz="2000" dirty="0"/>
              <a:t>="LICENSE.txt" target="</a:t>
            </a:r>
            <a:r>
              <a:rPr lang="en-US" sz="2000" b="1" dirty="0">
                <a:solidFill>
                  <a:srgbClr val="FF0000"/>
                </a:solidFill>
              </a:rPr>
              <a:t>content</a:t>
            </a:r>
            <a:r>
              <a:rPr lang="en-US" sz="2000" dirty="0"/>
              <a:t>\Headspring\LICENSE.txt" /&gt;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files&gt;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“content” files will be dropped directly into the target project’s code folder.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143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Local </a:t>
            </a:r>
            <a:r>
              <a:rPr lang="en-US" dirty="0" err="1" smtClean="0"/>
              <a:t>NuGet</a:t>
            </a:r>
            <a:r>
              <a:rPr lang="en-US" dirty="0" smtClean="0"/>
              <a:t> Package Source</a:t>
            </a:r>
            <a:endParaRPr lang="en-US" dirty="0"/>
          </a:p>
        </p:txBody>
      </p:sp>
      <p:pic>
        <p:nvPicPr>
          <p:cNvPr id="7170" name="Picture 2" descr="C:\Users\plioi\Dropbox\Headspring\OpenSource\7. Create Local NuGet Package Sour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676400"/>
            <a:ext cx="7432675" cy="443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8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from Local Package Source</a:t>
            </a:r>
            <a:endParaRPr lang="en-US" dirty="0"/>
          </a:p>
        </p:txBody>
      </p:sp>
      <p:pic>
        <p:nvPicPr>
          <p:cNvPr id="1026" name="Picture 2" descr="C:\Users\plioi\Dropbox\Headspring\OpenSource\8. Installing From Local Package Sour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1" y="1600200"/>
            <a:ext cx="8923998" cy="491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84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NuGet.org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nuget</a:t>
            </a:r>
            <a:r>
              <a:rPr lang="en-US" dirty="0"/>
              <a:t> pack </a:t>
            </a:r>
            <a:r>
              <a:rPr lang="en-US" dirty="0" err="1" smtClean="0"/>
              <a:t>Enumeration.nuspec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nuget</a:t>
            </a:r>
            <a:r>
              <a:rPr lang="en-US" dirty="0"/>
              <a:t> push </a:t>
            </a:r>
            <a:r>
              <a:rPr lang="en-US" dirty="0" smtClean="0"/>
              <a:t>Enumeration.1.0.4.nupkg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del Enumeration.1.0.4.nupkg</a:t>
            </a:r>
          </a:p>
        </p:txBody>
      </p:sp>
    </p:spTree>
    <p:extLst>
      <p:ext uri="{BB962C8B-B14F-4D97-AF65-F5344CB8AC3E}">
        <p14:creationId xmlns:p14="http://schemas.microsoft.com/office/powerpoint/2010/main" val="46824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Successfully Uploaded Package</a:t>
            </a:r>
            <a:endParaRPr lang="en-US" dirty="0"/>
          </a:p>
        </p:txBody>
      </p:sp>
      <p:pic>
        <p:nvPicPr>
          <p:cNvPr id="2050" name="Picture 2" descr="C:\Users\plioi\Dropbox\Headspring\OpenSource\9. Successfully Uploaded 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69" y="1219200"/>
            <a:ext cx="7078663" cy="51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45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from Official Package Source</a:t>
            </a:r>
            <a:endParaRPr lang="en-US" dirty="0"/>
          </a:p>
        </p:txBody>
      </p:sp>
      <p:pic>
        <p:nvPicPr>
          <p:cNvPr id="3074" name="Picture 2" descr="C:\Users\plioi\Dropbox\Headspring\OpenSource\10. Installing from Official Package Sour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20000" cy="509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8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Libraries (1</a:t>
            </a:r>
            <a:r>
              <a:rPr lang="en-US" baseline="30000" dirty="0" smtClean="0"/>
              <a:t>st</a:t>
            </a:r>
            <a:r>
              <a:rPr lang="en-US" dirty="0" smtClean="0"/>
              <a:t> Attempt)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286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 &lt;files&gt;</a:t>
            </a:r>
          </a:p>
          <a:p>
            <a:pPr marL="0" indent="0">
              <a:buNone/>
            </a:pPr>
            <a:r>
              <a:rPr lang="en-US" sz="2400" dirty="0" smtClean="0"/>
              <a:t>    &lt;</a:t>
            </a:r>
            <a:r>
              <a:rPr lang="en-US" sz="2400" dirty="0"/>
              <a:t>file </a:t>
            </a:r>
            <a:r>
              <a:rPr lang="en-US" sz="2400" dirty="0" err="1"/>
              <a:t>src</a:t>
            </a:r>
            <a:r>
              <a:rPr lang="en-US" sz="2400" dirty="0" smtClean="0"/>
              <a:t>="$</a:t>
            </a:r>
            <a:r>
              <a:rPr lang="en-US" sz="2400" dirty="0" err="1"/>
              <a:t>package_dir</a:t>
            </a:r>
            <a:r>
              <a:rPr lang="en-US" sz="2400" dirty="0"/>
              <a:t>\*.</a:t>
            </a:r>
            <a:r>
              <a:rPr lang="en-US" sz="2400" dirty="0" err="1" smtClean="0"/>
              <a:t>dll</a:t>
            </a:r>
            <a:r>
              <a:rPr lang="en-US" sz="2400" dirty="0" smtClean="0"/>
              <a:t>" </a:t>
            </a:r>
            <a:r>
              <a:rPr lang="en-US" sz="2400" dirty="0"/>
              <a:t>target</a:t>
            </a:r>
            <a:r>
              <a:rPr lang="en-US" sz="2400" dirty="0" smtClean="0"/>
              <a:t>="</a:t>
            </a:r>
            <a:r>
              <a:rPr lang="en-US" sz="2400" b="1" dirty="0" smtClean="0">
                <a:solidFill>
                  <a:srgbClr val="FF0000"/>
                </a:solidFill>
              </a:rPr>
              <a:t>lib\net40</a:t>
            </a:r>
            <a:r>
              <a:rPr lang="en-US" sz="2400" dirty="0" smtClean="0"/>
              <a:t>" </a:t>
            </a:r>
            <a:r>
              <a:rPr lang="en-US" sz="2400" dirty="0"/>
              <a:t>/&gt;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files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“lib” files are assumed to be DLLs, and installing the package will add them as references in the target project.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658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Thud</a:t>
            </a:r>
            <a:endParaRPr lang="en-US" dirty="0"/>
          </a:p>
        </p:txBody>
      </p:sp>
      <p:pic>
        <p:nvPicPr>
          <p:cNvPr id="1026" name="Picture 2" descr="C:\Users\plioi\Dropbox\Headspring\OpenSource\11. Unable to debug into source of a nuget-deployed 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781175"/>
            <a:ext cx="634365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29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</a:t>
            </a:r>
            <a:r>
              <a:rPr lang="en-US" dirty="0" err="1" smtClean="0"/>
              <a:t>Nuspec</a:t>
            </a:r>
            <a:r>
              <a:rPr lang="en-US" dirty="0" smtClean="0"/>
              <a:t> with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3914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 &lt;files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&lt;</a:t>
            </a:r>
            <a:r>
              <a:rPr lang="en-US" sz="2400" dirty="0"/>
              <a:t>file </a:t>
            </a:r>
            <a:r>
              <a:rPr lang="en-US" sz="2400" dirty="0" err="1"/>
              <a:t>src</a:t>
            </a:r>
            <a:r>
              <a:rPr lang="en-US" sz="2400" dirty="0" smtClean="0"/>
              <a:t>="$</a:t>
            </a:r>
            <a:r>
              <a:rPr lang="en-US" sz="2400" dirty="0" err="1"/>
              <a:t>package_dir</a:t>
            </a:r>
            <a:r>
              <a:rPr lang="en-US" sz="2400" dirty="0"/>
              <a:t>\*.</a:t>
            </a:r>
            <a:r>
              <a:rPr lang="en-US" sz="2400" dirty="0" err="1"/>
              <a:t>dll</a:t>
            </a:r>
            <a:r>
              <a:rPr lang="en-US" sz="2400" dirty="0" smtClean="0"/>
              <a:t>" </a:t>
            </a:r>
            <a:r>
              <a:rPr lang="en-US" sz="2400" dirty="0"/>
              <a:t>target</a:t>
            </a:r>
            <a:r>
              <a:rPr lang="en-US" sz="2400" dirty="0" smtClean="0"/>
              <a:t>="lib\net40" /&gt;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b="1" dirty="0" smtClean="0">
                <a:solidFill>
                  <a:srgbClr val="FF0000"/>
                </a:solidFill>
              </a:rPr>
              <a:t>&lt;file </a:t>
            </a:r>
            <a:r>
              <a:rPr lang="en-US" sz="2400" b="1" dirty="0" err="1">
                <a:solidFill>
                  <a:srgbClr val="FF0000"/>
                </a:solidFill>
              </a:rPr>
              <a:t>src</a:t>
            </a:r>
            <a:r>
              <a:rPr lang="en-US" sz="2400" b="1" dirty="0" smtClean="0">
                <a:solidFill>
                  <a:srgbClr val="FF0000"/>
                </a:solidFill>
              </a:rPr>
              <a:t>="$</a:t>
            </a:r>
            <a:r>
              <a:rPr lang="en-US" sz="2400" b="1" dirty="0" err="1">
                <a:solidFill>
                  <a:srgbClr val="FF0000"/>
                </a:solidFill>
              </a:rPr>
              <a:t>package_dir</a:t>
            </a:r>
            <a:r>
              <a:rPr lang="en-US" sz="2400" b="1" dirty="0">
                <a:solidFill>
                  <a:srgbClr val="FF0000"/>
                </a:solidFill>
              </a:rPr>
              <a:t>\*.</a:t>
            </a:r>
            <a:r>
              <a:rPr lang="en-US" sz="2400" b="1" dirty="0" err="1">
                <a:solidFill>
                  <a:srgbClr val="FF0000"/>
                </a:solidFill>
              </a:rPr>
              <a:t>pdb</a:t>
            </a:r>
            <a:r>
              <a:rPr lang="en-US" sz="2400" b="1" dirty="0" smtClean="0">
                <a:solidFill>
                  <a:srgbClr val="FF0000"/>
                </a:solidFill>
              </a:rPr>
              <a:t>" </a:t>
            </a:r>
            <a:r>
              <a:rPr lang="en-US" sz="2400" b="1" dirty="0">
                <a:solidFill>
                  <a:srgbClr val="FF0000"/>
                </a:solidFill>
              </a:rPr>
              <a:t>target</a:t>
            </a:r>
            <a:r>
              <a:rPr lang="en-US" sz="2400" b="1" dirty="0" smtClean="0">
                <a:solidFill>
                  <a:srgbClr val="FF0000"/>
                </a:solidFill>
              </a:rPr>
              <a:t>="lib\net40" /&gt;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&lt;</a:t>
            </a:r>
            <a:r>
              <a:rPr lang="en-US" sz="2400" b="1" dirty="0">
                <a:solidFill>
                  <a:srgbClr val="FF0000"/>
                </a:solidFill>
              </a:rPr>
              <a:t>file </a:t>
            </a:r>
            <a:r>
              <a:rPr lang="en-US" sz="2400" b="1" dirty="0" err="1">
                <a:solidFill>
                  <a:srgbClr val="FF0000"/>
                </a:solidFill>
              </a:rPr>
              <a:t>src</a:t>
            </a:r>
            <a:r>
              <a:rPr lang="en-US" sz="2400" b="1" dirty="0" smtClean="0">
                <a:solidFill>
                  <a:srgbClr val="FF0000"/>
                </a:solidFill>
              </a:rPr>
              <a:t>="$</a:t>
            </a:r>
            <a:r>
              <a:rPr lang="en-US" sz="2400" b="1" dirty="0" err="1">
                <a:solidFill>
                  <a:srgbClr val="FF0000"/>
                </a:solidFill>
              </a:rPr>
              <a:t>source_dir</a:t>
            </a:r>
            <a:r>
              <a:rPr lang="en-US" sz="2400" b="1" dirty="0">
                <a:solidFill>
                  <a:srgbClr val="FF0000"/>
                </a:solidFill>
              </a:rPr>
              <a:t>\**\*.</a:t>
            </a:r>
            <a:r>
              <a:rPr lang="en-US" sz="2400" b="1" dirty="0" err="1">
                <a:solidFill>
                  <a:srgbClr val="FF0000"/>
                </a:solidFill>
              </a:rPr>
              <a:t>cs</a:t>
            </a:r>
            <a:r>
              <a:rPr lang="en-US" sz="2400" b="1" dirty="0" smtClean="0">
                <a:solidFill>
                  <a:srgbClr val="FF0000"/>
                </a:solidFill>
              </a:rPr>
              <a:t>" </a:t>
            </a:r>
            <a:r>
              <a:rPr lang="en-US" sz="2400" b="1" dirty="0">
                <a:solidFill>
                  <a:srgbClr val="FF0000"/>
                </a:solidFill>
              </a:rPr>
              <a:t>target</a:t>
            </a:r>
            <a:r>
              <a:rPr lang="en-US" sz="2400" b="1" dirty="0" smtClean="0">
                <a:solidFill>
                  <a:srgbClr val="FF0000"/>
                </a:solidFill>
              </a:rPr>
              <a:t>="</a:t>
            </a:r>
            <a:r>
              <a:rPr lang="en-US" sz="2400" b="1" dirty="0" err="1" smtClean="0">
                <a:solidFill>
                  <a:srgbClr val="FF0000"/>
                </a:solidFill>
              </a:rPr>
              <a:t>src</a:t>
            </a:r>
            <a:r>
              <a:rPr lang="en-US" sz="2400" b="1" dirty="0" smtClean="0">
                <a:solidFill>
                  <a:srgbClr val="FF0000"/>
                </a:solidFill>
              </a:rPr>
              <a:t>" /&gt;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files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nuget</a:t>
            </a:r>
            <a:r>
              <a:rPr lang="en-US" sz="2400" dirty="0"/>
              <a:t> pack </a:t>
            </a:r>
            <a:r>
              <a:rPr lang="en-US" sz="2400" dirty="0" err="1"/>
              <a:t>Parsley.nuspec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–Symbols</a:t>
            </a:r>
          </a:p>
          <a:p>
            <a:pPr marL="0" indent="0">
              <a:buNone/>
            </a:pPr>
            <a:r>
              <a:rPr lang="en-US" sz="2400" dirty="0" smtClean="0"/>
              <a:t>     =&gt; Produces familiar </a:t>
            </a:r>
            <a:r>
              <a:rPr lang="en-US" sz="2400" i="1" dirty="0" err="1" smtClean="0"/>
              <a:t>project</a:t>
            </a:r>
            <a:r>
              <a:rPr lang="en-US" sz="2400" dirty="0" err="1" smtClean="0"/>
              <a:t>.</a:t>
            </a:r>
            <a:r>
              <a:rPr lang="en-US" sz="2400" i="1" dirty="0" err="1" smtClean="0"/>
              <a:t>version</a:t>
            </a:r>
            <a:r>
              <a:rPr lang="en-US" sz="2400" dirty="0" err="1" smtClean="0"/>
              <a:t>.nupkg</a:t>
            </a:r>
            <a:r>
              <a:rPr lang="en-US" sz="2400" dirty="0" smtClean="0"/>
              <a:t> for DLLs.</a:t>
            </a:r>
          </a:p>
          <a:p>
            <a:pPr marL="0" indent="0">
              <a:buNone/>
            </a:pPr>
            <a:r>
              <a:rPr lang="en-US" sz="2400" dirty="0" smtClean="0"/>
              <a:t>     =&gt; Produces </a:t>
            </a:r>
            <a:r>
              <a:rPr lang="en-US" sz="2400" i="1" dirty="0" err="1" smtClean="0"/>
              <a:t>project.version.symbols</a:t>
            </a:r>
            <a:r>
              <a:rPr lang="en-US" sz="2400" dirty="0" err="1" smtClean="0"/>
              <a:t>.nupkg</a:t>
            </a:r>
            <a:r>
              <a:rPr lang="en-US" sz="2400" dirty="0" smtClean="0"/>
              <a:t> for all files.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nuget</a:t>
            </a:r>
            <a:r>
              <a:rPr lang="en-US" sz="2400" dirty="0"/>
              <a:t> push </a:t>
            </a:r>
            <a:r>
              <a:rPr lang="en-US" sz="2400" dirty="0" smtClean="0"/>
              <a:t>Parsley.0.0.2.nupkg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=&gt; Pushes the first </a:t>
            </a:r>
            <a:r>
              <a:rPr lang="en-US" sz="2400" dirty="0" err="1" smtClean="0"/>
              <a:t>nupkg</a:t>
            </a:r>
            <a:r>
              <a:rPr lang="en-US" sz="2400" dirty="0" smtClean="0"/>
              <a:t> to nuget.org.</a:t>
            </a:r>
          </a:p>
          <a:p>
            <a:pPr marL="0" indent="0">
              <a:buNone/>
            </a:pPr>
            <a:r>
              <a:rPr lang="en-US" sz="2400" dirty="0" smtClean="0"/>
              <a:t>     =&gt; Pushes the second </a:t>
            </a:r>
            <a:r>
              <a:rPr lang="en-US" sz="2400" dirty="0" err="1" smtClean="0"/>
              <a:t>nupkg</a:t>
            </a:r>
            <a:r>
              <a:rPr lang="en-US" sz="2400" dirty="0" smtClean="0"/>
              <a:t> to symbolsource.org.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221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User Context</a:t>
            </a:r>
            <a:endParaRPr lang="en-US" dirty="0"/>
          </a:p>
        </p:txBody>
      </p:sp>
      <p:pic>
        <p:nvPicPr>
          <p:cNvPr id="1027" name="Picture 3" descr="C:\Users\plioi\Dropbox\Headspring\OpenSource\1. User Con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3" y="1792665"/>
            <a:ext cx="8140914" cy="392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15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Successfully Uploaded to </a:t>
            </a:r>
            <a:r>
              <a:rPr lang="en-US" dirty="0" err="1" smtClean="0"/>
              <a:t>SymbolSource</a:t>
            </a:r>
            <a:endParaRPr lang="en-US" dirty="0"/>
          </a:p>
        </p:txBody>
      </p:sp>
      <p:pic>
        <p:nvPicPr>
          <p:cNvPr id="4098" name="Picture 2" descr="C:\Users\plioi\Dropbox\Headspring\OpenSource\14. Successfully Uploaded Symbol 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819" y="1524000"/>
            <a:ext cx="5440363" cy="501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29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Configure Debugger for </a:t>
            </a:r>
            <a:r>
              <a:rPr lang="en-US" dirty="0" err="1" smtClean="0"/>
              <a:t>SymbolSource</a:t>
            </a:r>
            <a:endParaRPr lang="en-US" dirty="0"/>
          </a:p>
        </p:txBody>
      </p:sp>
      <p:pic>
        <p:nvPicPr>
          <p:cNvPr id="2050" name="Picture 2" descr="C:\Users\plioi\Dropbox\Headspring\OpenSource\12. General Debugging Configu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318375" cy="430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43100" y="59436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You may want to revert these later.  Note the defaults!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62604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Path Configuration</a:t>
            </a:r>
            <a:endParaRPr lang="en-US" dirty="0"/>
          </a:p>
        </p:txBody>
      </p:sp>
      <p:pic>
        <p:nvPicPr>
          <p:cNvPr id="3074" name="Picture 2" descr="C:\Users\plioi\Dropbox\Headspring\OpenSource\13. Symbol Path Configu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9" y="1752600"/>
            <a:ext cx="7383463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31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ReSharper</a:t>
            </a:r>
            <a:r>
              <a:rPr lang="en-US" dirty="0" smtClean="0"/>
              <a:t> – Navigate to Sources</a:t>
            </a:r>
            <a:endParaRPr lang="en-US" dirty="0"/>
          </a:p>
        </p:txBody>
      </p:sp>
      <p:pic>
        <p:nvPicPr>
          <p:cNvPr id="1026" name="Picture 2" descr="C:\Users\plioi\Dropbox\Headspring\OpenSource\15. ReSharper External Sources - Navigate to Sour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1" y="1676400"/>
            <a:ext cx="8778019" cy="410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7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Headspring Context</a:t>
            </a:r>
            <a:endParaRPr lang="en-US" dirty="0"/>
          </a:p>
        </p:txBody>
      </p:sp>
      <p:pic>
        <p:nvPicPr>
          <p:cNvPr id="2050" name="Picture 2" descr="C:\Users\plioi\Dropbox\Headspring\OpenSource\2. Headspring Con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2237866"/>
            <a:ext cx="7947025" cy="337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70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Repository</a:t>
            </a:r>
            <a:endParaRPr lang="en-US" dirty="0"/>
          </a:p>
        </p:txBody>
      </p:sp>
      <p:pic>
        <p:nvPicPr>
          <p:cNvPr id="3074" name="Picture 2" descr="C:\Users\plioi\Dropbox\Headspring\OpenSource\3. Create Repository (UPDATED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" y="1447800"/>
            <a:ext cx="844905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0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Successfully Created Repository</a:t>
            </a:r>
            <a:endParaRPr lang="en-US" sz="4000" dirty="0"/>
          </a:p>
        </p:txBody>
      </p:sp>
      <p:pic>
        <p:nvPicPr>
          <p:cNvPr id="4098" name="Picture 2" descr="C:\Users\plioi\Dropbox\Headspring\OpenSource\4. Successfully Created Reposi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63" y="762000"/>
            <a:ext cx="8061274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12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Repo Within Organization</a:t>
            </a:r>
            <a:endParaRPr lang="en-US" dirty="0"/>
          </a:p>
        </p:txBody>
      </p:sp>
      <p:pic>
        <p:nvPicPr>
          <p:cNvPr id="5122" name="Picture 2" descr="C:\Users\plioi\Dropbox\Headspring\OpenSource\5. New Repo Appears Under Organ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447800"/>
            <a:ext cx="8775700" cy="40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98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Hg-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Ignore most advice online.  It’s easier now that </a:t>
            </a:r>
            <a:r>
              <a:rPr lang="en-US" dirty="0" err="1" smtClean="0"/>
              <a:t>TortoiseHg</a:t>
            </a:r>
            <a:r>
              <a:rPr lang="en-US" dirty="0" smtClean="0"/>
              <a:t> includes “</a:t>
            </a:r>
            <a:r>
              <a:rPr lang="en-US" dirty="0" err="1" smtClean="0"/>
              <a:t>dulwich</a:t>
            </a:r>
            <a:r>
              <a:rPr lang="en-US" dirty="0" smtClean="0"/>
              <a:t>” bindings.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hg clone https://</a:t>
            </a:r>
            <a:r>
              <a:rPr lang="en-US" dirty="0" smtClean="0"/>
              <a:t>bitbucket.org/durin42/hg-git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to </a:t>
            </a:r>
            <a:r>
              <a:rPr lang="en-US" dirty="0"/>
              <a:t>C:\Users\&lt;username&gt;\</a:t>
            </a:r>
            <a:r>
              <a:rPr lang="en-US" dirty="0" smtClean="0"/>
              <a:t>mercurial.ini:</a:t>
            </a:r>
          </a:p>
          <a:p>
            <a:pPr marL="0" indent="0">
              <a:buNone/>
            </a:pPr>
            <a:r>
              <a:rPr lang="en-US" dirty="0" smtClean="0"/>
              <a:t>	[extensions]</a:t>
            </a:r>
          </a:p>
          <a:p>
            <a:pPr marL="0" indent="0">
              <a:buNone/>
            </a:pPr>
            <a:r>
              <a:rPr lang="en-US" dirty="0" smtClean="0"/>
              <a:t>	bookmarks =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hggit</a:t>
            </a:r>
            <a:r>
              <a:rPr lang="en-US" dirty="0" smtClean="0"/>
              <a:t> </a:t>
            </a:r>
            <a:r>
              <a:rPr lang="en-US" dirty="0"/>
              <a:t>= C:\&lt;path&gt;\&lt;to&gt;\</a:t>
            </a:r>
            <a:r>
              <a:rPr lang="en-US" dirty="0" smtClean="0"/>
              <a:t>hg-git\hggit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hg help </a:t>
            </a:r>
            <a:r>
              <a:rPr lang="en-US" dirty="0" err="1" smtClean="0"/>
              <a:t>hggit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0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&amp; Fixing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Update and run migrate_hg_to_git.sh</a:t>
            </a:r>
          </a:p>
          <a:p>
            <a:pPr lvl="1"/>
            <a:r>
              <a:rPr lang="en-US" dirty="0" smtClean="0"/>
              <a:t>Hg clone</a:t>
            </a:r>
          </a:p>
          <a:p>
            <a:pPr lvl="1"/>
            <a:r>
              <a:rPr lang="en-US" dirty="0" smtClean="0"/>
              <a:t>Converts local .hg to .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Fixes history of committer identity</a:t>
            </a:r>
          </a:p>
          <a:p>
            <a:pPr lvl="1"/>
            <a:r>
              <a:rPr lang="en-US" dirty="0" smtClean="0"/>
              <a:t>Pushes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http://www.headspring.com/2012/03/migrating-from-bitbucket-to-github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8566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Migrated with History</a:t>
            </a:r>
            <a:endParaRPr lang="en-US" dirty="0"/>
          </a:p>
        </p:txBody>
      </p:sp>
      <p:pic>
        <p:nvPicPr>
          <p:cNvPr id="6146" name="Picture 2" descr="C:\Users\plioi\Dropbox\Headspring\OpenSource\6. Successfully Populated GitHub Re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219200"/>
            <a:ext cx="7518400" cy="535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6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324</Words>
  <Application>Microsoft Office PowerPoint</Application>
  <PresentationFormat>On-screen Show (4:3)</PresentationFormat>
  <Paragraphs>83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Making .NET Projects Open-Source-Friendly</vt:lpstr>
      <vt:lpstr>GitHub User Context</vt:lpstr>
      <vt:lpstr>Headspring Context</vt:lpstr>
      <vt:lpstr>Create Repository</vt:lpstr>
      <vt:lpstr>Successfully Created Repository</vt:lpstr>
      <vt:lpstr>New Repo Within Organization</vt:lpstr>
      <vt:lpstr>Installing Hg-Git</vt:lpstr>
      <vt:lpstr>Migrating &amp; Fixing History</vt:lpstr>
      <vt:lpstr>Migrated with History</vt:lpstr>
      <vt:lpstr>Enumeration NuGet Package</vt:lpstr>
      <vt:lpstr>Publishing Content Files</vt:lpstr>
      <vt:lpstr>Create Local NuGet Package Source</vt:lpstr>
      <vt:lpstr>Install from Local Package Source</vt:lpstr>
      <vt:lpstr>Pushing to NuGet.org</vt:lpstr>
      <vt:lpstr>Successfully Uploaded Package</vt:lpstr>
      <vt:lpstr>Install from Official Package Source</vt:lpstr>
      <vt:lpstr>Packaging Libraries (1st Attempt)</vt:lpstr>
      <vt:lpstr>Thud</vt:lpstr>
      <vt:lpstr>Improved Nuspec with Symbols</vt:lpstr>
      <vt:lpstr>Successfully Uploaded to SymbolSource</vt:lpstr>
      <vt:lpstr>Configure Debugger for SymbolSource</vt:lpstr>
      <vt:lpstr>Symbol Path Configuration</vt:lpstr>
      <vt:lpstr>ReSharper – Navigate to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plioi</dc:creator>
  <cp:lastModifiedBy>plioi</cp:lastModifiedBy>
  <cp:revision>37</cp:revision>
  <dcterms:created xsi:type="dcterms:W3CDTF">2012-05-22T00:21:52Z</dcterms:created>
  <dcterms:modified xsi:type="dcterms:W3CDTF">2012-05-24T02:44:54Z</dcterms:modified>
</cp:coreProperties>
</file>