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1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Building a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Lexing</a:t>
            </a:r>
            <a:r>
              <a:rPr lang="en-US" dirty="0" smtClean="0">
                <a:solidFill>
                  <a:schemeClr val="tx1"/>
                </a:solidFill>
              </a:rPr>
              <a:t>, Parsing, Spaghetti Stacks, and </a:t>
            </a:r>
            <a:r>
              <a:rPr lang="en-US" dirty="0" err="1" smtClean="0">
                <a:solidFill>
                  <a:schemeClr val="tx1"/>
                </a:solidFill>
              </a:rPr>
              <a:t>Transpilation</a:t>
            </a:r>
            <a:r>
              <a:rPr lang="en-US" dirty="0" smtClean="0">
                <a:solidFill>
                  <a:schemeClr val="tx1"/>
                </a:solidFill>
              </a:rPr>
              <a:t>… all of which are, in fact, things.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Decorate the tree’s nodes with information about data types.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This is the hard part</a:t>
            </a:r>
            <a:r>
              <a:rPr lang="en-US" dirty="0" smtClean="0"/>
              <a:t>, but we can approach it incrementally.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Let’s type check some expressions…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Check: Integer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3009901"/>
            <a:ext cx="23622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Expression: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14800" y="4419600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15240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nodes can simply announce their own type.</a:t>
            </a:r>
            <a:endParaRPr lang="en-US" sz="3200" dirty="0"/>
          </a:p>
        </p:txBody>
      </p:sp>
      <p:sp>
        <p:nvSpPr>
          <p:cNvPr id="7" name="Oval Callout 6"/>
          <p:cNvSpPr/>
          <p:nvPr/>
        </p:nvSpPr>
        <p:spPr>
          <a:xfrm>
            <a:off x="5562600" y="3758214"/>
            <a:ext cx="1148178" cy="771617"/>
          </a:xfrm>
          <a:prstGeom prst="wedgeEllipseCallout">
            <a:avLst>
              <a:gd name="adj1" fmla="val -94231"/>
              <a:gd name="adj2" fmla="val 579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3047" y="5867400"/>
            <a:ext cx="3914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Example: </a:t>
            </a:r>
            <a:r>
              <a:rPr lang="en-US" sz="2800" dirty="0" err="1" smtClean="0"/>
              <a:t>IntegerLiteral.cs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04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Type Check: 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0900" y="2890950"/>
            <a:ext cx="2362200" cy="76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Expression: 1+2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5253150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53000" y="5253150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38600" y="4051335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6" idx="0"/>
          </p:cNvCxnSpPr>
          <p:nvPr/>
        </p:nvCxnSpPr>
        <p:spPr>
          <a:xfrm flipH="1">
            <a:off x="3581400" y="4766783"/>
            <a:ext cx="591111" cy="48636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7" idx="0"/>
          </p:cNvCxnSpPr>
          <p:nvPr/>
        </p:nvCxnSpPr>
        <p:spPr>
          <a:xfrm>
            <a:off x="4819089" y="4766783"/>
            <a:ext cx="591111" cy="48636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6471822" y="4710133"/>
            <a:ext cx="1148178" cy="771617"/>
          </a:xfrm>
          <a:prstGeom prst="wedgeEllipseCallout">
            <a:avLst>
              <a:gd name="adj1" fmla="val -94231"/>
              <a:gd name="adj2" fmla="val 579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1219200" y="5781583"/>
            <a:ext cx="1148178" cy="771617"/>
          </a:xfrm>
          <a:prstGeom prst="wedgeEllipseCallout">
            <a:avLst>
              <a:gd name="adj1" fmla="val 102160"/>
              <a:gd name="adj2" fmla="val -582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304800" y="2889470"/>
            <a:ext cx="2362200" cy="1579485"/>
          </a:xfrm>
          <a:prstGeom prst="wedgeEllipseCallout">
            <a:avLst>
              <a:gd name="adj1" fmla="val 106752"/>
              <a:gd name="adj2" fmla="val 396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children are both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, so I must be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too!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900" y="15240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nodes must inspect their children before deciding on their type.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92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Type Check: Identifiers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791200" y="2895600"/>
            <a:ext cx="2362200" cy="76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Expression: </a:t>
            </a:r>
            <a:r>
              <a:rPr lang="en-US" dirty="0" err="1" smtClean="0"/>
              <a:t>x+y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" y="10668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nodes need some context: what names are in </a:t>
            </a:r>
            <a:r>
              <a:rPr lang="en-US" sz="3200" b="1" dirty="0" smtClean="0"/>
              <a:t>scope</a:t>
            </a:r>
            <a:r>
              <a:rPr lang="en-US" sz="3200" dirty="0" smtClean="0"/>
              <a:t> at this point in the tree, with their declared types.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" y="3200400"/>
            <a:ext cx="1981200" cy="3200400"/>
            <a:chOff x="152400" y="3200400"/>
            <a:chExt cx="1981200" cy="3200400"/>
          </a:xfrm>
        </p:grpSpPr>
        <p:grpSp>
          <p:nvGrpSpPr>
            <p:cNvPr id="2" name="Group 1"/>
            <p:cNvGrpSpPr/>
            <p:nvPr/>
          </p:nvGrpSpPr>
          <p:grpSpPr>
            <a:xfrm>
              <a:off x="152400" y="3200400"/>
              <a:ext cx="1981200" cy="3200400"/>
              <a:chOff x="152400" y="3200400"/>
              <a:chExt cx="1981200" cy="3200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52400" y="3200400"/>
                <a:ext cx="1981200" cy="32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dirty="0">
                    <a:solidFill>
                      <a:schemeClr val="tx1"/>
                    </a:solidFill>
                  </a:rPr>
                  <a:t> x 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bool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y = true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if (y)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{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9100" y="4389060"/>
                <a:ext cx="1447800" cy="1706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y </a:t>
                </a:r>
                <a:r>
                  <a:rPr lang="en-US" dirty="0">
                    <a:solidFill>
                      <a:schemeClr val="tx1"/>
                    </a:solidFill>
                  </a:rPr>
                  <a:t>= 0</a:t>
                </a:r>
              </a:p>
              <a:p>
                <a:r>
                  <a:rPr lang="en-US" b="1" dirty="0" err="1" smtClean="0">
                    <a:solidFill>
                      <a:schemeClr val="tx1"/>
                    </a:solidFill>
                  </a:rPr>
                  <a:t>x+y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1295400" y="3200400"/>
              <a:ext cx="838200" cy="2725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Source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8000" y="3657600"/>
            <a:ext cx="1600200" cy="1981200"/>
            <a:chOff x="2438400" y="3657600"/>
            <a:chExt cx="1600200" cy="1981200"/>
          </a:xfrm>
        </p:grpSpPr>
        <p:grpSp>
          <p:nvGrpSpPr>
            <p:cNvPr id="3" name="Group 2"/>
            <p:cNvGrpSpPr/>
            <p:nvPr/>
          </p:nvGrpSpPr>
          <p:grpSpPr>
            <a:xfrm>
              <a:off x="2438400" y="3657600"/>
              <a:ext cx="1600200" cy="1981200"/>
              <a:chOff x="2438400" y="3657600"/>
              <a:chExt cx="1600200" cy="1981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438400" y="3657600"/>
                <a:ext cx="1600200" cy="1981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590800" y="4114800"/>
                <a:ext cx="1447800" cy="1447800"/>
                <a:chOff x="2590800" y="5013793"/>
                <a:chExt cx="1447800" cy="1447800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2590800" y="5013793"/>
                  <a:ext cx="1447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{ “y” :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590800" y="5815262"/>
                  <a:ext cx="1447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{ “x” :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,</a:t>
                  </a:r>
                </a:p>
                <a:p>
                  <a:r>
                    <a:rPr lang="en-US" dirty="0" smtClean="0"/>
                    <a:t>  “</a:t>
                  </a:r>
                  <a:r>
                    <a:rPr lang="en-US" dirty="0"/>
                    <a:t>y” : </a:t>
                  </a:r>
                  <a:r>
                    <a:rPr lang="en-US" dirty="0" err="1"/>
                    <a:t>bool</a:t>
                  </a:r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  <p:cxnSp>
              <p:nvCxnSpPr>
                <p:cNvPr id="39" name="Straight Connector 38"/>
                <p:cNvCxnSpPr>
                  <a:stCxn id="35" idx="2"/>
                  <a:endCxn id="36" idx="0"/>
                </p:cNvCxnSpPr>
                <p:nvPr/>
              </p:nvCxnSpPr>
              <p:spPr>
                <a:xfrm>
                  <a:off x="3314700" y="5383125"/>
                  <a:ext cx="0" cy="43213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Rectangle 23"/>
            <p:cNvSpPr/>
            <p:nvPr/>
          </p:nvSpPr>
          <p:spPr>
            <a:xfrm>
              <a:off x="2743200" y="3657600"/>
              <a:ext cx="1295400" cy="2725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Scope Stack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91200" y="3541751"/>
            <a:ext cx="2286000" cy="2738550"/>
            <a:chOff x="4419600" y="3738450"/>
            <a:chExt cx="2286000" cy="2738550"/>
          </a:xfrm>
        </p:grpSpPr>
        <p:sp>
          <p:nvSpPr>
            <p:cNvPr id="15" name="Oval 14"/>
            <p:cNvSpPr/>
            <p:nvPr/>
          </p:nvSpPr>
          <p:spPr>
            <a:xfrm>
              <a:off x="4419600" y="5638800"/>
              <a:ext cx="9144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x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5638800"/>
              <a:ext cx="9144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y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105400" y="3738450"/>
              <a:ext cx="9144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+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3"/>
              <a:endCxn id="15" idx="0"/>
            </p:cNvCxnSpPr>
            <p:nvPr/>
          </p:nvCxnSpPr>
          <p:spPr>
            <a:xfrm flipH="1">
              <a:off x="4876800" y="4453898"/>
              <a:ext cx="362511" cy="118490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5"/>
              <a:endCxn id="16" idx="0"/>
            </p:cNvCxnSpPr>
            <p:nvPr/>
          </p:nvCxnSpPr>
          <p:spPr>
            <a:xfrm>
              <a:off x="5885889" y="4453898"/>
              <a:ext cx="362511" cy="118490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urved Connector 44"/>
          <p:cNvCxnSpPr>
            <a:stCxn id="42" idx="0"/>
            <a:endCxn id="17" idx="2"/>
          </p:cNvCxnSpPr>
          <p:nvPr/>
        </p:nvCxnSpPr>
        <p:spPr>
          <a:xfrm rot="16200000" flipH="1">
            <a:off x="5010924" y="2494775"/>
            <a:ext cx="303251" cy="2628900"/>
          </a:xfrm>
          <a:prstGeom prst="curvedConnector4">
            <a:avLst>
              <a:gd name="adj1" fmla="val -75383"/>
              <a:gd name="adj2" fmla="val 65217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2"/>
            <a:endCxn id="15" idx="1"/>
          </p:cNvCxnSpPr>
          <p:nvPr/>
        </p:nvCxnSpPr>
        <p:spPr>
          <a:xfrm rot="10800000" flipV="1">
            <a:off x="5925112" y="3960851"/>
            <a:ext cx="551889" cy="1604002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Callout 43"/>
          <p:cNvSpPr/>
          <p:nvPr/>
        </p:nvSpPr>
        <p:spPr>
          <a:xfrm>
            <a:off x="4578288" y="5836861"/>
            <a:ext cx="762000" cy="716339"/>
          </a:xfrm>
          <a:prstGeom prst="wedgeEllipseCallout">
            <a:avLst>
              <a:gd name="adj1" fmla="val 97536"/>
              <a:gd name="adj2" fmla="val -468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2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7060336" y="4860702"/>
            <a:ext cx="788263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4788023"/>
            <a:ext cx="6858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0200" y="4800600"/>
            <a:ext cx="6858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Type Check: Function Calls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57300" y="2971800"/>
            <a:ext cx="35433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Expression: foo(1, 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1255455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 call nodes must compare all the inner types between two </a:t>
            </a:r>
            <a:r>
              <a:rPr lang="en-US" sz="3200" dirty="0" err="1" smtClean="0"/>
              <a:t>Func</a:t>
            </a:r>
            <a:r>
              <a:rPr lang="en-US" sz="3200" dirty="0" smtClean="0"/>
              <a:t>&lt;T0, T1…&gt; types.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62600" y="2514600"/>
            <a:ext cx="2971800" cy="1828800"/>
            <a:chOff x="1066800" y="3657600"/>
            <a:chExt cx="2971800" cy="18288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3657600"/>
              <a:ext cx="2971800" cy="1828800"/>
              <a:chOff x="1066800" y="3657600"/>
              <a:chExt cx="2971800" cy="1828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66800" y="3657600"/>
                <a:ext cx="2971800" cy="1828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143000" y="4038600"/>
                <a:ext cx="2895600" cy="1170801"/>
                <a:chOff x="1143000" y="4937593"/>
                <a:chExt cx="2895600" cy="1170801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981200" y="4937593"/>
                  <a:ext cx="1447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{ “x” :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143000" y="5739062"/>
                  <a:ext cx="2895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{ “foo” : </a:t>
                  </a:r>
                  <a:r>
                    <a:rPr lang="en-US" dirty="0" err="1" smtClean="0"/>
                    <a:t>Func</a:t>
                  </a:r>
                  <a:r>
                    <a:rPr lang="en-US" dirty="0" smtClean="0"/>
                    <a:t>&lt;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,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, </a:t>
                  </a:r>
                  <a:r>
                    <a:rPr lang="en-US" dirty="0" err="1" smtClean="0"/>
                    <a:t>bool</a:t>
                  </a:r>
                  <a:r>
                    <a:rPr lang="en-US" dirty="0" smtClean="0"/>
                    <a:t>&gt; }</a:t>
                  </a:r>
                  <a:endParaRPr lang="en-US" dirty="0"/>
                </a:p>
              </p:txBody>
            </p:sp>
            <p:cxnSp>
              <p:nvCxnSpPr>
                <p:cNvPr id="15" name="Straight Connector 14"/>
                <p:cNvCxnSpPr>
                  <a:endCxn id="14" idx="0"/>
                </p:cNvCxnSpPr>
                <p:nvPr/>
              </p:nvCxnSpPr>
              <p:spPr>
                <a:xfrm>
                  <a:off x="2590800" y="5306925"/>
                  <a:ext cx="0" cy="43213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ectangle 8"/>
            <p:cNvSpPr/>
            <p:nvPr/>
          </p:nvSpPr>
          <p:spPr>
            <a:xfrm>
              <a:off x="2743200" y="3657600"/>
              <a:ext cx="1295400" cy="2725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Scope Stack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79990" y="4953000"/>
            <a:ext cx="6973410" cy="992997"/>
            <a:chOff x="1179990" y="4953000"/>
            <a:chExt cx="6973410" cy="992997"/>
          </a:xfrm>
        </p:grpSpPr>
        <p:sp>
          <p:nvSpPr>
            <p:cNvPr id="18" name="TextBox 17"/>
            <p:cNvSpPr txBox="1"/>
            <p:nvPr/>
          </p:nvSpPr>
          <p:spPr>
            <a:xfrm>
              <a:off x="1179990" y="4953000"/>
              <a:ext cx="6973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Function Declaration:  </a:t>
              </a:r>
              <a:r>
                <a:rPr lang="en-US" sz="2800" dirty="0" err="1" smtClean="0"/>
                <a:t>Func</a:t>
              </a:r>
              <a:r>
                <a:rPr lang="en-US" sz="2800" dirty="0" smtClean="0"/>
                <a:t>&lt;  </a:t>
              </a:r>
              <a:r>
                <a:rPr lang="en-US" sz="2800" dirty="0" err="1" smtClean="0"/>
                <a:t>int</a:t>
              </a:r>
              <a:r>
                <a:rPr lang="en-US" sz="2800" dirty="0" smtClean="0"/>
                <a:t>  ,  </a:t>
              </a:r>
              <a:r>
                <a:rPr lang="en-US" sz="2800" dirty="0" err="1" smtClean="0"/>
                <a:t>int</a:t>
              </a:r>
              <a:r>
                <a:rPr lang="en-US" sz="2800" dirty="0" smtClean="0"/>
                <a:t>  ,  </a:t>
              </a:r>
              <a:r>
                <a:rPr lang="en-US" sz="2800" dirty="0" err="1" smtClean="0"/>
                <a:t>bool</a:t>
              </a:r>
              <a:r>
                <a:rPr lang="en-US" sz="2800" dirty="0" smtClean="0"/>
                <a:t> &gt;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5422777"/>
              <a:ext cx="601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  Actual Arguments:               </a:t>
              </a:r>
              <a:r>
                <a:rPr lang="en-US" sz="2800" dirty="0" err="1" smtClean="0"/>
                <a:t>int</a:t>
              </a:r>
              <a:r>
                <a:rPr lang="en-US" sz="2800" dirty="0" smtClean="0"/>
                <a:t>  ,  </a:t>
              </a:r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sp>
        <p:nvSpPr>
          <p:cNvPr id="23" name="Oval Callout 22"/>
          <p:cNvSpPr/>
          <p:nvPr/>
        </p:nvSpPr>
        <p:spPr>
          <a:xfrm>
            <a:off x="2286000" y="3697069"/>
            <a:ext cx="1148178" cy="771617"/>
          </a:xfrm>
          <a:prstGeom prst="wedgeEllipseCallout">
            <a:avLst>
              <a:gd name="adj1" fmla="val 85150"/>
              <a:gd name="adj2" fmla="val -617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 </a:t>
            </a:r>
            <a:r>
              <a:rPr lang="en-US" dirty="0" err="1" smtClean="0">
                <a:solidFill>
                  <a:schemeClr val="tx1"/>
                </a:solidFill>
              </a:rPr>
              <a:t>bool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2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" y="2105085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1. Make a </a:t>
            </a:r>
            <a:r>
              <a:rPr lang="en-US" sz="3200" b="1" i="1" dirty="0" smtClean="0"/>
              <a:t>fake</a:t>
            </a:r>
            <a:r>
              <a:rPr lang="en-US" sz="3200" dirty="0" smtClean="0"/>
              <a:t> Scope from the left hand side’s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type’s members.</a:t>
            </a:r>
          </a:p>
          <a:p>
            <a:endParaRPr lang="en-US" sz="3200" dirty="0" smtClean="0"/>
          </a:p>
          <a:p>
            <a:pPr lvl="1"/>
            <a:r>
              <a:rPr lang="en-US" sz="3200" i="1" dirty="0"/>
              <a:t>	</a:t>
            </a:r>
            <a:r>
              <a:rPr lang="en-US" sz="3200" i="1" dirty="0" smtClean="0"/>
              <a:t>	{ “Method”: </a:t>
            </a:r>
            <a:r>
              <a:rPr lang="en-US" sz="3200" i="1" dirty="0" err="1" smtClean="0"/>
              <a:t>Func</a:t>
            </a:r>
            <a:r>
              <a:rPr lang="en-US" sz="3200" i="1" dirty="0" smtClean="0"/>
              <a:t>&lt;</a:t>
            </a:r>
            <a:r>
              <a:rPr lang="en-US" sz="3200" i="1" dirty="0" err="1" smtClean="0"/>
              <a:t>int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int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bool</a:t>
            </a:r>
            <a:r>
              <a:rPr lang="en-US" sz="3200" i="1" dirty="0" smtClean="0"/>
              <a:t>&gt; }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r>
              <a:rPr lang="en-US" sz="3200" dirty="0" smtClean="0"/>
              <a:t>2. Check arguments like a regular function call.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Type Check: Method Invocation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4648200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Expression: </a:t>
            </a:r>
            <a:r>
              <a:rPr lang="en-US" dirty="0" err="1" smtClean="0"/>
              <a:t>foo.Method</a:t>
            </a:r>
            <a:r>
              <a:rPr lang="en-US" dirty="0" smtClean="0"/>
              <a:t>(1, 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Hindley</a:t>
            </a:r>
            <a:r>
              <a:rPr lang="en-US" dirty="0"/>
              <a:t>-Milner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Abandon all </a:t>
            </a:r>
            <a:r>
              <a:rPr lang="en-US" dirty="0" smtClean="0"/>
              <a:t>hope </a:t>
            </a:r>
            <a:r>
              <a:rPr lang="en-US" dirty="0"/>
              <a:t>ye who </a:t>
            </a:r>
            <a:r>
              <a:rPr lang="en-US" dirty="0" err="1"/>
              <a:t>etc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Powerful, but just a starting point.</a:t>
            </a:r>
          </a:p>
          <a:p>
            <a:pPr lvl="1"/>
            <a:r>
              <a:rPr lang="en-US" dirty="0" smtClean="0"/>
              <a:t>Ignorant of type members.</a:t>
            </a:r>
          </a:p>
          <a:p>
            <a:pPr lvl="1"/>
            <a:r>
              <a:rPr lang="en-US" dirty="0" smtClean="0"/>
              <a:t>Despises function overloading.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Basic </a:t>
            </a:r>
            <a:r>
              <a:rPr lang="en-US" i="1" dirty="0"/>
              <a:t>Polymorphic Type Checking </a:t>
            </a:r>
            <a:r>
              <a:rPr lang="en-US" sz="2400" i="1" dirty="0"/>
              <a:t>by </a:t>
            </a:r>
            <a:r>
              <a:rPr lang="en-US" sz="2400" dirty="0"/>
              <a:t>Luca </a:t>
            </a:r>
            <a:r>
              <a:rPr lang="en-US" sz="2400" dirty="0" err="1"/>
              <a:t>Cardelli</a:t>
            </a:r>
            <a:endParaRPr lang="en-US" sz="24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Hindley</a:t>
            </a:r>
            <a:r>
              <a:rPr lang="en-US" dirty="0" smtClean="0"/>
              <a:t>-Milner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“Type Variables” – stand in for a type until we know what it really is.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Unify(</a:t>
            </a:r>
            <a:r>
              <a:rPr lang="en-US" dirty="0" err="1" smtClean="0"/>
              <a:t>typeA</a:t>
            </a:r>
            <a:r>
              <a:rPr lang="en-US" dirty="0" smtClean="0"/>
              <a:t>, </a:t>
            </a:r>
            <a:r>
              <a:rPr lang="en-US" dirty="0" err="1" smtClean="0"/>
              <a:t>typeB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“I </a:t>
            </a:r>
            <a:r>
              <a:rPr lang="en-US" i="1" dirty="0" smtClean="0"/>
              <a:t>sincerely</a:t>
            </a:r>
            <a:r>
              <a:rPr lang="en-US" dirty="0" smtClean="0"/>
              <a:t> hope </a:t>
            </a:r>
            <a:r>
              <a:rPr lang="en-US" dirty="0" err="1" smtClean="0"/>
              <a:t>typeA</a:t>
            </a:r>
            <a:r>
              <a:rPr lang="en-US" dirty="0" smtClean="0"/>
              <a:t> and </a:t>
            </a:r>
            <a:r>
              <a:rPr lang="en-US" dirty="0" err="1" smtClean="0"/>
              <a:t>typeB</a:t>
            </a:r>
            <a:r>
              <a:rPr lang="en-US" dirty="0" smtClean="0"/>
              <a:t> are the same.”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Keep making these statements until we contradict ourselves or run out of things to say.</a:t>
            </a:r>
          </a:p>
        </p:txBody>
      </p:sp>
    </p:spTree>
    <p:extLst>
      <p:ext uri="{BB962C8B-B14F-4D97-AF65-F5344CB8AC3E}">
        <p14:creationId xmlns:p14="http://schemas.microsoft.com/office/powerpoint/2010/main" val="33131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</a:t>
            </a:r>
            <a:r>
              <a:rPr lang="en-US" dirty="0" err="1" smtClean="0"/>
              <a:t>Transpilation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6181"/>
            <a:ext cx="8229600" cy="1523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Traverse </a:t>
            </a:r>
            <a:r>
              <a:rPr lang="en-US" dirty="0" smtClean="0"/>
              <a:t>the tree using the Visitor Pattern, translating each node to the target language.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4353580"/>
            <a:ext cx="4495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</a:t>
            </a:r>
            <a:r>
              <a:rPr lang="en-US" sz="2800" dirty="0" err="1" smtClean="0"/>
              <a:t>CSharpTranslator.cs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49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Patrick </a:t>
            </a:r>
            <a:r>
              <a:rPr lang="en-US" dirty="0" err="1" smtClean="0"/>
              <a:t>Lioi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Work:  </a:t>
            </a:r>
          </a:p>
          <a:p>
            <a:endParaRPr lang="en-US" dirty="0" smtClean="0"/>
          </a:p>
          <a:p>
            <a:r>
              <a:rPr lang="en-US" dirty="0" smtClean="0"/>
              <a:t>Play: github.com/</a:t>
            </a:r>
            <a:r>
              <a:rPr lang="en-US" dirty="0" err="1" smtClean="0"/>
              <a:t>plioi</a:t>
            </a:r>
            <a:endParaRPr lang="en-US" dirty="0"/>
          </a:p>
          <a:p>
            <a:pPr lvl="1"/>
            <a:r>
              <a:rPr lang="en-US" dirty="0"/>
              <a:t>Rook – Today’s sample language.</a:t>
            </a:r>
          </a:p>
          <a:p>
            <a:pPr lvl="1"/>
            <a:r>
              <a:rPr lang="en-US" dirty="0"/>
              <a:t>Parsley – A text-parsing library used by Rook.</a:t>
            </a:r>
          </a:p>
          <a:p>
            <a:pPr lvl="2"/>
            <a:r>
              <a:rPr lang="en-US" dirty="0"/>
              <a:t>nuget.org/packages/Parsley</a:t>
            </a:r>
          </a:p>
          <a:p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plioi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C:\Users\plioi\Pictures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359" y="1554547"/>
            <a:ext cx="3505200" cy="5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Equal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* a, 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* b)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(!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a.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Any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!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Any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a.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 &amp;&amp;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b.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 &amp;&amp; 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Equal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Skip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(1),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b.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Skip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(1))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[] digits = [0, 1, 2, 3, 4, 5, 6, 7, 8, 9]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firstFive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digits[0:5]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lastFive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digits[5:10]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interiorFive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digits[3:8]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Equal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([0, 1, 2, 3, 4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].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firstFive.Each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()))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Equal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([5, 6, 7, 8, 9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].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lastFive.Each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()))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Equal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([3, 4, 5, 6, 7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].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interiorFive.Each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()))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8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57300" y="2971800"/>
            <a:ext cx="6629400" cy="914400"/>
            <a:chOff x="1600200" y="2971800"/>
            <a:chExt cx="6629400" cy="914400"/>
          </a:xfrm>
        </p:grpSpPr>
        <p:grpSp>
          <p:nvGrpSpPr>
            <p:cNvPr id="7" name="Group 6"/>
            <p:cNvGrpSpPr/>
            <p:nvPr/>
          </p:nvGrpSpPr>
          <p:grpSpPr>
            <a:xfrm>
              <a:off x="2825496" y="2971800"/>
              <a:ext cx="3466375" cy="914400"/>
              <a:chOff x="2667000" y="2756916"/>
              <a:chExt cx="3466375" cy="914400"/>
            </a:xfrm>
          </p:grpSpPr>
          <p:sp>
            <p:nvSpPr>
              <p:cNvPr id="4" name="Right Arrow 3"/>
              <p:cNvSpPr/>
              <p:nvPr/>
            </p:nvSpPr>
            <p:spPr>
              <a:xfrm>
                <a:off x="2667000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ight Arrow 4"/>
              <p:cNvSpPr/>
              <p:nvPr/>
            </p:nvSpPr>
            <p:spPr>
              <a:xfrm>
                <a:off x="5154967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962400" y="275691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?</a:t>
                </a:r>
                <a:endParaRPr lang="en-US" sz="4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600200" y="30480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Text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7000" y="30480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Do Stuff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59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8200" y="2133600"/>
            <a:ext cx="7048500" cy="914400"/>
            <a:chOff x="838200" y="1524000"/>
            <a:chExt cx="70485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362200" y="1524000"/>
              <a:ext cx="3810000" cy="914400"/>
              <a:chOff x="2546604" y="2756916"/>
              <a:chExt cx="3810000" cy="914400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Parser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38200" y="1600200"/>
              <a:ext cx="1485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Tokens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4100" y="1600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Tree</a:t>
              </a:r>
              <a:endParaRPr lang="en-US" sz="3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57300" y="533400"/>
            <a:ext cx="6629400" cy="914400"/>
            <a:chOff x="1600200" y="2971800"/>
            <a:chExt cx="6629400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705100" y="2971800"/>
              <a:ext cx="3810000" cy="914400"/>
              <a:chOff x="2546604" y="2756916"/>
              <a:chExt cx="3810000" cy="914400"/>
            </a:xfrm>
          </p:grpSpPr>
          <p:sp>
            <p:nvSpPr>
              <p:cNvPr id="15" name="Right Arrow 14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Lexer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00200" y="30480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Text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77000" y="30480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Tokens</a:t>
              </a:r>
              <a:endParaRPr lang="en-US" sz="3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8600" y="5200471"/>
            <a:ext cx="7772400" cy="1276529"/>
            <a:chOff x="228600" y="4724400"/>
            <a:chExt cx="7772400" cy="1276529"/>
          </a:xfrm>
        </p:grpSpPr>
        <p:grpSp>
          <p:nvGrpSpPr>
            <p:cNvPr id="19" name="Group 18"/>
            <p:cNvGrpSpPr/>
            <p:nvPr/>
          </p:nvGrpSpPr>
          <p:grpSpPr>
            <a:xfrm>
              <a:off x="2362200" y="4724400"/>
              <a:ext cx="3810000" cy="914400"/>
              <a:chOff x="2546604" y="2756916"/>
              <a:chExt cx="3810000" cy="914400"/>
            </a:xfrm>
          </p:grpSpPr>
          <p:sp>
            <p:nvSpPr>
              <p:cNvPr id="22" name="Right Arrow 21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Transpile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28600" y="4800600"/>
              <a:ext cx="2215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Annotated Tree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4100" y="4800600"/>
              <a:ext cx="1866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Target Platform</a:t>
              </a:r>
              <a:endParaRPr lang="en-US" sz="3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57300" y="3619142"/>
            <a:ext cx="7048500" cy="1276529"/>
            <a:chOff x="1257300" y="2971800"/>
            <a:chExt cx="7048500" cy="1276529"/>
          </a:xfrm>
        </p:grpSpPr>
        <p:grpSp>
          <p:nvGrpSpPr>
            <p:cNvPr id="26" name="Group 25"/>
            <p:cNvGrpSpPr/>
            <p:nvPr/>
          </p:nvGrpSpPr>
          <p:grpSpPr>
            <a:xfrm>
              <a:off x="2362200" y="2971800"/>
              <a:ext cx="3810000" cy="914400"/>
              <a:chOff x="2546604" y="2756916"/>
              <a:chExt cx="3810000" cy="914400"/>
            </a:xfrm>
          </p:grpSpPr>
          <p:sp>
            <p:nvSpPr>
              <p:cNvPr id="29" name="Right Arrow 28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Type Checker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257300" y="30480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Tree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34100" y="3048000"/>
              <a:ext cx="2171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Annotated Tree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08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Phase 1: </a:t>
            </a:r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Split the plain text into small, meaningful substrings called “tokens”.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7534" y="2895600"/>
            <a:ext cx="6008932" cy="611080"/>
            <a:chOff x="838200" y="4799120"/>
            <a:chExt cx="6008932" cy="611080"/>
          </a:xfrm>
        </p:grpSpPr>
        <p:sp>
          <p:nvSpPr>
            <p:cNvPr id="4" name="Rectangle 3"/>
            <p:cNvSpPr/>
            <p:nvPr/>
          </p:nvSpPr>
          <p:spPr>
            <a:xfrm>
              <a:off x="6172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86200" y="479912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479912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59068" y="479912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=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0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4799120"/>
              <a:ext cx="674932" cy="611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62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1624" y="5029200"/>
            <a:ext cx="7700753" cy="609600"/>
            <a:chOff x="376447" y="3272902"/>
            <a:chExt cx="7700753" cy="609600"/>
          </a:xfrm>
        </p:grpSpPr>
        <p:sp>
          <p:nvSpPr>
            <p:cNvPr id="18" name="Rectangle 17"/>
            <p:cNvSpPr/>
            <p:nvPr/>
          </p:nvSpPr>
          <p:spPr>
            <a:xfrm>
              <a:off x="6864544" y="3272902"/>
              <a:ext cx="121265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(Operator)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69144" y="3272902"/>
              <a:ext cx="121265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(Identifier)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67826" y="3272902"/>
              <a:ext cx="121857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!=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(Operator)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72426" y="3276600"/>
              <a:ext cx="1218574" cy="605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(Identifier)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6447" y="3276600"/>
              <a:ext cx="1223753" cy="605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(Keyword)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76401" y="3272902"/>
              <a:ext cx="121919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(Operator)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Down Arrow 26"/>
          <p:cNvSpPr/>
          <p:nvPr/>
        </p:nvSpPr>
        <p:spPr>
          <a:xfrm>
            <a:off x="4329684" y="3810000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Phase 1: </a:t>
            </a:r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1524000"/>
            <a:ext cx="647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Pattern Recognition Operations</a:t>
            </a:r>
          </a:p>
          <a:p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Repetition: a*, a+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Choice: </a:t>
            </a:r>
            <a:r>
              <a:rPr lang="en-US" sz="3200" dirty="0" err="1" smtClean="0"/>
              <a:t>a|b|c</a:t>
            </a:r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Sequence: </a:t>
            </a:r>
            <a:r>
              <a:rPr lang="en-US" sz="3200" dirty="0" err="1" smtClean="0"/>
              <a:t>abc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Highly </a:t>
            </a:r>
            <a:r>
              <a:rPr lang="en-US" sz="3200" dirty="0" err="1" smtClean="0"/>
              <a:t>Composable</a:t>
            </a:r>
            <a:r>
              <a:rPr lang="en-US" sz="3200" dirty="0" smtClean="0"/>
              <a:t>: (</a:t>
            </a:r>
            <a:r>
              <a:rPr lang="en-US" sz="3200" dirty="0" err="1" smtClean="0"/>
              <a:t>a|b|c</a:t>
            </a:r>
            <a:r>
              <a:rPr lang="en-US" sz="3200" dirty="0" smtClean="0"/>
              <a:t>)*</a:t>
            </a:r>
            <a:r>
              <a:rPr lang="en-US" sz="3200" dirty="0" err="1" smtClean="0"/>
              <a:t>def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90800" y="6107668"/>
            <a:ext cx="344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Example: </a:t>
            </a:r>
            <a:r>
              <a:rPr lang="en-US" sz="2800" dirty="0" err="1"/>
              <a:t>RookLexer.cs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85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768610" y="2209800"/>
            <a:ext cx="925268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/>
          <p:cNvSpPr/>
          <p:nvPr/>
        </p:nvSpPr>
        <p:spPr>
          <a:xfrm>
            <a:off x="2792652" y="2209800"/>
            <a:ext cx="925268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Phase 2: Parser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4534" y="318873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Turn the tokens into an </a:t>
            </a:r>
            <a:r>
              <a:rPr lang="en-US" i="1" dirty="0" smtClean="0"/>
              <a:t>Abstract Syntax Tree</a:t>
            </a:r>
            <a:r>
              <a:rPr lang="en-US" dirty="0" smtClean="0"/>
              <a:t> with a parsing tool (Parsley, Irony, ANTLR…).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1701" y="2209800"/>
            <a:ext cx="48005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+ </a:t>
            </a:r>
            <a:r>
              <a:rPr lang="en-US" sz="3200" dirty="0" smtClean="0">
                <a:solidFill>
                  <a:schemeClr val="bg1"/>
                </a:solidFill>
              </a:rPr>
              <a:t>2 * 3 </a:t>
            </a:r>
            <a:r>
              <a:rPr lang="en-US" sz="3200" dirty="0" smtClean="0"/>
              <a:t>+ 4 &lt;= 12 / ( </a:t>
            </a:r>
            <a:r>
              <a:rPr lang="en-US" sz="3200" dirty="0" smtClean="0">
                <a:solidFill>
                  <a:schemeClr val="bg1"/>
                </a:solidFill>
              </a:rPr>
              <a:t>2 + 1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234534" y="28839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&lt;=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33600" y="3754398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19200" y="44841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58868" y="44841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4800" y="5213866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8268" y="5213866"/>
            <a:ext cx="674932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*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82668" y="6096000"/>
            <a:ext cx="674932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19200" y="6096000"/>
            <a:ext cx="674932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7" idx="3"/>
            <a:endCxn id="8" idx="7"/>
          </p:cNvCxnSpPr>
          <p:nvPr/>
        </p:nvCxnSpPr>
        <p:spPr>
          <a:xfrm flipH="1">
            <a:off x="2709690" y="3404258"/>
            <a:ext cx="1623686" cy="43941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0" idx="1"/>
          </p:cNvCxnSpPr>
          <p:nvPr/>
        </p:nvCxnSpPr>
        <p:spPr>
          <a:xfrm>
            <a:off x="2709690" y="4274724"/>
            <a:ext cx="448020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7"/>
          </p:cNvCxnSpPr>
          <p:nvPr/>
        </p:nvCxnSpPr>
        <p:spPr>
          <a:xfrm flipH="1">
            <a:off x="1795290" y="4274724"/>
            <a:ext cx="437152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  <a:endCxn id="11" idx="7"/>
          </p:cNvCxnSpPr>
          <p:nvPr/>
        </p:nvCxnSpPr>
        <p:spPr>
          <a:xfrm flipH="1">
            <a:off x="880890" y="5004458"/>
            <a:ext cx="437152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2" idx="1"/>
          </p:cNvCxnSpPr>
          <p:nvPr/>
        </p:nvCxnSpPr>
        <p:spPr>
          <a:xfrm>
            <a:off x="1795290" y="5004458"/>
            <a:ext cx="371820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5"/>
            <a:endCxn id="13" idx="1"/>
          </p:cNvCxnSpPr>
          <p:nvPr/>
        </p:nvCxnSpPr>
        <p:spPr>
          <a:xfrm>
            <a:off x="2644358" y="5734192"/>
            <a:ext cx="437152" cy="4510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14" idx="7"/>
          </p:cNvCxnSpPr>
          <p:nvPr/>
        </p:nvCxnSpPr>
        <p:spPr>
          <a:xfrm flipH="1">
            <a:off x="1795290" y="5734192"/>
            <a:ext cx="371820" cy="4510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259268" y="3766350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/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410200" y="44841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73668" y="4484132"/>
            <a:ext cx="674932" cy="609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+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24600" y="5213866"/>
            <a:ext cx="674932" cy="609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088068" y="5213866"/>
            <a:ext cx="674932" cy="609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7" idx="5"/>
            <a:endCxn id="37" idx="1"/>
          </p:cNvCxnSpPr>
          <p:nvPr/>
        </p:nvCxnSpPr>
        <p:spPr>
          <a:xfrm>
            <a:off x="4810624" y="3404258"/>
            <a:ext cx="1547486" cy="45136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3"/>
            <a:endCxn id="38" idx="7"/>
          </p:cNvCxnSpPr>
          <p:nvPr/>
        </p:nvCxnSpPr>
        <p:spPr>
          <a:xfrm flipH="1">
            <a:off x="5986290" y="4286676"/>
            <a:ext cx="371820" cy="286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5"/>
            <a:endCxn id="39" idx="1"/>
          </p:cNvCxnSpPr>
          <p:nvPr/>
        </p:nvCxnSpPr>
        <p:spPr>
          <a:xfrm>
            <a:off x="6835358" y="4286676"/>
            <a:ext cx="437152" cy="286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9" idx="3"/>
            <a:endCxn id="41" idx="7"/>
          </p:cNvCxnSpPr>
          <p:nvPr/>
        </p:nvCxnSpPr>
        <p:spPr>
          <a:xfrm flipH="1">
            <a:off x="6900690" y="5004458"/>
            <a:ext cx="371820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5"/>
            <a:endCxn id="42" idx="1"/>
          </p:cNvCxnSpPr>
          <p:nvPr/>
        </p:nvCxnSpPr>
        <p:spPr>
          <a:xfrm>
            <a:off x="7749758" y="5004458"/>
            <a:ext cx="437152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Phase 2: Parser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906012"/>
            <a:ext cx="723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Parsley’s 3 Pattern Recognition Operations</a:t>
            </a:r>
          </a:p>
          <a:p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Repetition: </a:t>
            </a:r>
            <a:r>
              <a:rPr lang="en-US" sz="3200" dirty="0" err="1" smtClean="0"/>
              <a:t>ZeroOrMore</a:t>
            </a:r>
            <a:r>
              <a:rPr lang="en-US" sz="3200" dirty="0" smtClean="0"/>
              <a:t>(a),</a:t>
            </a:r>
          </a:p>
          <a:p>
            <a:pPr lvl="1"/>
            <a:r>
              <a:rPr lang="en-US" sz="3200" dirty="0"/>
              <a:t> </a:t>
            </a:r>
            <a:r>
              <a:rPr lang="en-US" sz="3200" dirty="0" smtClean="0"/>
              <a:t>                       </a:t>
            </a:r>
            <a:r>
              <a:rPr lang="en-US" sz="3200" dirty="0" err="1" smtClean="0"/>
              <a:t>OneOrMore</a:t>
            </a:r>
            <a:r>
              <a:rPr lang="en-US" sz="3200" dirty="0" smtClean="0"/>
              <a:t>(a)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Choice: Choice(a, b, c)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Sequence: </a:t>
            </a:r>
            <a:r>
              <a:rPr lang="en-US" sz="3200" i="1" dirty="0" smtClean="0"/>
              <a:t>from</a:t>
            </a:r>
            <a:r>
              <a:rPr lang="en-US" sz="3200" dirty="0" smtClean="0"/>
              <a:t> clauses</a:t>
            </a:r>
            <a:endParaRPr lang="en-US" sz="3200" i="1" dirty="0" smtClean="0"/>
          </a:p>
          <a:p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543047" y="5867400"/>
            <a:ext cx="4057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Example: </a:t>
            </a:r>
            <a:r>
              <a:rPr lang="en-US" sz="2800" dirty="0" err="1" smtClean="0"/>
              <a:t>RookGrammar.cs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8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768</Words>
  <Application>Microsoft Office PowerPoint</Application>
  <PresentationFormat>On-screen Show (4:3)</PresentationFormat>
  <Paragraphs>185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Building a Language</vt:lpstr>
      <vt:lpstr>Patrick Lioi</vt:lpstr>
      <vt:lpstr>Rook</vt:lpstr>
      <vt:lpstr>PowerPoint Presentation</vt:lpstr>
      <vt:lpstr>PowerPoint Presentation</vt:lpstr>
      <vt:lpstr>Phase 1: Lexer</vt:lpstr>
      <vt:lpstr>Phase 1: Lexer</vt:lpstr>
      <vt:lpstr>Phase 2: Parser</vt:lpstr>
      <vt:lpstr>Phase 2: Parser</vt:lpstr>
      <vt:lpstr>Phase 3: Type Checking</vt:lpstr>
      <vt:lpstr>Type Check: Integer Literals</vt:lpstr>
      <vt:lpstr>Type Check: Operators</vt:lpstr>
      <vt:lpstr>Type Check: Identifiers</vt:lpstr>
      <vt:lpstr>Type Check: Function Calls</vt:lpstr>
      <vt:lpstr>Type Check: Method Invocation</vt:lpstr>
      <vt:lpstr>Hindley-Milner Type Inference</vt:lpstr>
      <vt:lpstr>Hindley-Milner Type Inference</vt:lpstr>
      <vt:lpstr>Phase 4: Transpilation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Language</dc:title>
  <dc:creator>plioi</dc:creator>
  <cp:lastModifiedBy>plioi</cp:lastModifiedBy>
  <cp:revision>65</cp:revision>
  <dcterms:created xsi:type="dcterms:W3CDTF">2006-08-16T00:00:00Z</dcterms:created>
  <dcterms:modified xsi:type="dcterms:W3CDTF">2012-06-11T02:40:05Z</dcterms:modified>
</cp:coreProperties>
</file>