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7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75" r:id="rId15"/>
    <p:sldId id="269" r:id="rId16"/>
    <p:sldId id="270" r:id="rId17"/>
    <p:sldId id="272" r:id="rId18"/>
    <p:sldId id="271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Building a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Lexing</a:t>
            </a:r>
            <a:r>
              <a:rPr lang="en-US" dirty="0" smtClean="0">
                <a:solidFill>
                  <a:schemeClr val="tx1"/>
                </a:solidFill>
              </a:rPr>
              <a:t>, Parsing, Spaghetti Stacks, and </a:t>
            </a:r>
            <a:r>
              <a:rPr lang="en-US" dirty="0" err="1" smtClean="0">
                <a:solidFill>
                  <a:schemeClr val="tx1"/>
                </a:solidFill>
              </a:rPr>
              <a:t>Transpilation</a:t>
            </a:r>
            <a:r>
              <a:rPr lang="en-US" dirty="0" smtClean="0">
                <a:solidFill>
                  <a:schemeClr val="tx1"/>
                </a:solidFill>
              </a:rPr>
              <a:t>… all of which are, in fact, things.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096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Parsley’s 3 Pattern Recognition Operations</a:t>
            </a:r>
          </a:p>
          <a:p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Repetition: </a:t>
            </a:r>
            <a:r>
              <a:rPr lang="en-US" sz="3200" dirty="0" err="1" smtClean="0"/>
              <a:t>ZeroOrMore</a:t>
            </a:r>
            <a:r>
              <a:rPr lang="en-US" sz="3200" dirty="0" smtClean="0"/>
              <a:t>(a),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smtClean="0"/>
              <a:t>                       </a:t>
            </a:r>
            <a:r>
              <a:rPr lang="en-US" sz="3200" dirty="0" err="1" smtClean="0"/>
              <a:t>OneOrMore</a:t>
            </a:r>
            <a:r>
              <a:rPr lang="en-US" sz="3200" dirty="0" smtClean="0"/>
              <a:t>(a)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Choice: Choice(a, b, c)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Sequence: </a:t>
            </a:r>
            <a:r>
              <a:rPr lang="en-US" sz="3200" i="1" dirty="0" smtClean="0"/>
              <a:t>from</a:t>
            </a:r>
            <a:r>
              <a:rPr lang="en-US" sz="3200" dirty="0" smtClean="0"/>
              <a:t> clauses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3047" y="5877580"/>
            <a:ext cx="4057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 smtClean="0"/>
              <a:t>RookGrammar.cs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Phase 3: Type Checking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Decorate the tree’s nodes with information about data types.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This is the hard part</a:t>
            </a:r>
            <a:r>
              <a:rPr lang="en-US" dirty="0" smtClean="0"/>
              <a:t>, but we can approach it incrementally.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type check some expressions…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58140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489917"/>
            <a:ext cx="781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simply announce their own type.</a:t>
            </a:r>
            <a:endParaRPr lang="en-US" sz="3200" dirty="0"/>
          </a:p>
        </p:txBody>
      </p:sp>
      <p:sp>
        <p:nvSpPr>
          <p:cNvPr id="7" name="Oval Callout 6"/>
          <p:cNvSpPr/>
          <p:nvPr/>
        </p:nvSpPr>
        <p:spPr>
          <a:xfrm>
            <a:off x="5405022" y="2757997"/>
            <a:ext cx="1148178" cy="771617"/>
          </a:xfrm>
          <a:prstGeom prst="wedgeEllipseCallout">
            <a:avLst>
              <a:gd name="adj1" fmla="val -94231"/>
              <a:gd name="adj2" fmla="val 5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24200" y="464355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53000" y="464355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38600" y="3441735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6" idx="0"/>
          </p:cNvCxnSpPr>
          <p:nvPr/>
        </p:nvCxnSpPr>
        <p:spPr>
          <a:xfrm flipH="1">
            <a:off x="3581400" y="4157183"/>
            <a:ext cx="591111" cy="4863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7" idx="0"/>
          </p:cNvCxnSpPr>
          <p:nvPr/>
        </p:nvCxnSpPr>
        <p:spPr>
          <a:xfrm>
            <a:off x="4819089" y="4157183"/>
            <a:ext cx="591111" cy="4863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6471822" y="4100533"/>
            <a:ext cx="1148178" cy="771617"/>
          </a:xfrm>
          <a:prstGeom prst="wedgeEllipseCallout">
            <a:avLst>
              <a:gd name="adj1" fmla="val -94231"/>
              <a:gd name="adj2" fmla="val 57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1219200" y="5171983"/>
            <a:ext cx="1148178" cy="771617"/>
          </a:xfrm>
          <a:prstGeom prst="wedgeEllipseCallout">
            <a:avLst>
              <a:gd name="adj1" fmla="val 102160"/>
              <a:gd name="adj2" fmla="val -582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04800" y="2279870"/>
            <a:ext cx="2362200" cy="1579485"/>
          </a:xfrm>
          <a:prstGeom prst="wedgeEllipseCallout">
            <a:avLst>
              <a:gd name="adj1" fmla="val 106752"/>
              <a:gd name="adj2" fmla="val 396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children are both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, so I must be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too!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" y="4572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must inspect their children before deciding on their type.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92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2900" y="3810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nodes need context: what names are in </a:t>
            </a:r>
            <a:r>
              <a:rPr lang="en-US" sz="3200" b="1" dirty="0" smtClean="0"/>
              <a:t>scope</a:t>
            </a:r>
            <a:r>
              <a:rPr lang="en-US" sz="3200" dirty="0" smtClean="0"/>
              <a:t> at this point in the tree, with their declared types.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533400" y="3145150"/>
            <a:ext cx="1981200" cy="2552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=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y = true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(y)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y = 0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+ y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else…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05600" y="3166102"/>
            <a:ext cx="1600200" cy="1981200"/>
            <a:chOff x="2438400" y="3657600"/>
            <a:chExt cx="1600200" cy="1981200"/>
          </a:xfrm>
        </p:grpSpPr>
        <p:grpSp>
          <p:nvGrpSpPr>
            <p:cNvPr id="3" name="Group 2"/>
            <p:cNvGrpSpPr/>
            <p:nvPr/>
          </p:nvGrpSpPr>
          <p:grpSpPr>
            <a:xfrm>
              <a:off x="2438400" y="3657600"/>
              <a:ext cx="1600200" cy="1981200"/>
              <a:chOff x="2438400" y="3657600"/>
              <a:chExt cx="1600200" cy="1981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438400" y="3657600"/>
                <a:ext cx="1600200" cy="198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90800" y="4114800"/>
                <a:ext cx="1447800" cy="1447800"/>
                <a:chOff x="2590800" y="5013793"/>
                <a:chExt cx="1447800" cy="144780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590800" y="5013793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“y” :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590800" y="5815262"/>
                  <a:ext cx="1447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“x” :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</a:t>
                  </a:r>
                </a:p>
                <a:p>
                  <a:r>
                    <a:rPr lang="en-US" dirty="0" smtClean="0"/>
                    <a:t>  “</a:t>
                  </a:r>
                  <a:r>
                    <a:rPr lang="en-US" dirty="0"/>
                    <a:t>y” : </a:t>
                  </a:r>
                  <a:r>
                    <a:rPr lang="en-US" dirty="0" err="1"/>
                    <a:t>bool</a:t>
                  </a:r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  <p:cxnSp>
              <p:nvCxnSpPr>
                <p:cNvPr id="39" name="Straight Connector 38"/>
                <p:cNvCxnSpPr>
                  <a:stCxn id="35" idx="2"/>
                  <a:endCxn id="36" idx="0"/>
                </p:cNvCxnSpPr>
                <p:nvPr/>
              </p:nvCxnSpPr>
              <p:spPr>
                <a:xfrm>
                  <a:off x="3314700" y="5383125"/>
                  <a:ext cx="0" cy="43213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/>
            <p:cNvSpPr/>
            <p:nvPr/>
          </p:nvSpPr>
          <p:spPr>
            <a:xfrm>
              <a:off x="3238500" y="3657600"/>
              <a:ext cx="800100" cy="272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Scope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76600" y="3124200"/>
            <a:ext cx="2286000" cy="2738550"/>
            <a:chOff x="4419600" y="3738450"/>
            <a:chExt cx="2286000" cy="2738550"/>
          </a:xfrm>
        </p:grpSpPr>
        <p:sp>
          <p:nvSpPr>
            <p:cNvPr id="15" name="Oval 14"/>
            <p:cNvSpPr/>
            <p:nvPr/>
          </p:nvSpPr>
          <p:spPr>
            <a:xfrm>
              <a:off x="4419600" y="563880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x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563880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05400" y="3738450"/>
              <a:ext cx="914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+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3"/>
              <a:endCxn id="15" idx="0"/>
            </p:cNvCxnSpPr>
            <p:nvPr/>
          </p:nvCxnSpPr>
          <p:spPr>
            <a:xfrm flipH="1">
              <a:off x="4876800" y="4453898"/>
              <a:ext cx="362511" cy="11849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16" idx="0"/>
            </p:cNvCxnSpPr>
            <p:nvPr/>
          </p:nvCxnSpPr>
          <p:spPr>
            <a:xfrm>
              <a:off x="5885889" y="4453898"/>
              <a:ext cx="362511" cy="11849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>
            <a:stCxn id="42" idx="0"/>
            <a:endCxn id="17" idx="0"/>
          </p:cNvCxnSpPr>
          <p:nvPr/>
        </p:nvCxnSpPr>
        <p:spPr>
          <a:xfrm rot="16200000" flipV="1">
            <a:off x="5941699" y="1602101"/>
            <a:ext cx="41902" cy="3086100"/>
          </a:xfrm>
          <a:prstGeom prst="curvedConnector3">
            <a:avLst>
              <a:gd name="adj1" fmla="val 1942547"/>
            </a:avLst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2"/>
            <a:endCxn id="15" idx="1"/>
          </p:cNvCxnSpPr>
          <p:nvPr/>
        </p:nvCxnSpPr>
        <p:spPr>
          <a:xfrm rot="10800000" flipV="1">
            <a:off x="3410512" y="3543300"/>
            <a:ext cx="551889" cy="1604002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Callout 43"/>
          <p:cNvSpPr/>
          <p:nvPr/>
        </p:nvSpPr>
        <p:spPr>
          <a:xfrm>
            <a:off x="2614005" y="5943600"/>
            <a:ext cx="762000" cy="716339"/>
          </a:xfrm>
          <a:prstGeom prst="wedgeEllipseCallout">
            <a:avLst>
              <a:gd name="adj1" fmla="val 61980"/>
              <a:gd name="adj2" fmla="val -53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17" idx="6"/>
            <a:endCxn id="16" idx="7"/>
          </p:cNvCxnSpPr>
          <p:nvPr/>
        </p:nvCxnSpPr>
        <p:spPr>
          <a:xfrm>
            <a:off x="4876800" y="3543300"/>
            <a:ext cx="551889" cy="1604002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Callout 37"/>
          <p:cNvSpPr/>
          <p:nvPr/>
        </p:nvSpPr>
        <p:spPr>
          <a:xfrm flipH="1">
            <a:off x="5596467" y="5943599"/>
            <a:ext cx="780489" cy="716339"/>
          </a:xfrm>
          <a:prstGeom prst="wedgeEllipseCallout">
            <a:avLst>
              <a:gd name="adj1" fmla="val 61980"/>
              <a:gd name="adj2" fmla="val -53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 flipH="1">
            <a:off x="3043610" y="2407860"/>
            <a:ext cx="780489" cy="716339"/>
          </a:xfrm>
          <a:prstGeom prst="wedgeEllipseCallout">
            <a:avLst>
              <a:gd name="adj1" fmla="val -66025"/>
              <a:gd name="adj2" fmla="val 571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6298336" y="5241702"/>
            <a:ext cx="788263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5169023"/>
            <a:ext cx="6858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5181600"/>
            <a:ext cx="6858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6611" y="1828800"/>
            <a:ext cx="1602789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foo(1,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3048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call nodes must compare all the inner types between two </a:t>
            </a:r>
            <a:r>
              <a:rPr lang="en-US" sz="3200" dirty="0" err="1" smtClean="0"/>
              <a:t>Func</a:t>
            </a:r>
            <a:r>
              <a:rPr lang="en-US" sz="3200" dirty="0" smtClean="0"/>
              <a:t>&lt;T0, T1…&gt; types.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2743200"/>
            <a:ext cx="2971800" cy="1828800"/>
            <a:chOff x="1066800" y="3657600"/>
            <a:chExt cx="2971800" cy="18288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3657600"/>
              <a:ext cx="2971800" cy="1828800"/>
              <a:chOff x="1066800" y="3657600"/>
              <a:chExt cx="2971800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66800" y="3657600"/>
                <a:ext cx="2971800" cy="1828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143000" y="4038600"/>
                <a:ext cx="2895600" cy="1170801"/>
                <a:chOff x="1143000" y="4937593"/>
                <a:chExt cx="2895600" cy="1170801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981200" y="4937593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“x” :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 }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43000" y="5739062"/>
                  <a:ext cx="2895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{ “foo” : </a:t>
                  </a:r>
                  <a:r>
                    <a:rPr lang="en-US" dirty="0" err="1" smtClean="0"/>
                    <a:t>Func</a:t>
                  </a:r>
                  <a:r>
                    <a:rPr lang="en-US" dirty="0" smtClean="0"/>
                    <a:t>&lt;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</a:t>
                  </a:r>
                  <a:r>
                    <a:rPr lang="en-US" dirty="0" err="1" smtClean="0"/>
                    <a:t>bool</a:t>
                  </a:r>
                  <a:r>
                    <a:rPr lang="en-US" dirty="0" smtClean="0"/>
                    <a:t>&gt; }</a:t>
                  </a:r>
                  <a:endParaRPr lang="en-US" dirty="0"/>
                </a:p>
              </p:txBody>
            </p:sp>
            <p:cxnSp>
              <p:nvCxnSpPr>
                <p:cNvPr id="15" name="Straight Connector 14"/>
                <p:cNvCxnSpPr>
                  <a:endCxn id="14" idx="0"/>
                </p:cNvCxnSpPr>
                <p:nvPr/>
              </p:nvCxnSpPr>
              <p:spPr>
                <a:xfrm>
                  <a:off x="2590800" y="5306925"/>
                  <a:ext cx="0" cy="43213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3276600" y="3657600"/>
              <a:ext cx="762000" cy="272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Scope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334000"/>
            <a:ext cx="6781800" cy="992997"/>
            <a:chOff x="1447800" y="4953000"/>
            <a:chExt cx="6781800" cy="992997"/>
          </a:xfrm>
        </p:grpSpPr>
        <p:sp>
          <p:nvSpPr>
            <p:cNvPr id="18" name="TextBox 17"/>
            <p:cNvSpPr txBox="1"/>
            <p:nvPr/>
          </p:nvSpPr>
          <p:spPr>
            <a:xfrm>
              <a:off x="2551590" y="4953000"/>
              <a:ext cx="5678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Declaration:  </a:t>
              </a:r>
              <a:r>
                <a:rPr lang="en-US" sz="2800" dirty="0" err="1" smtClean="0"/>
                <a:t>Func</a:t>
              </a:r>
              <a:r>
                <a:rPr lang="en-US" sz="2800" dirty="0" smtClean="0"/>
                <a:t>&lt;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bool</a:t>
              </a:r>
              <a:r>
                <a:rPr lang="en-US" sz="2800" dirty="0" smtClean="0"/>
                <a:t> &gt;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5422777"/>
              <a:ext cx="601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              Arguments:               </a:t>
              </a:r>
              <a:r>
                <a:rPr lang="en-US" sz="2800" dirty="0" err="1" smtClean="0"/>
                <a:t>int</a:t>
              </a:r>
              <a:r>
                <a:rPr lang="en-US" sz="2800" dirty="0" smtClean="0"/>
                <a:t>  ,  </a:t>
              </a:r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7081422" y="1828800"/>
            <a:ext cx="1148178" cy="771617"/>
          </a:xfrm>
          <a:prstGeom prst="wedgeEllipseCallout">
            <a:avLst>
              <a:gd name="adj1" fmla="val -73391"/>
              <a:gd name="adj2" fmla="val 381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a </a:t>
            </a:r>
            <a:r>
              <a:rPr lang="en-US" dirty="0" err="1" smtClean="0">
                <a:solidFill>
                  <a:schemeClr val="tx1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38422" y="2438400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47822" y="3743636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38422" y="3737802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29022" y="3737802"/>
            <a:ext cx="914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5" idx="3"/>
            <a:endCxn id="26" idx="0"/>
          </p:cNvCxnSpPr>
          <p:nvPr/>
        </p:nvCxnSpPr>
        <p:spPr>
          <a:xfrm flipH="1">
            <a:off x="5405022" y="3153848"/>
            <a:ext cx="667311" cy="589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8" idx="0"/>
          </p:cNvCxnSpPr>
          <p:nvPr/>
        </p:nvCxnSpPr>
        <p:spPr>
          <a:xfrm>
            <a:off x="6718911" y="3153848"/>
            <a:ext cx="667311" cy="5839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4"/>
            <a:endCxn id="27" idx="0"/>
          </p:cNvCxnSpPr>
          <p:nvPr/>
        </p:nvCxnSpPr>
        <p:spPr>
          <a:xfrm>
            <a:off x="6395622" y="3276600"/>
            <a:ext cx="0" cy="4612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2105085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1. Make a </a:t>
            </a:r>
            <a:r>
              <a:rPr lang="en-US" sz="3200" b="1" i="1" dirty="0" smtClean="0"/>
              <a:t>fake</a:t>
            </a:r>
            <a:r>
              <a:rPr lang="en-US" sz="3200" dirty="0" smtClean="0"/>
              <a:t> Scope from the left hand side’s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type’s members.</a:t>
            </a:r>
          </a:p>
          <a:p>
            <a:endParaRPr lang="en-US" sz="3200" dirty="0" smtClean="0"/>
          </a:p>
          <a:p>
            <a:pPr lvl="1"/>
            <a:r>
              <a:rPr lang="en-US" sz="3200" i="1" dirty="0"/>
              <a:t>	</a:t>
            </a:r>
            <a:r>
              <a:rPr lang="en-US" sz="3200" i="1" dirty="0" smtClean="0"/>
              <a:t>	{ “Method”: </a:t>
            </a:r>
            <a:r>
              <a:rPr lang="en-US" sz="3200" i="1" dirty="0" err="1" smtClean="0"/>
              <a:t>Func</a:t>
            </a:r>
            <a:r>
              <a:rPr lang="en-US" sz="3200" i="1" dirty="0" smtClean="0"/>
              <a:t>&lt;</a:t>
            </a:r>
            <a:r>
              <a:rPr lang="en-US" sz="3200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int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bool</a:t>
            </a:r>
            <a:r>
              <a:rPr lang="en-US" sz="3200" i="1" dirty="0" smtClean="0"/>
              <a:t>&gt; }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r>
              <a:rPr lang="en-US" sz="3200" dirty="0" smtClean="0"/>
              <a:t>2. Check arguments like a regular function call.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304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foo.Method</a:t>
            </a:r>
            <a:r>
              <a:rPr lang="en-US" dirty="0" smtClean="0"/>
              <a:t>(1,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457200"/>
            <a:ext cx="8839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Method calls needs a rich representation of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Hindley</a:t>
            </a:r>
            <a:r>
              <a:rPr lang="en-US" dirty="0"/>
              <a:t>-Milner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Abandon all </a:t>
            </a:r>
            <a:r>
              <a:rPr lang="en-US" dirty="0" smtClean="0"/>
              <a:t>hope </a:t>
            </a:r>
            <a:r>
              <a:rPr lang="en-US" dirty="0"/>
              <a:t>ye who </a:t>
            </a:r>
            <a:r>
              <a:rPr lang="en-US" dirty="0" err="1"/>
              <a:t>etc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Powerful, but just a starting point.</a:t>
            </a:r>
          </a:p>
          <a:p>
            <a:pPr lvl="1"/>
            <a:r>
              <a:rPr lang="en-US" dirty="0" smtClean="0"/>
              <a:t>Ignorant of type members.</a:t>
            </a:r>
          </a:p>
          <a:p>
            <a:pPr lvl="1"/>
            <a:r>
              <a:rPr lang="en-US" dirty="0" smtClean="0"/>
              <a:t>Despises function overloading.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Basic </a:t>
            </a:r>
            <a:r>
              <a:rPr lang="en-US" i="1" dirty="0"/>
              <a:t>Polymorphic Type Checking </a:t>
            </a:r>
            <a:r>
              <a:rPr lang="en-US" sz="2400" i="1" dirty="0"/>
              <a:t>by </a:t>
            </a:r>
            <a:r>
              <a:rPr lang="en-US" sz="2400" dirty="0"/>
              <a:t>Luca </a:t>
            </a:r>
            <a:r>
              <a:rPr lang="en-US" sz="2400" dirty="0" err="1"/>
              <a:t>Cardelli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“Type Variables” – stand in for a type until we know what it really is.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Unify(</a:t>
            </a:r>
            <a:r>
              <a:rPr lang="en-US" dirty="0" err="1" smtClean="0"/>
              <a:t>typeA</a:t>
            </a:r>
            <a:r>
              <a:rPr lang="en-US" dirty="0" smtClean="0"/>
              <a:t>, </a:t>
            </a:r>
            <a:r>
              <a:rPr lang="en-US" dirty="0" err="1" smtClean="0"/>
              <a:t>typeB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“I </a:t>
            </a:r>
            <a:r>
              <a:rPr lang="en-US" i="1" dirty="0" smtClean="0"/>
              <a:t>sincerely</a:t>
            </a:r>
            <a:r>
              <a:rPr lang="en-US" dirty="0" smtClean="0"/>
              <a:t> hope </a:t>
            </a:r>
            <a:r>
              <a:rPr lang="en-US" dirty="0" err="1" smtClean="0"/>
              <a:t>typeA</a:t>
            </a:r>
            <a:r>
              <a:rPr lang="en-US" dirty="0" smtClean="0"/>
              <a:t> and </a:t>
            </a:r>
            <a:r>
              <a:rPr lang="en-US" dirty="0" err="1" smtClean="0"/>
              <a:t>typeB</a:t>
            </a:r>
            <a:r>
              <a:rPr lang="en-US" dirty="0" smtClean="0"/>
              <a:t> are the same.”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Keep making these statements until we contradict ourselves or run out of things to say.</a:t>
            </a:r>
          </a:p>
        </p:txBody>
      </p:sp>
    </p:spTree>
    <p:extLst>
      <p:ext uri="{BB962C8B-B14F-4D97-AF65-F5344CB8AC3E}">
        <p14:creationId xmlns:p14="http://schemas.microsoft.com/office/powerpoint/2010/main" val="33131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Phase 4: </a:t>
            </a:r>
            <a:r>
              <a:rPr lang="en-US" u="sng" dirty="0" err="1" smtClean="0"/>
              <a:t>Transpilation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52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Traverse the tree using the Visitor Pattern, translating each node to the target language.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Patrick </a:t>
            </a:r>
            <a:r>
              <a:rPr lang="en-US" dirty="0" err="1" smtClean="0"/>
              <a:t>Lioi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Work:  </a:t>
            </a:r>
          </a:p>
          <a:p>
            <a:endParaRPr lang="en-US" dirty="0" smtClean="0"/>
          </a:p>
          <a:p>
            <a:r>
              <a:rPr lang="en-US" dirty="0" smtClean="0"/>
              <a:t>Play: github.com/</a:t>
            </a:r>
            <a:r>
              <a:rPr lang="en-US" dirty="0" err="1" smtClean="0"/>
              <a:t>plioi</a:t>
            </a:r>
            <a:endParaRPr lang="en-US" dirty="0"/>
          </a:p>
          <a:p>
            <a:pPr lvl="1"/>
            <a:r>
              <a:rPr lang="en-US" dirty="0"/>
              <a:t>Rook – Today’s sample language.</a:t>
            </a:r>
          </a:p>
          <a:p>
            <a:pPr lvl="1"/>
            <a:r>
              <a:rPr lang="en-US" dirty="0"/>
              <a:t>Parsley – A text-parsing library used by Rook.</a:t>
            </a:r>
          </a:p>
          <a:p>
            <a:pPr lvl="2"/>
            <a:r>
              <a:rPr lang="en-US" dirty="0"/>
              <a:t>nuget.org/packages/Parsley</a:t>
            </a:r>
          </a:p>
          <a:p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plioi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plioi\Pictures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59" y="1554547"/>
            <a:ext cx="3505200" cy="5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lioi\Desktop\NoId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" y="887369"/>
            <a:ext cx="9021249" cy="508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"/>
            <a:ext cx="52578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x*x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Cube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(x)*x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Embiggen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x+1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* evens =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([2, 4, 6, 8])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incremented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Embiggen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math = </a:t>
            </a:r>
            <a:r>
              <a:rPr lang="en-US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squares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(d)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(d))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evens.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incremented.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squares.</a:t>
            </a:r>
            <a:r>
              <a:rPr lang="en-US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plioi\Desktop\r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000" y="152400"/>
            <a:ext cx="2311400" cy="16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57300" y="2971800"/>
            <a:ext cx="6629400" cy="914400"/>
            <a:chOff x="1600200" y="2971800"/>
            <a:chExt cx="6629400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2825496" y="2971800"/>
              <a:ext cx="3466375" cy="914400"/>
              <a:chOff x="2667000" y="2756916"/>
              <a:chExt cx="3466375" cy="9144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2667000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Arrow 4"/>
              <p:cNvSpPr/>
              <p:nvPr/>
            </p:nvSpPr>
            <p:spPr>
              <a:xfrm>
                <a:off x="5154967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962400" y="275691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latin typeface="Consolas" pitchFamily="49" charset="0"/>
                    <a:cs typeface="Consolas" pitchFamily="49" charset="0"/>
                  </a:rPr>
                  <a:t>?</a:t>
                </a:r>
                <a:endParaRPr lang="en-US" sz="4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6002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Text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048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Do Stuff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9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8200" y="2133600"/>
            <a:ext cx="7048500" cy="914400"/>
            <a:chOff x="838200" y="1524000"/>
            <a:chExt cx="70485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362200" y="1524000"/>
              <a:ext cx="3810000" cy="914400"/>
              <a:chOff x="2546604" y="2756916"/>
              <a:chExt cx="3810000" cy="914400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Parser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38200" y="1600200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Tokens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1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Tree</a:t>
              </a:r>
              <a:endParaRPr lang="en-US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57300" y="533400"/>
            <a:ext cx="6629400" cy="914400"/>
            <a:chOff x="1600200" y="2971800"/>
            <a:chExt cx="6629400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705100" y="2971800"/>
              <a:ext cx="3810000" cy="914400"/>
              <a:chOff x="2546604" y="2756916"/>
              <a:chExt cx="3810000" cy="914400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Lexer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6002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Text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0" y="3048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Tokens</a:t>
              </a:r>
              <a:endParaRPr lang="en-US" sz="3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" y="5200471"/>
            <a:ext cx="7772400" cy="1276529"/>
            <a:chOff x="228600" y="4724400"/>
            <a:chExt cx="7772400" cy="1276529"/>
          </a:xfrm>
        </p:grpSpPr>
        <p:grpSp>
          <p:nvGrpSpPr>
            <p:cNvPr id="19" name="Group 18"/>
            <p:cNvGrpSpPr/>
            <p:nvPr/>
          </p:nvGrpSpPr>
          <p:grpSpPr>
            <a:xfrm>
              <a:off x="2362200" y="4724400"/>
              <a:ext cx="3810000" cy="914400"/>
              <a:chOff x="2546604" y="2756916"/>
              <a:chExt cx="3810000" cy="914400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Transpile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28600" y="4800600"/>
              <a:ext cx="2215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Annotated Tree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4100" y="4800600"/>
              <a:ext cx="1866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Target Platform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57300" y="3619142"/>
            <a:ext cx="7048500" cy="1276529"/>
            <a:chOff x="1257300" y="2971800"/>
            <a:chExt cx="7048500" cy="1276529"/>
          </a:xfrm>
        </p:grpSpPr>
        <p:grpSp>
          <p:nvGrpSpPr>
            <p:cNvPr id="26" name="Group 25"/>
            <p:cNvGrpSpPr/>
            <p:nvPr/>
          </p:nvGrpSpPr>
          <p:grpSpPr>
            <a:xfrm>
              <a:off x="2362200" y="2971800"/>
              <a:ext cx="3810000" cy="914400"/>
              <a:chOff x="2546604" y="2756916"/>
              <a:chExt cx="3810000" cy="914400"/>
            </a:xfrm>
          </p:grpSpPr>
          <p:sp>
            <p:nvSpPr>
              <p:cNvPr id="29" name="Right Arrow 28"/>
              <p:cNvSpPr/>
              <p:nvPr/>
            </p:nvSpPr>
            <p:spPr>
              <a:xfrm>
                <a:off x="2546604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5378196" y="295444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13404" y="2756916"/>
                <a:ext cx="16002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Type Checker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57300" y="30480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Tree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34100" y="3048000"/>
              <a:ext cx="2171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Annotated Tree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u="sng" dirty="0" smtClean="0"/>
              <a:t>Phase 1: </a:t>
            </a:r>
            <a:r>
              <a:rPr lang="en-US" u="sng" dirty="0" err="1" smtClean="0"/>
              <a:t>Lexer</a:t>
            </a:r>
            <a:endParaRPr lang="en-US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534" y="1981200"/>
            <a:ext cx="6008932" cy="611080"/>
            <a:chOff x="838200" y="4799120"/>
            <a:chExt cx="6008932" cy="611080"/>
          </a:xfrm>
        </p:grpSpPr>
        <p:sp>
          <p:nvSpPr>
            <p:cNvPr id="4" name="Rectangle 3"/>
            <p:cNvSpPr/>
            <p:nvPr/>
          </p:nvSpPr>
          <p:spPr>
            <a:xfrm>
              <a:off x="6172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9068" y="479912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4799120"/>
              <a:ext cx="674932" cy="611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4800600"/>
              <a:ext cx="6749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1624" y="4114800"/>
            <a:ext cx="7700753" cy="609600"/>
            <a:chOff x="376447" y="3272902"/>
            <a:chExt cx="7700753" cy="609600"/>
          </a:xfrm>
        </p:grpSpPr>
        <p:sp>
          <p:nvSpPr>
            <p:cNvPr id="18" name="Rectangle 17"/>
            <p:cNvSpPr/>
            <p:nvPr/>
          </p:nvSpPr>
          <p:spPr>
            <a:xfrm>
              <a:off x="6864544" y="3272902"/>
              <a:ext cx="121265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9144" y="3272902"/>
              <a:ext cx="121265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(Identifier)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826" y="3272902"/>
              <a:ext cx="121857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!=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2426" y="3276600"/>
              <a:ext cx="1218574" cy="60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(Identifier)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6447" y="3276600"/>
              <a:ext cx="1223753" cy="60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(Keyword)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76401" y="3272902"/>
              <a:ext cx="1219199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(Operator)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Down Arrow 26"/>
          <p:cNvSpPr/>
          <p:nvPr/>
        </p:nvSpPr>
        <p:spPr>
          <a:xfrm>
            <a:off x="4329684" y="2895600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685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Pattern Recognition Operations</a:t>
            </a:r>
          </a:p>
          <a:p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Repetition: a*, a+</a:t>
            </a:r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Choice: </a:t>
            </a:r>
            <a:r>
              <a:rPr lang="en-US" sz="3200" dirty="0" err="1" smtClean="0"/>
              <a:t>a|b|c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Sequence: </a:t>
            </a:r>
            <a:r>
              <a:rPr lang="en-US" sz="3200" dirty="0" err="1" smtClean="0"/>
              <a:t>abc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Highly </a:t>
            </a:r>
            <a:r>
              <a:rPr lang="en-US" sz="3200" dirty="0" err="1" smtClean="0"/>
              <a:t>Composable</a:t>
            </a:r>
            <a:r>
              <a:rPr lang="en-US" sz="3200" dirty="0" smtClean="0"/>
              <a:t>: (</a:t>
            </a:r>
            <a:r>
              <a:rPr lang="en-US" sz="3200" dirty="0" err="1" smtClean="0"/>
              <a:t>a|b|c</a:t>
            </a:r>
            <a:r>
              <a:rPr lang="en-US" sz="3200" dirty="0" smtClean="0"/>
              <a:t>)*</a:t>
            </a:r>
            <a:r>
              <a:rPr lang="en-US" sz="3200" dirty="0" err="1" smtClean="0"/>
              <a:t>def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6107668"/>
            <a:ext cx="344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 err="1"/>
              <a:t>RookLexer.cs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5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768610" y="2209800"/>
            <a:ext cx="925268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/>
          <p:cNvSpPr/>
          <p:nvPr/>
        </p:nvSpPr>
        <p:spPr>
          <a:xfrm>
            <a:off x="2792652" y="2209800"/>
            <a:ext cx="925268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u="sng" dirty="0" smtClean="0"/>
              <a:t>Phase 2: Parser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4464534" y="318873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Turn the tokens into an </a:t>
            </a:r>
            <a:r>
              <a:rPr lang="en-US" i="1" dirty="0" smtClean="0"/>
              <a:t>Abstract Syntax Tree</a:t>
            </a:r>
            <a:r>
              <a:rPr lang="en-US" dirty="0" smtClean="0"/>
              <a:t> with a parsing tool (Parsley, Irony, ANTLR…).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1701" y="2209800"/>
            <a:ext cx="48005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+ </a:t>
            </a:r>
            <a:r>
              <a:rPr lang="en-US" sz="3200" dirty="0" smtClean="0">
                <a:solidFill>
                  <a:schemeClr val="bg1"/>
                </a:solidFill>
              </a:rPr>
              <a:t>2 * 3 </a:t>
            </a:r>
            <a:r>
              <a:rPr lang="en-US" sz="3200" dirty="0" smtClean="0"/>
              <a:t>+ 4 &lt;= 12 / ( </a:t>
            </a:r>
            <a:r>
              <a:rPr lang="en-US" sz="3200" dirty="0" smtClean="0">
                <a:solidFill>
                  <a:schemeClr val="bg1"/>
                </a:solidFill>
              </a:rPr>
              <a:t>2 + 1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234534" y="28839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&lt;=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0" y="3754398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58868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" y="5213866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8268" y="5213866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*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82668" y="6096000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19200" y="6096000"/>
            <a:ext cx="674932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>
          <a:xfrm flipH="1">
            <a:off x="2709690" y="3404258"/>
            <a:ext cx="1623686" cy="43941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>
          <a:xfrm>
            <a:off x="2709690" y="4274724"/>
            <a:ext cx="4480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flipH="1">
            <a:off x="1795290" y="4274724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11" idx="7"/>
          </p:cNvCxnSpPr>
          <p:nvPr/>
        </p:nvCxnSpPr>
        <p:spPr>
          <a:xfrm flipH="1">
            <a:off x="880890" y="5004458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5"/>
            <a:endCxn id="12" idx="1"/>
          </p:cNvCxnSpPr>
          <p:nvPr/>
        </p:nvCxnSpPr>
        <p:spPr>
          <a:xfrm>
            <a:off x="1795290" y="5004458"/>
            <a:ext cx="3718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5"/>
            <a:endCxn id="13" idx="1"/>
          </p:cNvCxnSpPr>
          <p:nvPr/>
        </p:nvCxnSpPr>
        <p:spPr>
          <a:xfrm>
            <a:off x="2644358" y="5734192"/>
            <a:ext cx="437152" cy="4510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4" idx="7"/>
          </p:cNvCxnSpPr>
          <p:nvPr/>
        </p:nvCxnSpPr>
        <p:spPr>
          <a:xfrm flipH="1">
            <a:off x="1795290" y="5734192"/>
            <a:ext cx="371820" cy="4510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259268" y="3766350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/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10200" y="4484132"/>
            <a:ext cx="674932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73668" y="4484132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+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24600" y="5213866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088068" y="5213866"/>
            <a:ext cx="674932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7" idx="5"/>
            <a:endCxn id="37" idx="1"/>
          </p:cNvCxnSpPr>
          <p:nvPr/>
        </p:nvCxnSpPr>
        <p:spPr>
          <a:xfrm>
            <a:off x="4810624" y="3404258"/>
            <a:ext cx="1547486" cy="45136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3"/>
            <a:endCxn id="38" idx="7"/>
          </p:cNvCxnSpPr>
          <p:nvPr/>
        </p:nvCxnSpPr>
        <p:spPr>
          <a:xfrm flipH="1">
            <a:off x="5986290" y="4286676"/>
            <a:ext cx="371820" cy="286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5"/>
            <a:endCxn id="39" idx="1"/>
          </p:cNvCxnSpPr>
          <p:nvPr/>
        </p:nvCxnSpPr>
        <p:spPr>
          <a:xfrm>
            <a:off x="6835358" y="4286676"/>
            <a:ext cx="437152" cy="2867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3"/>
            <a:endCxn id="41" idx="7"/>
          </p:cNvCxnSpPr>
          <p:nvPr/>
        </p:nvCxnSpPr>
        <p:spPr>
          <a:xfrm flipH="1">
            <a:off x="6900690" y="5004458"/>
            <a:ext cx="371820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5"/>
            <a:endCxn id="42" idx="1"/>
          </p:cNvCxnSpPr>
          <p:nvPr/>
        </p:nvCxnSpPr>
        <p:spPr>
          <a:xfrm>
            <a:off x="7749758" y="5004458"/>
            <a:ext cx="437152" cy="2986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651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Building a Language</vt:lpstr>
      <vt:lpstr>Patrick Lioi</vt:lpstr>
      <vt:lpstr>PowerPoint Presentation</vt:lpstr>
      <vt:lpstr>PowerPoint Presentation</vt:lpstr>
      <vt:lpstr>PowerPoint Presentation</vt:lpstr>
      <vt:lpstr>PowerPoint Presentation</vt:lpstr>
      <vt:lpstr>Phase 1: Lexer</vt:lpstr>
      <vt:lpstr>PowerPoint Presentation</vt:lpstr>
      <vt:lpstr>Phase 2: Parser</vt:lpstr>
      <vt:lpstr>PowerPoint Presentation</vt:lpstr>
      <vt:lpstr>Phase 3: Type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Hindley-Milner Type Inference</vt:lpstr>
      <vt:lpstr>Hindley-Milner Type Inference</vt:lpstr>
      <vt:lpstr>Phase 4: Transpilation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Language</dc:title>
  <dc:creator>plioi</dc:creator>
  <cp:lastModifiedBy>plioi</cp:lastModifiedBy>
  <cp:revision>95</cp:revision>
  <dcterms:created xsi:type="dcterms:W3CDTF">2006-08-16T00:00:00Z</dcterms:created>
  <dcterms:modified xsi:type="dcterms:W3CDTF">2012-10-04T02:07:48Z</dcterms:modified>
</cp:coreProperties>
</file>