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77" r:id="rId4"/>
    <p:sldId id="258" r:id="rId5"/>
    <p:sldId id="276" r:id="rId6"/>
    <p:sldId id="274" r:id="rId7"/>
    <p:sldId id="275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9C0DF-4603-4646-85BC-A174D07E3C77}" type="datetimeFigureOut">
              <a:rPr lang="fr-FR" smtClean="0"/>
              <a:pPr/>
              <a:t>26/02/2025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5481F-D153-4667-B048-BFF94FD385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5481F-D153-4667-B048-BFF94FD3854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26/02/2025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26/02/2025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26/02/2025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26/02/2025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26/02/2025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26/02/2025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26/02/2025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26/02/2025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26/02/2025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26/02/2025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26/02/2025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26/02/2025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RxJS</a:t>
            </a:r>
            <a:r>
              <a:rPr lang="fr-FR" dirty="0"/>
              <a:t>: </a:t>
            </a:r>
            <a:r>
              <a:rPr lang="fr-FR" dirty="0" smtClean="0"/>
              <a:t>Programmation réactive en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Partie 1: Principes généraux</a:t>
            </a:r>
          </a:p>
        </p:txBody>
      </p:sp>
      <p:pic>
        <p:nvPicPr>
          <p:cNvPr id="5" name="Image 4" descr="Rx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564904"/>
            <a:ext cx="3779912" cy="11316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Marble</a:t>
            </a:r>
            <a:r>
              <a:rPr lang="fr-FR" dirty="0" smtClean="0"/>
              <a:t>: </a:t>
            </a:r>
            <a:r>
              <a:rPr lang="fr-FR" dirty="0" err="1" smtClean="0"/>
              <a:t>Pipeable</a:t>
            </a:r>
            <a:r>
              <a:rPr lang="fr-FR" dirty="0" smtClean="0"/>
              <a:t> </a:t>
            </a:r>
            <a:r>
              <a:rPr lang="fr-FR" dirty="0" err="1"/>
              <a:t>Operators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map</a:t>
            </a:r>
            <a:r>
              <a:rPr lang="fr-FR" sz="2800" dirty="0"/>
              <a:t>, </a:t>
            </a:r>
            <a:r>
              <a:rPr lang="fr-FR" sz="2800" dirty="0" err="1"/>
              <a:t>take</a:t>
            </a:r>
            <a:r>
              <a:rPr lang="fr-FR" sz="2800" dirty="0"/>
              <a:t>, </a:t>
            </a:r>
            <a:r>
              <a:rPr lang="fr-FR" sz="2800" dirty="0" err="1"/>
              <a:t>filter</a:t>
            </a:r>
            <a:r>
              <a:rPr lang="fr-FR" sz="2800" dirty="0"/>
              <a:t>, etc.</a:t>
            </a:r>
          </a:p>
          <a:p>
            <a:pPr lvl="1"/>
            <a:r>
              <a:rPr lang="fr-FR" sz="2800" dirty="0" smtClean="0"/>
              <a:t>Nécessitent une </a:t>
            </a:r>
            <a:r>
              <a:rPr lang="fr-FR" sz="2800" b="1" dirty="0" smtClean="0">
                <a:solidFill>
                  <a:srgbClr val="0070C0"/>
                </a:solidFill>
              </a:rPr>
              <a:t>source d’émission</a:t>
            </a:r>
            <a:endParaRPr lang="fr-FR" sz="2800" dirty="0"/>
          </a:p>
          <a:p>
            <a:pPr lvl="1"/>
            <a:r>
              <a:rPr lang="fr-FR" sz="2800" dirty="0" smtClean="0"/>
              <a:t>1-N </a:t>
            </a:r>
            <a:r>
              <a:rPr lang="fr-FR" sz="2800" dirty="0" err="1" smtClean="0"/>
              <a:t>timelines</a:t>
            </a:r>
            <a:endParaRPr lang="fr-FR" sz="2800" dirty="0"/>
          </a:p>
          <a:p>
            <a:pPr lvl="1"/>
            <a:r>
              <a:rPr lang="fr-FR" sz="2800" dirty="0" smtClean="0"/>
              <a:t>Les </a:t>
            </a:r>
            <a:r>
              <a:rPr lang="fr-FR" sz="2800" dirty="0"/>
              <a:t>plus </a:t>
            </a:r>
            <a:r>
              <a:rPr lang="fr-FR" sz="2800" b="1" dirty="0">
                <a:solidFill>
                  <a:srgbClr val="0070C0"/>
                </a:solidFill>
              </a:rPr>
              <a:t>couramment</a:t>
            </a:r>
            <a:r>
              <a:rPr lang="fr-FR" sz="2800" dirty="0"/>
              <a:t> </a:t>
            </a:r>
            <a:r>
              <a:rPr lang="fr-FR" sz="2800" dirty="0" smtClean="0"/>
              <a:t>utilisés en </a:t>
            </a:r>
            <a:r>
              <a:rPr lang="fr-FR" sz="2800" dirty="0" err="1" smtClean="0"/>
              <a:t>dév</a:t>
            </a:r>
            <a:endParaRPr lang="fr-FR" i="1" dirty="0"/>
          </a:p>
        </p:txBody>
      </p:sp>
      <p:pic>
        <p:nvPicPr>
          <p:cNvPr id="5" name="Picture 3" descr="C:\Users\M\Downloads\01-rxjs-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3" y="4429132"/>
            <a:ext cx="4608514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Combination</a:t>
            </a:r>
            <a:r>
              <a:rPr lang="fr-FR" dirty="0" smtClean="0"/>
              <a:t>/High-</a:t>
            </a:r>
            <a:r>
              <a:rPr lang="fr-FR" dirty="0" err="1" smtClean="0"/>
              <a:t>Order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556792"/>
            <a:ext cx="4449688" cy="50405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b="1" u="sng" dirty="0" err="1"/>
              <a:t>Combination</a:t>
            </a:r>
            <a:r>
              <a:rPr lang="fr-FR" b="1" u="sng" dirty="0"/>
              <a:t>  </a:t>
            </a:r>
            <a:r>
              <a:rPr lang="fr-FR" b="1" u="sng" dirty="0" err="1"/>
              <a:t>Operators</a:t>
            </a:r>
            <a:endParaRPr lang="fr-FR" b="1" u="sng" dirty="0"/>
          </a:p>
          <a:p>
            <a:pPr marL="0">
              <a:spcBef>
                <a:spcPts val="0"/>
              </a:spcBef>
              <a:buNone/>
            </a:pPr>
            <a:r>
              <a:rPr lang="fr-FR" sz="1800" b="1" i="1" dirty="0"/>
              <a:t>Contexte: </a:t>
            </a:r>
            <a:r>
              <a:rPr lang="fr-FR" sz="1800" i="1" dirty="0"/>
              <a:t>Regroupement de plusieurs sources (N </a:t>
            </a:r>
            <a:r>
              <a:rPr lang="fr-FR" sz="1800" i="1" dirty="0" err="1"/>
              <a:t>outer</a:t>
            </a:r>
            <a:r>
              <a:rPr lang="fr-FR" sz="1800" i="1" dirty="0"/>
              <a:t> observables).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sz="1800" i="1" dirty="0"/>
              <a:t> </a:t>
            </a:r>
            <a:r>
              <a:rPr lang="fr-FR" sz="1800" b="1" dirty="0">
                <a:solidFill>
                  <a:srgbClr val="0070C0"/>
                </a:solidFill>
              </a:rPr>
              <a:t>Outer observable </a:t>
            </a:r>
            <a:r>
              <a:rPr lang="fr-FR" sz="1800" i="1" dirty="0"/>
              <a:t>= observable externe au pipe. Désigne la/les source(s) d’émission.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sz="1800" i="1" dirty="0">
                <a:solidFill>
                  <a:srgbClr val="00B0F0"/>
                </a:solidFill>
              </a:rPr>
              <a:t>Les lignes 1 et 2 représentent donc 2 </a:t>
            </a:r>
            <a:r>
              <a:rPr lang="fr-FR" sz="1800" i="1" dirty="0" err="1">
                <a:solidFill>
                  <a:srgbClr val="00B0F0"/>
                </a:solidFill>
              </a:rPr>
              <a:t>outer</a:t>
            </a:r>
            <a:r>
              <a:rPr lang="fr-FR" sz="1800" i="1" dirty="0">
                <a:solidFill>
                  <a:srgbClr val="00B0F0"/>
                </a:solidFill>
              </a:rPr>
              <a:t> observables (même niveau). 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b="1" u="sng" dirty="0"/>
              <a:t>High-</a:t>
            </a:r>
            <a:r>
              <a:rPr lang="fr-FR" b="1" u="sng" dirty="0" err="1"/>
              <a:t>Order</a:t>
            </a:r>
            <a:r>
              <a:rPr lang="fr-FR" b="1" u="sng" dirty="0"/>
              <a:t>  </a:t>
            </a:r>
            <a:r>
              <a:rPr lang="fr-FR" b="1" u="sng" dirty="0" err="1"/>
              <a:t>Operators</a:t>
            </a:r>
            <a:endParaRPr lang="fr-FR" b="1" u="sng" dirty="0"/>
          </a:p>
          <a:p>
            <a:pPr marL="0">
              <a:spcBef>
                <a:spcPts val="0"/>
              </a:spcBef>
              <a:buNone/>
            </a:pPr>
            <a:r>
              <a:rPr lang="fr-FR" sz="1800" b="1" i="1" dirty="0"/>
              <a:t>Contexte: </a:t>
            </a:r>
            <a:r>
              <a:rPr lang="fr-FR" sz="1800" i="1" dirty="0"/>
              <a:t>Souscription automatique aux </a:t>
            </a:r>
            <a:r>
              <a:rPr lang="fr-FR" sz="1800" i="1" dirty="0" err="1"/>
              <a:t>inner</a:t>
            </a:r>
            <a:r>
              <a:rPr lang="fr-FR" sz="1800" i="1" dirty="0"/>
              <a:t> observables.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sz="1800" i="1" dirty="0"/>
              <a:t> </a:t>
            </a:r>
            <a:r>
              <a:rPr lang="fr-FR" sz="1800" b="1" dirty="0" err="1">
                <a:solidFill>
                  <a:srgbClr val="0070C0"/>
                </a:solidFill>
              </a:rPr>
              <a:t>Inner</a:t>
            </a:r>
            <a:r>
              <a:rPr lang="fr-FR" sz="1800" b="1" dirty="0">
                <a:solidFill>
                  <a:srgbClr val="0070C0"/>
                </a:solidFill>
              </a:rPr>
              <a:t> observable </a:t>
            </a:r>
            <a:r>
              <a:rPr lang="fr-FR" sz="1800" i="1" dirty="0"/>
              <a:t>= observable interne au pipe. « Un </a:t>
            </a:r>
            <a:r>
              <a:rPr lang="fr-FR" sz="1800" i="1" dirty="0" err="1"/>
              <a:t>subscribe</a:t>
            </a:r>
            <a:r>
              <a:rPr lang="fr-FR" sz="1800" i="1" dirty="0"/>
              <a:t> dans le </a:t>
            </a:r>
            <a:r>
              <a:rPr lang="fr-FR" sz="1800" i="1" dirty="0" err="1"/>
              <a:t>subscribe</a:t>
            </a:r>
            <a:r>
              <a:rPr lang="fr-FR" sz="1800" i="1" dirty="0"/>
              <a:t> ».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 smtClean="0"/>
          </a:p>
          <a:p>
            <a:pPr marL="0">
              <a:spcBef>
                <a:spcPts val="0"/>
              </a:spcBef>
              <a:buNone/>
            </a:pPr>
            <a:r>
              <a:rPr lang="fr-FR" sz="1800" i="1" dirty="0" smtClean="0">
                <a:solidFill>
                  <a:srgbClr val="00B0F0"/>
                </a:solidFill>
              </a:rPr>
              <a:t>La ligne 1 représente un </a:t>
            </a:r>
            <a:r>
              <a:rPr lang="fr-FR" sz="1800" i="1" dirty="0" err="1" smtClean="0">
                <a:solidFill>
                  <a:srgbClr val="00B0F0"/>
                </a:solidFill>
              </a:rPr>
              <a:t>outer</a:t>
            </a:r>
            <a:r>
              <a:rPr lang="fr-FR" sz="1800" i="1" dirty="0" smtClean="0">
                <a:solidFill>
                  <a:srgbClr val="00B0F0"/>
                </a:solidFill>
              </a:rPr>
              <a:t> observable, la ligne 2 représente un </a:t>
            </a:r>
            <a:r>
              <a:rPr lang="fr-FR" sz="1800" i="1" dirty="0" err="1" smtClean="0">
                <a:solidFill>
                  <a:srgbClr val="00B0F0"/>
                </a:solidFill>
              </a:rPr>
              <a:t>inner</a:t>
            </a:r>
            <a:r>
              <a:rPr lang="fr-FR" sz="1800" i="1" dirty="0" smtClean="0">
                <a:solidFill>
                  <a:srgbClr val="00B0F0"/>
                </a:solidFill>
              </a:rPr>
              <a:t> observable.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 smtClean="0">
              <a:solidFill>
                <a:srgbClr val="00B0F0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lang="fr-FR" sz="1800" i="1" dirty="0" smtClean="0">
                <a:solidFill>
                  <a:srgbClr val="00B0F0"/>
                </a:solidFill>
              </a:rPr>
              <a:t>Le </a:t>
            </a:r>
            <a:r>
              <a:rPr lang="fr-FR" sz="1800" i="1" dirty="0">
                <a:solidFill>
                  <a:srgbClr val="00B0F0"/>
                </a:solidFill>
              </a:rPr>
              <a:t>délai de traitement au sein de l’</a:t>
            </a:r>
            <a:r>
              <a:rPr lang="fr-FR" sz="1800" i="1" dirty="0" err="1">
                <a:solidFill>
                  <a:srgbClr val="00B0F0"/>
                </a:solidFill>
              </a:rPr>
              <a:t>operator</a:t>
            </a:r>
            <a:r>
              <a:rPr lang="fr-FR" sz="1800" i="1" dirty="0">
                <a:solidFill>
                  <a:srgbClr val="00B0F0"/>
                </a:solidFill>
              </a:rPr>
              <a:t> est visible grâce aux « ----- » (applicable à chaque valeur émise par l’</a:t>
            </a:r>
            <a:r>
              <a:rPr lang="fr-FR" sz="1800" i="1" dirty="0" err="1">
                <a:solidFill>
                  <a:srgbClr val="00B0F0"/>
                </a:solidFill>
              </a:rPr>
              <a:t>outer</a:t>
            </a:r>
            <a:r>
              <a:rPr lang="fr-FR" sz="1800" i="1" dirty="0">
                <a:solidFill>
                  <a:srgbClr val="00B0F0"/>
                </a:solidFill>
              </a:rPr>
              <a:t> observable).</a:t>
            </a:r>
          </a:p>
        </p:txBody>
      </p:sp>
      <p:pic>
        <p:nvPicPr>
          <p:cNvPr id="8194" name="Picture 2" descr="C:\Users\M\Downloads\08-exhaust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005064"/>
            <a:ext cx="3612076" cy="2088232"/>
          </a:xfrm>
          <a:prstGeom prst="rect">
            <a:avLst/>
          </a:prstGeom>
          <a:noFill/>
        </p:spPr>
      </p:pic>
      <p:pic>
        <p:nvPicPr>
          <p:cNvPr id="1026" name="Picture 2" descr="C:\Users\M\Desktop\combineLa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1542" y="1700808"/>
            <a:ext cx="3612075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Principaux </a:t>
            </a:r>
            <a:r>
              <a:rPr lang="fr-FR" dirty="0" err="1" smtClean="0"/>
              <a:t>operators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1284352"/>
              </p:ext>
            </p:extLst>
          </p:nvPr>
        </p:nvGraphicFramePr>
        <p:xfrm>
          <a:off x="857224" y="1500174"/>
          <a:ext cx="7642964" cy="2677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8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Traitement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Définition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>
                          <a:latin typeface="+mn-lt"/>
                        </a:rPr>
                        <a:t>map</a:t>
                      </a:r>
                      <a:r>
                        <a:rPr lang="fr-FR" sz="1600" dirty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n-lt"/>
                        </a:rPr>
                        <a:t>Récupérer </a:t>
                      </a:r>
                      <a:r>
                        <a:rPr lang="fr-FR" sz="1600" dirty="0" smtClean="0">
                          <a:latin typeface="+mn-lt"/>
                        </a:rPr>
                        <a:t>l’objet présent  dans le pipe pour </a:t>
                      </a:r>
                      <a:r>
                        <a:rPr lang="fr-FR" sz="1600" dirty="0">
                          <a:latin typeface="+mn-lt"/>
                        </a:rPr>
                        <a:t>le modifier.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>
                          <a:latin typeface="+mn-lt"/>
                        </a:rPr>
                        <a:t>tap</a:t>
                      </a:r>
                      <a:r>
                        <a:rPr lang="fr-FR" sz="1600" dirty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latin typeface="+mn-lt"/>
                        </a:rPr>
                        <a:t>Récupérer l’objet présent dans le pipe </a:t>
                      </a:r>
                      <a:r>
                        <a:rPr lang="fr-FR" sz="1600" b="1" u="sng" dirty="0">
                          <a:latin typeface="+mn-lt"/>
                        </a:rPr>
                        <a:t>sans</a:t>
                      </a:r>
                      <a:r>
                        <a:rPr lang="fr-FR" sz="1600" dirty="0">
                          <a:latin typeface="+mn-lt"/>
                        </a:rPr>
                        <a:t> le modifier.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>
                          <a:latin typeface="+mn-lt"/>
                        </a:rPr>
                        <a:t>filter</a:t>
                      </a:r>
                      <a:r>
                        <a:rPr lang="fr-FR" sz="1600" dirty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n-lt"/>
                        </a:rPr>
                        <a:t>Filtrer en fonction du prédicat passé en paramètre.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 smtClean="0">
                          <a:latin typeface="+mn-lt"/>
                        </a:rPr>
                        <a:t>find</a:t>
                      </a:r>
                      <a:r>
                        <a:rPr lang="fr-FR" sz="1600" dirty="0" smtClean="0">
                          <a:latin typeface="+mn-lt"/>
                        </a:rPr>
                        <a:t>()</a:t>
                      </a:r>
                      <a:endParaRPr lang="fr-FR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latin typeface="+mn-lt"/>
                        </a:rPr>
                        <a:t>Récupérer</a:t>
                      </a:r>
                      <a:r>
                        <a:rPr lang="fr-FR" sz="1600" baseline="0" dirty="0" smtClean="0">
                          <a:latin typeface="+mn-lt"/>
                        </a:rPr>
                        <a:t> la première occurrence </a:t>
                      </a:r>
                      <a:r>
                        <a:rPr lang="fr-FR" sz="1600" dirty="0" smtClean="0">
                          <a:latin typeface="+mn-lt"/>
                        </a:rPr>
                        <a:t>satisfaisant les conditions du prédicat passé en paramètre. Une notification de </a:t>
                      </a:r>
                      <a:r>
                        <a:rPr lang="fr-FR" sz="1600" i="1" dirty="0" err="1" smtClean="0">
                          <a:latin typeface="+mn-lt"/>
                        </a:rPr>
                        <a:t>complete</a:t>
                      </a:r>
                      <a:r>
                        <a:rPr lang="fr-FR" sz="1600" dirty="0" smtClean="0">
                          <a:latin typeface="+mn-lt"/>
                        </a:rPr>
                        <a:t> est envoyée dès qu’une occurrence est trouvée.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latin typeface="+mn-lt"/>
                        </a:rPr>
                        <a:t>scan()</a:t>
                      </a:r>
                      <a:endParaRPr lang="fr-FR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latin typeface="+mn-lt"/>
                        </a:rPr>
                        <a:t>Fonction « </a:t>
                      </a:r>
                      <a:r>
                        <a:rPr lang="fr-FR" sz="1600" dirty="0" err="1" smtClean="0">
                          <a:latin typeface="+mn-lt"/>
                        </a:rPr>
                        <a:t>reduce</a:t>
                      </a:r>
                      <a:r>
                        <a:rPr lang="fr-FR" sz="1600" dirty="0" smtClean="0">
                          <a:latin typeface="+mn-lt"/>
                        </a:rPr>
                        <a:t> »:</a:t>
                      </a:r>
                      <a:r>
                        <a:rPr lang="fr-FR" sz="1600" baseline="0" dirty="0" smtClean="0">
                          <a:latin typeface="+mn-lt"/>
                        </a:rPr>
                        <a:t> </a:t>
                      </a:r>
                      <a:r>
                        <a:rPr lang="fr-FR" sz="1600" dirty="0" smtClean="0">
                          <a:latin typeface="+mn-lt"/>
                        </a:rPr>
                        <a:t>addition/soustraction,</a:t>
                      </a:r>
                      <a:r>
                        <a:rPr lang="fr-FR" sz="1600" baseline="0" dirty="0" smtClean="0">
                          <a:latin typeface="+mn-lt"/>
                        </a:rPr>
                        <a:t> </a:t>
                      </a:r>
                      <a:r>
                        <a:rPr lang="fr-FR" sz="1600" dirty="0" err="1" smtClean="0">
                          <a:latin typeface="+mn-lt"/>
                        </a:rPr>
                        <a:t>assign</a:t>
                      </a:r>
                      <a:r>
                        <a:rPr lang="fr-FR" sz="1600" dirty="0" smtClean="0">
                          <a:latin typeface="+mn-lt"/>
                        </a:rPr>
                        <a:t>()/</a:t>
                      </a:r>
                      <a:r>
                        <a:rPr lang="fr-FR" sz="1600" dirty="0" err="1" smtClean="0">
                          <a:latin typeface="+mn-lt"/>
                        </a:rPr>
                        <a:t>create</a:t>
                      </a:r>
                      <a:r>
                        <a:rPr lang="fr-FR" sz="1600" dirty="0" smtClean="0">
                          <a:latin typeface="+mn-lt"/>
                        </a:rPr>
                        <a:t>(), etc.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1284352"/>
              </p:ext>
            </p:extLst>
          </p:nvPr>
        </p:nvGraphicFramePr>
        <p:xfrm>
          <a:off x="857224" y="4429132"/>
          <a:ext cx="7642964" cy="1808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8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Init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Définition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latin typeface="+mn-lt"/>
                        </a:rPr>
                        <a:t>forkJoin</a:t>
                      </a:r>
                      <a:r>
                        <a:rPr lang="fr-FR" sz="1600" dirty="0" smtClean="0">
                          <a:latin typeface="+mn-lt"/>
                        </a:rPr>
                        <a:t>([])</a:t>
                      </a:r>
                      <a:endParaRPr lang="fr-FR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b="1" i="0" dirty="0" err="1" smtClean="0">
                          <a:solidFill>
                            <a:srgbClr val="0070C0"/>
                          </a:solidFill>
                          <a:latin typeface="+mn-lt"/>
                        </a:rPr>
                        <a:t>Combination</a:t>
                      </a:r>
                      <a:r>
                        <a:rPr lang="fr-FR" sz="1600" b="1" i="0" dirty="0" smtClean="0">
                          <a:solidFill>
                            <a:srgbClr val="0070C0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="1" i="0" dirty="0" err="1" smtClean="0">
                          <a:solidFill>
                            <a:srgbClr val="0070C0"/>
                          </a:solidFill>
                          <a:latin typeface="+mn-lt"/>
                        </a:rPr>
                        <a:t>operator</a:t>
                      </a:r>
                      <a:r>
                        <a:rPr lang="fr-FR" sz="1600" baseline="0" dirty="0" smtClean="0">
                          <a:latin typeface="+mn-lt"/>
                        </a:rPr>
                        <a:t>, idéal pour initialiser une page</a:t>
                      </a:r>
                      <a:r>
                        <a:rPr lang="fr-FR" sz="1600" dirty="0" smtClean="0">
                          <a:latin typeface="+mn-lt"/>
                        </a:rPr>
                        <a:t>.</a:t>
                      </a:r>
                      <a:endParaRPr lang="fr-FR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latin typeface="+mn-lt"/>
                        </a:rPr>
                        <a:t>concatMap</a:t>
                      </a:r>
                      <a:r>
                        <a:rPr lang="fr-FR" sz="1600" dirty="0" smtClean="0">
                          <a:latin typeface="+mn-lt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>
                          <a:latin typeface="+mn-lt"/>
                        </a:rPr>
                        <a:t>exhaustMap</a:t>
                      </a:r>
                      <a:r>
                        <a:rPr lang="fr-FR" sz="1600" dirty="0" smtClean="0">
                          <a:latin typeface="+mn-lt"/>
                        </a:rPr>
                        <a:t>()</a:t>
                      </a:r>
                    </a:p>
                    <a:p>
                      <a:r>
                        <a:rPr lang="fr-FR" sz="1600" dirty="0" err="1" smtClean="0">
                          <a:latin typeface="+mn-lt"/>
                        </a:rPr>
                        <a:t>mergeMap</a:t>
                      </a:r>
                      <a:r>
                        <a:rPr lang="fr-FR" sz="1600" dirty="0" smtClean="0">
                          <a:latin typeface="+mn-lt"/>
                        </a:rPr>
                        <a:t>()</a:t>
                      </a:r>
                    </a:p>
                    <a:p>
                      <a:r>
                        <a:rPr lang="fr-FR" sz="1600" b="1" dirty="0" err="1" smtClean="0">
                          <a:latin typeface="+mn-lt"/>
                        </a:rPr>
                        <a:t>switchMap</a:t>
                      </a:r>
                      <a:r>
                        <a:rPr lang="fr-FR" sz="1600" b="1" dirty="0" smtClean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b="1" i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High-</a:t>
                      </a:r>
                      <a:r>
                        <a:rPr lang="fr-FR" sz="1600" b="1" i="1" dirty="0" err="1" smtClean="0">
                          <a:solidFill>
                            <a:srgbClr val="0070C0"/>
                          </a:solidFill>
                          <a:latin typeface="+mn-lt"/>
                        </a:rPr>
                        <a:t>order</a:t>
                      </a:r>
                      <a:r>
                        <a:rPr lang="fr-FR" sz="16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="1" i="1" dirty="0" err="1" smtClean="0">
                          <a:solidFill>
                            <a:srgbClr val="0070C0"/>
                          </a:solidFill>
                          <a:latin typeface="+mn-lt"/>
                        </a:rPr>
                        <a:t>operators</a:t>
                      </a:r>
                      <a:r>
                        <a:rPr lang="fr-FR" sz="16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dirty="0" smtClean="0">
                          <a:latin typeface="+mn-lt"/>
                        </a:rPr>
                        <a:t>existants.</a:t>
                      </a:r>
                      <a:endParaRPr lang="fr-FR" sz="1600" i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RxJS</a:t>
            </a:r>
            <a:r>
              <a:rPr lang="fr-FR" dirty="0"/>
              <a:t>: Programmation réactive en </a:t>
            </a:r>
            <a:r>
              <a:rPr lang="fr-FR" dirty="0" err="1"/>
              <a:t>Javascript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Partie 2 – Mise en pratique et exemples</a:t>
            </a:r>
          </a:p>
        </p:txBody>
      </p:sp>
      <p:pic>
        <p:nvPicPr>
          <p:cNvPr id="5" name="Image 4" descr="Rx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564904"/>
            <a:ext cx="3779912" cy="11316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(High-</a:t>
            </a:r>
            <a:r>
              <a:rPr lang="fr-FR" dirty="0" err="1"/>
              <a:t>Order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sz="2800" b="1" u="sng" dirty="0" smtClean="0"/>
              <a:t>Bouton :</a:t>
            </a:r>
            <a:r>
              <a:rPr lang="fr-FR" sz="2800" b="1" dirty="0" smtClean="0"/>
              <a:t> </a:t>
            </a:r>
            <a:r>
              <a:rPr lang="fr-FR" sz="2800" dirty="0"/>
              <a:t>au </a:t>
            </a:r>
            <a:r>
              <a:rPr lang="fr-FR" sz="2800" dirty="0" smtClean="0"/>
              <a:t>click, </a:t>
            </a:r>
            <a:r>
              <a:rPr lang="fr-FR" sz="2800" dirty="0"/>
              <a:t>déclenchement d’un traitement d’une durée de 3 secondes.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sz="2800" b="1" u="sng" dirty="0" smtClean="0"/>
              <a:t>User :</a:t>
            </a:r>
            <a:r>
              <a:rPr lang="fr-FR" sz="2800" dirty="0" smtClean="0"/>
              <a:t> </a:t>
            </a:r>
            <a:r>
              <a:rPr lang="fr-FR" sz="2800" dirty="0"/>
              <a:t>clique 1fois par seconde sur le bouton.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sz="2800" b="1" u="sng" dirty="0" smtClean="0"/>
              <a:t>Exemple :</a:t>
            </a:r>
            <a:r>
              <a:rPr lang="fr-FR" sz="2800" b="1" dirty="0" smtClean="0"/>
              <a:t> </a:t>
            </a:r>
            <a:r>
              <a:rPr lang="fr-FR" sz="2800" dirty="0"/>
              <a:t>Génération d’un PDF.</a:t>
            </a:r>
            <a:endParaRPr lang="fr-FR" sz="2800" b="1" i="1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sz="2800" b="1" i="1" dirty="0">
                <a:solidFill>
                  <a:srgbClr val="FF0000"/>
                </a:solidFill>
              </a:rPr>
              <a:t>Que se passe-t-il à la 3ème seconde?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151620" y="4653136"/>
          <a:ext cx="6840760" cy="167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Clic sur</a:t>
                      </a:r>
                      <a:r>
                        <a:rPr lang="fr-FR" sz="1600" baseline="0" dirty="0"/>
                        <a:t> le bouton, déclenchement d’un 1</a:t>
                      </a:r>
                      <a:r>
                        <a:rPr lang="fr-FR" sz="1600" baseline="30000" dirty="0"/>
                        <a:t>er</a:t>
                      </a:r>
                      <a:r>
                        <a:rPr lang="fr-FR" sz="1600" baseline="0" dirty="0"/>
                        <a:t> traitement (T1).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Clic sur</a:t>
                      </a:r>
                      <a:r>
                        <a:rPr lang="fr-FR" sz="1600" baseline="0" dirty="0"/>
                        <a:t> le bouton, déclenchement d’un 2</a:t>
                      </a:r>
                      <a:r>
                        <a:rPr lang="fr-FR" sz="1600" baseline="30000" dirty="0"/>
                        <a:t>ème</a:t>
                      </a:r>
                      <a:r>
                        <a:rPr lang="fr-FR" sz="1600" baseline="0" dirty="0"/>
                        <a:t> traitement (T2).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Clic sur</a:t>
                      </a:r>
                      <a:r>
                        <a:rPr lang="fr-FR" sz="1600" baseline="0" dirty="0"/>
                        <a:t> le bouton, déclenchement d’un 3</a:t>
                      </a:r>
                      <a:r>
                        <a:rPr lang="fr-FR" sz="1600" baseline="30000" dirty="0"/>
                        <a:t>ème</a:t>
                      </a:r>
                      <a:r>
                        <a:rPr lang="fr-FR" sz="1600" baseline="0" dirty="0"/>
                        <a:t> traitement (T3).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30" name="Picture 6" descr="C:\Users\M\Desktop\exhaust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3985739" cy="2304256"/>
          </a:xfrm>
          <a:prstGeom prst="rect">
            <a:avLst/>
          </a:prstGeom>
          <a:noFill/>
        </p:spPr>
      </p:pic>
      <p:pic>
        <p:nvPicPr>
          <p:cNvPr id="1031" name="Picture 7" descr="C:\Users\M\Desktop\switchM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2996952"/>
            <a:ext cx="4032448" cy="2331260"/>
          </a:xfrm>
          <a:prstGeom prst="rect">
            <a:avLst/>
          </a:prstGeom>
          <a:noFill/>
        </p:spPr>
      </p:pic>
      <p:pic>
        <p:nvPicPr>
          <p:cNvPr id="1032" name="Picture 8" descr="C:\Users\M\Desktop\mergeM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548680"/>
            <a:ext cx="3985740" cy="2304256"/>
          </a:xfrm>
          <a:prstGeom prst="rect">
            <a:avLst/>
          </a:prstGeom>
          <a:noFill/>
        </p:spPr>
      </p:pic>
      <p:pic>
        <p:nvPicPr>
          <p:cNvPr id="1033" name="Picture 9" descr="C:\Users\M\Desktop\concatMa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2996952"/>
            <a:ext cx="3816424" cy="2206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Switch/</a:t>
            </a:r>
            <a:r>
              <a:rPr lang="fr-FR" dirty="0" err="1"/>
              <a:t>SwitchMap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A chaque nouvelle émission, le flux en cours est annulé au profit de la nouvelle émission.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(UC) -&gt; </a:t>
            </a:r>
            <a:r>
              <a:rPr lang="fr-FR" sz="2400" dirty="0"/>
              <a:t>T1 est annulé lorsque T2 est émis. T2 est annulé lorsque T3 est émis. T3 sera résolu à la 5</a:t>
            </a:r>
            <a:r>
              <a:rPr lang="fr-FR" sz="2400" baseline="30000" dirty="0"/>
              <a:t>ème</a:t>
            </a:r>
            <a:r>
              <a:rPr lang="fr-FR" sz="2400" dirty="0"/>
              <a:t> seconde (s’il n’est pas interrompu par une nouvelle émission de valeurs entretemps).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59632" y="4365104"/>
          <a:ext cx="6840760" cy="167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T1 se déclenche.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déclenche et entre en traitement.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est annulé.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déclenche et entre en traitement.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T2 est annulé.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5’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résout.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Exhaust</a:t>
            </a:r>
            <a:r>
              <a:rPr lang="fr-FR" dirty="0"/>
              <a:t>/</a:t>
            </a:r>
            <a:r>
              <a:rPr lang="fr-FR" dirty="0" err="1"/>
              <a:t>ExhaustMap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Tant que le flux en cours n’est pas </a:t>
            </a:r>
            <a:r>
              <a:rPr lang="fr-FR" sz="2400" i="1" dirty="0" err="1" smtClean="0"/>
              <a:t>complete</a:t>
            </a:r>
            <a:r>
              <a:rPr lang="fr-FR" sz="2400" dirty="0" smtClean="0"/>
              <a:t>, </a:t>
            </a:r>
            <a:r>
              <a:rPr lang="fr-FR" sz="2400" dirty="0"/>
              <a:t>les nouvelles émissions sont annulées.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(UC) -&gt; </a:t>
            </a:r>
            <a:r>
              <a:rPr lang="fr-FR" sz="2400" dirty="0"/>
              <a:t>T1 est mené à son terme. T2 et T3 sont annulés car ils sont émis durant la résolution de T1.</a:t>
            </a:r>
          </a:p>
          <a:p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259632" y="4149080"/>
          <a:ext cx="6840760" cy="167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T1 se déclenche.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déclenche mais est annulé.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est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déclenche mais est annulé.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est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T1 se résout.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Concat</a:t>
            </a:r>
            <a:r>
              <a:rPr lang="fr-FR" dirty="0"/>
              <a:t>/</a:t>
            </a:r>
            <a:r>
              <a:rPr lang="fr-FR" dirty="0" err="1"/>
              <a:t>ConcatMap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Toutes les émissions successives sont traitées. Aucune nouvelle émission n’est traitée tant que le flux en cours n’est pas </a:t>
            </a:r>
            <a:r>
              <a:rPr lang="fr-FR" sz="2400" dirty="0" smtClean="0"/>
              <a:t>traité (</a:t>
            </a:r>
            <a:r>
              <a:rPr lang="fr-FR" sz="2400" i="1" dirty="0" err="1" smtClean="0"/>
              <a:t>inner</a:t>
            </a:r>
            <a:r>
              <a:rPr lang="fr-FR" sz="2400" i="1" dirty="0" smtClean="0"/>
              <a:t> observable </a:t>
            </a:r>
            <a:r>
              <a:rPr lang="fr-FR" sz="2400" dirty="0" err="1" smtClean="0"/>
              <a:t>complete</a:t>
            </a:r>
            <a:r>
              <a:rPr lang="fr-FR" sz="2400" dirty="0" smtClean="0"/>
              <a:t>). </a:t>
            </a:r>
            <a:endParaRPr lang="fr-FR" sz="2400" dirty="0"/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(UC) -&gt; </a:t>
            </a:r>
            <a:r>
              <a:rPr lang="fr-FR" sz="2400" dirty="0"/>
              <a:t>T1, T2 et T3 sont respectivement résolus à la 3</a:t>
            </a:r>
            <a:r>
              <a:rPr lang="fr-FR" sz="2400" baseline="30000" dirty="0"/>
              <a:t>ème</a:t>
            </a:r>
            <a:r>
              <a:rPr lang="fr-FR" sz="2400" dirty="0"/>
              <a:t>, 6</a:t>
            </a:r>
            <a:r>
              <a:rPr lang="fr-FR" sz="2400" baseline="30000" dirty="0"/>
              <a:t>ème</a:t>
            </a:r>
            <a:r>
              <a:rPr lang="fr-FR" sz="2400" dirty="0"/>
              <a:t> et 9</a:t>
            </a:r>
            <a:r>
              <a:rPr lang="fr-FR" sz="2400" baseline="30000" dirty="0"/>
              <a:t>ème</a:t>
            </a:r>
            <a:r>
              <a:rPr lang="fr-FR" sz="2400" dirty="0"/>
              <a:t> seconde (résolution « l’un après l’autre »).</a:t>
            </a:r>
          </a:p>
          <a:p>
            <a:endParaRPr lang="fr-FR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1187624" y="3933056"/>
          <a:ext cx="6840760" cy="2346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T1 se déclenche.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déclenche, puis </a:t>
                      </a:r>
                      <a:r>
                        <a:rPr lang="fr-FR" sz="1600" baseline="0" dirty="0"/>
                        <a:t>mis en attente.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déclenche, puis </a:t>
                      </a:r>
                      <a:r>
                        <a:rPr lang="fr-FR" sz="1600" baseline="0" dirty="0"/>
                        <a:t>mis en attente.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T1 se résout. T2 entre en cours de traitement. T3 est en attente.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résout. T3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entre </a:t>
                      </a:r>
                      <a:r>
                        <a:rPr lang="fr-FR" sz="1600" baseline="0" dirty="0"/>
                        <a:t>en cours de traitement.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9’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résout.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Merge</a:t>
            </a:r>
            <a:r>
              <a:rPr lang="fr-FR" dirty="0"/>
              <a:t>/</a:t>
            </a:r>
            <a:r>
              <a:rPr lang="fr-FR" dirty="0" err="1"/>
              <a:t>MergeMap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Toutes les émissions successives sont traitées. Chaque nouvelle émission est traitée dès sa réception.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(UC) -&gt; </a:t>
            </a:r>
            <a:r>
              <a:rPr lang="fr-FR" sz="2400" dirty="0"/>
              <a:t>T1, T2 et T3 sont respectivement résolus à la 3</a:t>
            </a:r>
            <a:r>
              <a:rPr lang="fr-FR" sz="2400" baseline="30000" dirty="0"/>
              <a:t>ème</a:t>
            </a:r>
            <a:r>
              <a:rPr lang="fr-FR" sz="2400" dirty="0"/>
              <a:t>, 4</a:t>
            </a:r>
            <a:r>
              <a:rPr lang="fr-FR" sz="2400" baseline="30000" dirty="0"/>
              <a:t>ème</a:t>
            </a:r>
            <a:r>
              <a:rPr lang="fr-FR" sz="2400" dirty="0"/>
              <a:t> et 5</a:t>
            </a:r>
            <a:r>
              <a:rPr lang="fr-FR" sz="2400" baseline="30000" dirty="0"/>
              <a:t>ème</a:t>
            </a:r>
            <a:r>
              <a:rPr lang="fr-FR" sz="2400" dirty="0"/>
              <a:t> seconde (résolution « à la volée »).</a:t>
            </a:r>
          </a:p>
          <a:p>
            <a:pPr>
              <a:buFont typeface="Wingdings" pitchFamily="2" charset="2"/>
              <a:buChar char="Ø"/>
            </a:pPr>
            <a:endParaRPr lang="fr-FR" sz="2400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59632" y="3573016"/>
          <a:ext cx="6840760" cy="2834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T1 se déclenche.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déclenche et entre en cours de traitement.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est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se déclenche et entre en cours de traitement.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et T2 sont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T1 se résout. T2 et T3 sont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résout. T3 est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résout.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Principes de </a:t>
            </a:r>
            <a:r>
              <a:rPr lang="fr-FR" dirty="0" smtClean="0"/>
              <a:t>base</a:t>
            </a:r>
            <a:endParaRPr lang="fr-FR" dirty="0" smtClean="0"/>
          </a:p>
          <a:p>
            <a:r>
              <a:rPr lang="fr-FR" dirty="0" err="1" smtClean="0"/>
              <a:t>M</a:t>
            </a:r>
            <a:r>
              <a:rPr lang="fr-FR" dirty="0" err="1" smtClean="0"/>
              <a:t>arble</a:t>
            </a:r>
            <a:r>
              <a:rPr lang="fr-FR" dirty="0" smtClean="0"/>
              <a:t> </a:t>
            </a:r>
            <a:r>
              <a:rPr lang="fr-FR" dirty="0" err="1" smtClean="0"/>
              <a:t>diragrams</a:t>
            </a:r>
            <a:endParaRPr lang="fr-FR" dirty="0" smtClean="0"/>
          </a:p>
          <a:p>
            <a:r>
              <a:rPr lang="fr-FR" dirty="0" err="1" smtClean="0"/>
              <a:t>Pipeable</a:t>
            </a:r>
            <a:r>
              <a:rPr lang="fr-FR" dirty="0" smtClean="0"/>
              <a:t> </a:t>
            </a:r>
            <a:r>
              <a:rPr lang="fr-FR" dirty="0" err="1" smtClean="0"/>
              <a:t>Operators</a:t>
            </a:r>
            <a:endParaRPr lang="fr-FR" dirty="0" smtClean="0"/>
          </a:p>
          <a:p>
            <a:r>
              <a:rPr lang="fr-FR" dirty="0" smtClean="0"/>
              <a:t>High-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dirty="0" err="1" smtClean="0"/>
              <a:t>Operators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i="1" dirty="0" err="1" smtClean="0"/>
              <a:t>subscribes</a:t>
            </a:r>
            <a:r>
              <a:rPr lang="fr-FR" dirty="0" smtClean="0"/>
              <a:t> </a:t>
            </a:r>
            <a:r>
              <a:rPr lang="fr-FR" dirty="0" smtClean="0"/>
              <a:t>imbriqués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sz="8000" b="1" dirty="0" smtClean="0"/>
              <a:t>MERCI !</a:t>
            </a:r>
            <a:endParaRPr lang="fr-FR" sz="8000" b="1" dirty="0"/>
          </a:p>
          <a:p>
            <a:endParaRPr lang="fr-FR" dirty="0"/>
          </a:p>
        </p:txBody>
      </p:sp>
      <p:pic>
        <p:nvPicPr>
          <p:cNvPr id="4" name="Image 3" descr="Rx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4611" y="3429000"/>
            <a:ext cx="6734778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24270047"/>
              </p:ext>
            </p:extLst>
          </p:nvPr>
        </p:nvGraphicFramePr>
        <p:xfrm>
          <a:off x="611560" y="1268760"/>
          <a:ext cx="8208912" cy="5040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14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Exemple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12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const </a:t>
                      </a: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clients$ </a:t>
                      </a:r>
                      <a:r>
                        <a:rPr lang="en-US" sz="1400" dirty="0">
                          <a:latin typeface="+mj-lt"/>
                        </a:rPr>
                        <a:t>= from([</a:t>
                      </a:r>
                    </a:p>
                    <a:p>
                      <a:pPr algn="l"/>
                      <a:r>
                        <a:rPr lang="en-US" sz="1400" dirty="0">
                          <a:latin typeface="+mj-lt"/>
                        </a:rPr>
                        <a:t>   { name: 'Joe', age: 1, </a:t>
                      </a:r>
                      <a:r>
                        <a:rPr lang="en-US" sz="1400" dirty="0" err="1">
                          <a:latin typeface="+mj-lt"/>
                        </a:rPr>
                        <a:t>coordonnees</a:t>
                      </a:r>
                      <a:r>
                        <a:rPr lang="en-US" sz="1400" dirty="0">
                          <a:latin typeface="+mj-lt"/>
                        </a:rPr>
                        <a:t>: {</a:t>
                      </a:r>
                      <a:r>
                        <a:rPr lang="en-US" sz="1400" dirty="0" err="1">
                          <a:latin typeface="+mj-lt"/>
                        </a:rPr>
                        <a:t>adresse</a:t>
                      </a:r>
                      <a:r>
                        <a:rPr lang="en-US" sz="1400" dirty="0">
                          <a:latin typeface="+mj-lt"/>
                        </a:rPr>
                        <a:t>: "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rue de Joe"</a:t>
                      </a:r>
                      <a:r>
                        <a:rPr lang="en-US" sz="1400" dirty="0">
                          <a:latin typeface="+mj-lt"/>
                        </a:rPr>
                        <a:t>}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}</a:t>
                      </a:r>
                      <a:r>
                        <a:rPr lang="en-US" sz="1400" dirty="0">
                          <a:latin typeface="+mj-lt"/>
                        </a:rPr>
                        <a:t>,</a:t>
                      </a:r>
                    </a:p>
                    <a:p>
                      <a:pPr algn="l"/>
                      <a:r>
                        <a:rPr lang="en-US" sz="1400" dirty="0">
                          <a:latin typeface="+mj-lt"/>
                        </a:rPr>
                        <a:t>   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{ name: 'Bob', age: 20,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coordonnees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{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adresse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"rue de Bob"} },</a:t>
                      </a:r>
                    </a:p>
                    <a:p>
                      <a:pPr algn="l"/>
                      <a:r>
                        <a:rPr lang="en-US" sz="1400" dirty="0">
                          <a:latin typeface="+mj-lt"/>
                        </a:rPr>
                        <a:t>]);</a:t>
                      </a:r>
                      <a:endParaRPr lang="fr-FR" sz="1400" dirty="0">
                        <a:latin typeface="+mj-lt"/>
                      </a:endParaRPr>
                    </a:p>
                    <a:p>
                      <a:pPr algn="l"/>
                      <a:endParaRPr lang="fr-FR" sz="1400" dirty="0">
                        <a:latin typeface="+mj-lt"/>
                      </a:endParaRPr>
                    </a:p>
                    <a:p>
                      <a:pPr algn="l"/>
                      <a:r>
                        <a:rPr lang="fr-FR" sz="1400" dirty="0" smtClean="0">
                          <a:latin typeface="+mj-lt"/>
                        </a:rPr>
                        <a:t>clients$.</a:t>
                      </a:r>
                      <a:r>
                        <a:rPr lang="fr-FR" sz="1400" dirty="0">
                          <a:latin typeface="+mj-lt"/>
                        </a:rPr>
                        <a:t>pipe(</a:t>
                      </a:r>
                    </a:p>
                    <a:p>
                      <a:pPr algn="l"/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400" dirty="0" err="1">
                          <a:latin typeface="+mj-lt"/>
                        </a:rPr>
                        <a:t>filter</a:t>
                      </a:r>
                      <a:r>
                        <a:rPr lang="fr-FR" sz="1400" dirty="0">
                          <a:latin typeface="+mj-lt"/>
                        </a:rPr>
                        <a:t>(client =&gt; client.age &gt;= 18</a:t>
                      </a:r>
                      <a:r>
                        <a:rPr lang="fr-FR" sz="1400" dirty="0" smtClean="0">
                          <a:latin typeface="+mj-lt"/>
                        </a:rPr>
                        <a:t>),</a:t>
                      </a:r>
                    </a:p>
                    <a:p>
                      <a:pPr algn="l"/>
                      <a:r>
                        <a:rPr kumimoji="0" lang="fr-FR" sz="1400" b="1" i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// </a:t>
                      </a:r>
                      <a:r>
                        <a:rPr kumimoji="0" lang="fr-FR" sz="1400" b="1" i="1" kern="1200" dirty="0" err="1" smtClean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fr-FR" sz="1400" b="1" i="1" kern="1200" dirty="0" smtClean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(client =&gt; client.age &gt;= 18),</a:t>
                      </a:r>
                      <a:endParaRPr lang="fr-FR" sz="1400" b="1" i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map({{adresse}} =&gt; adresse),</a:t>
                      </a:r>
                      <a:endParaRPr kumimoji="0" lang="fr-FR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maMethodeCustom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400" dirty="0" err="1">
                          <a:latin typeface="+mj-lt"/>
                        </a:rPr>
                        <a:t>tap</a:t>
                      </a:r>
                      <a:r>
                        <a:rPr lang="fr-FR" sz="1400" dirty="0">
                          <a:latin typeface="+mj-lt"/>
                        </a:rPr>
                        <a:t>(console.log),</a:t>
                      </a:r>
                      <a:endParaRPr lang="fr-FR" sz="1400" b="1" i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+mj-lt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i="1" dirty="0" smtClean="0">
                          <a:solidFill>
                            <a:srgbClr val="00B050"/>
                          </a:solidFill>
                          <a:latin typeface="+mn-lt"/>
                        </a:rPr>
                        <a:t>"</a:t>
                      </a:r>
                      <a:r>
                        <a:rPr lang="fr-FR" sz="1600" i="1" dirty="0">
                          <a:solidFill>
                            <a:srgbClr val="00B050"/>
                          </a:solidFill>
                          <a:latin typeface="+mn-lt"/>
                        </a:rPr>
                        <a:t>TAP"/"MAP": Si un </a:t>
                      </a:r>
                      <a:r>
                        <a:rPr lang="fr-FR" sz="1600" i="1" dirty="0" err="1">
                          <a:solidFill>
                            <a:srgbClr val="00B050"/>
                          </a:solidFill>
                          <a:latin typeface="+mn-lt"/>
                        </a:rPr>
                        <a:t>operator</a:t>
                      </a:r>
                      <a:r>
                        <a:rPr lang="fr-FR" sz="1600" i="1" dirty="0">
                          <a:solidFill>
                            <a:srgbClr val="00B050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i="1" baseline="0" dirty="0">
                          <a:solidFill>
                            <a:srgbClr val="00B050"/>
                          </a:solidFill>
                          <a:latin typeface="+mn-lt"/>
                        </a:rPr>
                        <a:t>contien</a:t>
                      </a:r>
                      <a:r>
                        <a:rPr lang="fr-FR" sz="1600" i="1" dirty="0">
                          <a:solidFill>
                            <a:srgbClr val="00B050"/>
                          </a:solidFill>
                          <a:latin typeface="+mn-lt"/>
                        </a:rPr>
                        <a:t>t une </a:t>
                      </a:r>
                      <a:r>
                        <a:rPr lang="fr-FR" sz="1600" i="1" baseline="0" dirty="0">
                          <a:solidFill>
                            <a:srgbClr val="00B050"/>
                          </a:solidFill>
                          <a:latin typeface="+mn-lt"/>
                        </a:rPr>
                        <a:t>fonction unique et que son paramètre entrant est passé en argument de cette fonction, alors la déclaration du paramètre entrant est implicite.</a:t>
                      </a:r>
                      <a:endParaRPr lang="fr-FR" sz="1600" i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RxJS</a:t>
            </a:r>
            <a:r>
              <a:rPr lang="fr-FR" dirty="0"/>
              <a:t> </a:t>
            </a:r>
            <a:r>
              <a:rPr lang="fr-FR" dirty="0" smtClean="0"/>
              <a:t>(généralités)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Basée </a:t>
            </a:r>
            <a:r>
              <a:rPr lang="fr-FR" sz="2800" dirty="0"/>
              <a:t>sur l’objet </a:t>
            </a:r>
            <a:r>
              <a:rPr lang="fr-FR" sz="2800" b="1" i="1" dirty="0" smtClean="0">
                <a:solidFill>
                  <a:srgbClr val="0070C0"/>
                </a:solidFill>
              </a:rPr>
              <a:t>Observable</a:t>
            </a:r>
            <a:endParaRPr lang="fr-FR" sz="2800" dirty="0"/>
          </a:p>
          <a:p>
            <a:pPr lvl="1"/>
            <a:r>
              <a:rPr lang="fr-FR" sz="2800" b="1" dirty="0" smtClean="0">
                <a:solidFill>
                  <a:srgbClr val="0070C0"/>
                </a:solidFill>
              </a:rPr>
              <a:t>Flux de données</a:t>
            </a:r>
            <a:r>
              <a:rPr lang="fr-FR" sz="2800" dirty="0" smtClean="0"/>
              <a:t> </a:t>
            </a:r>
            <a:r>
              <a:rPr lang="fr-FR" sz="2800" dirty="0" smtClean="0"/>
              <a:t>(API Stream de Java)</a:t>
            </a:r>
            <a:endParaRPr lang="fr-FR" sz="2800" dirty="0"/>
          </a:p>
          <a:p>
            <a:pPr lvl="1"/>
            <a:r>
              <a:rPr lang="fr-FR" sz="2800" dirty="0"/>
              <a:t>Gestion des </a:t>
            </a:r>
            <a:r>
              <a:rPr lang="fr-FR" sz="2800" b="1" dirty="0">
                <a:solidFill>
                  <a:srgbClr val="0070C0"/>
                </a:solidFill>
              </a:rPr>
              <a:t>données </a:t>
            </a:r>
            <a:r>
              <a:rPr lang="fr-FR" sz="2800" b="1" dirty="0" smtClean="0">
                <a:solidFill>
                  <a:srgbClr val="0070C0"/>
                </a:solidFill>
              </a:rPr>
              <a:t>asynchrones</a:t>
            </a:r>
            <a:endParaRPr lang="fr-FR" sz="2800" dirty="0"/>
          </a:p>
          <a:p>
            <a:r>
              <a:rPr lang="fr-FR" sz="2800" b="1" dirty="0">
                <a:solidFill>
                  <a:srgbClr val="0070C0"/>
                </a:solidFill>
              </a:rPr>
              <a:t>« Promises 2.0 » </a:t>
            </a:r>
            <a:r>
              <a:rPr lang="fr-FR" sz="2800" dirty="0"/>
              <a:t>(</a:t>
            </a:r>
            <a:r>
              <a:rPr lang="fr-FR" sz="2800" i="1" dirty="0" err="1"/>
              <a:t>complete</a:t>
            </a:r>
            <a:r>
              <a:rPr lang="fr-FR" sz="2800" dirty="0"/>
              <a:t>,  </a:t>
            </a:r>
            <a:r>
              <a:rPr lang="fr-FR" sz="2800" i="1" dirty="0" err="1"/>
              <a:t>operators</a:t>
            </a:r>
            <a:r>
              <a:rPr lang="fr-FR" sz="2800" dirty="0" smtClean="0"/>
              <a:t>)</a:t>
            </a:r>
            <a:endParaRPr lang="fr-FR" sz="2800" dirty="0"/>
          </a:p>
          <a:p>
            <a:r>
              <a:rPr lang="fr-FR" sz="2800" dirty="0" err="1"/>
              <a:t>Feature</a:t>
            </a:r>
            <a:r>
              <a:rPr lang="fr-FR" sz="2800" dirty="0"/>
              <a:t> Angular </a:t>
            </a:r>
            <a:r>
              <a:rPr lang="fr-FR" sz="2800" dirty="0" smtClean="0"/>
              <a:t>dédiée : </a:t>
            </a:r>
            <a:r>
              <a:rPr lang="fr-FR" sz="2800" b="1" dirty="0" smtClean="0">
                <a:solidFill>
                  <a:srgbClr val="0070C0"/>
                </a:solidFill>
              </a:rPr>
              <a:t>| </a:t>
            </a:r>
            <a:r>
              <a:rPr lang="fr-FR" sz="2800" b="1" dirty="0" err="1" smtClean="0">
                <a:solidFill>
                  <a:srgbClr val="0070C0"/>
                </a:solidFill>
              </a:rPr>
              <a:t>async</a:t>
            </a:r>
            <a:endParaRPr lang="fr-F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</a:t>
            </a:r>
            <a:r>
              <a:rPr lang="fr-FR" dirty="0" smtClean="0"/>
              <a:t>réactive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Approche « fonctionnelle </a:t>
            </a:r>
            <a:r>
              <a:rPr lang="fr-FR" sz="2800" b="1" dirty="0" smtClean="0">
                <a:solidFill>
                  <a:srgbClr val="0070C0"/>
                </a:solidFill>
              </a:rPr>
              <a:t>» </a:t>
            </a:r>
            <a:r>
              <a:rPr lang="fr-FR" sz="2800" dirty="0" smtClean="0"/>
              <a:t>(déclarative</a:t>
            </a:r>
            <a:r>
              <a:rPr lang="fr-FR" sz="2800" dirty="0" smtClean="0"/>
              <a:t>)</a:t>
            </a:r>
            <a:endParaRPr lang="fr-FR" sz="2800" dirty="0"/>
          </a:p>
          <a:p>
            <a:pPr lvl="1"/>
            <a:r>
              <a:rPr lang="fr-FR" sz="2800" b="1" dirty="0" smtClean="0">
                <a:solidFill>
                  <a:srgbClr val="0070C0"/>
                </a:solidFill>
              </a:rPr>
              <a:t>Déclarative :</a:t>
            </a:r>
            <a:r>
              <a:rPr lang="fr-FR" sz="2800" dirty="0" smtClean="0"/>
              <a:t> </a:t>
            </a:r>
            <a:r>
              <a:rPr lang="fr-FR" sz="2800" dirty="0"/>
              <a:t>Description du résultat </a:t>
            </a:r>
            <a:r>
              <a:rPr lang="fr-FR" sz="2800" dirty="0" smtClean="0"/>
              <a:t>attendu</a:t>
            </a:r>
            <a:endParaRPr lang="fr-FR" sz="2800" dirty="0"/>
          </a:p>
          <a:p>
            <a:pPr lvl="1"/>
            <a:r>
              <a:rPr lang="fr-FR" sz="2800" b="1" dirty="0" smtClean="0">
                <a:solidFill>
                  <a:srgbClr val="0070C0"/>
                </a:solidFill>
              </a:rPr>
              <a:t>Impérative :</a:t>
            </a:r>
            <a:r>
              <a:rPr lang="fr-FR" sz="2800" dirty="0" smtClean="0"/>
              <a:t> </a:t>
            </a:r>
            <a:r>
              <a:rPr lang="fr-FR" sz="2800" dirty="0"/>
              <a:t>Description des </a:t>
            </a:r>
            <a:r>
              <a:rPr lang="fr-FR" sz="2800" dirty="0" smtClean="0"/>
              <a:t>étapes du traitement</a:t>
            </a:r>
            <a:endParaRPr lang="fr-FR" sz="2800" b="1" i="1" u="sng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714348" y="4214818"/>
          <a:ext cx="7772400" cy="1158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Expression déclarative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Expression impérative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>
                          <a:latin typeface="+mj-lt"/>
                        </a:rPr>
                        <a:t>panier.forEach</a:t>
                      </a:r>
                      <a:r>
                        <a:rPr lang="fr-FR" sz="1600" dirty="0">
                          <a:latin typeface="+mj-lt"/>
                        </a:rPr>
                        <a:t>(</a:t>
                      </a:r>
                    </a:p>
                    <a:p>
                      <a:pPr algn="l"/>
                      <a:r>
                        <a:rPr lang="fr-FR" sz="1600" dirty="0">
                          <a:latin typeface="+mj-lt"/>
                        </a:rPr>
                        <a:t>    fruit -&gt; </a:t>
                      </a:r>
                      <a:r>
                        <a:rPr lang="fr-FR" sz="1600" b="1" i="1" dirty="0">
                          <a:solidFill>
                            <a:srgbClr val="00B050"/>
                          </a:solidFill>
                          <a:latin typeface="+mj-lt"/>
                        </a:rPr>
                        <a:t>// Instructions</a:t>
                      </a:r>
                      <a:r>
                        <a:rPr lang="fr-FR" sz="1600" dirty="0">
                          <a:latin typeface="+mj-lt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n-NO" sz="1600" dirty="0">
                          <a:latin typeface="+mj-lt"/>
                        </a:rPr>
                        <a:t>for (Object fruit : panier) {</a:t>
                      </a:r>
                    </a:p>
                    <a:p>
                      <a:pPr algn="l"/>
                      <a:r>
                        <a:rPr kumimoji="0" lang="fr-FR" sz="1600" b="1" i="1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    // Instructions</a:t>
                      </a:r>
                      <a:endParaRPr lang="nn-NO" sz="1600" dirty="0">
                        <a:latin typeface="+mj-lt"/>
                      </a:endParaRPr>
                    </a:p>
                    <a:p>
                      <a:pPr algn="l"/>
                      <a:r>
                        <a:rPr lang="nn-NO" sz="1600" dirty="0">
                          <a:latin typeface="+mj-lt"/>
                        </a:rPr>
                        <a:t>}</a:t>
                      </a:r>
                      <a:endParaRPr lang="fr-F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r>
              <a:rPr lang="fr-FR" dirty="0" smtClean="0"/>
              <a:t>: Bonus/Malus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u="sng" dirty="0" smtClean="0"/>
              <a:t>Avantages :</a:t>
            </a:r>
            <a:endParaRPr lang="fr-FR" sz="2800" b="1" u="sng" dirty="0" smtClean="0"/>
          </a:p>
          <a:p>
            <a:pPr lvl="1"/>
            <a:r>
              <a:rPr lang="fr-FR" sz="2800" b="1" dirty="0" smtClean="0">
                <a:solidFill>
                  <a:srgbClr val="0070C0"/>
                </a:solidFill>
              </a:rPr>
              <a:t>Gestion </a:t>
            </a:r>
            <a:r>
              <a:rPr lang="fr-FR" sz="2800" b="1" dirty="0" smtClean="0">
                <a:solidFill>
                  <a:srgbClr val="0070C0"/>
                </a:solidFill>
              </a:rPr>
              <a:t>fine </a:t>
            </a:r>
            <a:r>
              <a:rPr lang="fr-FR" sz="2800" dirty="0" smtClean="0"/>
              <a:t>de </a:t>
            </a:r>
            <a:r>
              <a:rPr lang="fr-FR" sz="2800" dirty="0" smtClean="0"/>
              <a:t>l’asynchrone</a:t>
            </a:r>
            <a:endParaRPr lang="fr-FR" sz="2800" dirty="0" smtClean="0"/>
          </a:p>
          <a:p>
            <a:pPr lvl="1"/>
            <a:r>
              <a:rPr lang="fr-FR" sz="2800" b="1" dirty="0" smtClean="0">
                <a:solidFill>
                  <a:srgbClr val="0070C0"/>
                </a:solidFill>
              </a:rPr>
              <a:t>Moins de lignes de code = moins </a:t>
            </a:r>
            <a:r>
              <a:rPr lang="fr-FR" sz="2800" b="1" dirty="0" smtClean="0">
                <a:solidFill>
                  <a:srgbClr val="0070C0"/>
                </a:solidFill>
              </a:rPr>
              <a:t>d’erreurs</a:t>
            </a:r>
            <a:endParaRPr lang="fr-FR" sz="2800" b="1" dirty="0" smtClean="0">
              <a:solidFill>
                <a:srgbClr val="0070C0"/>
              </a:solidFill>
            </a:endParaRPr>
          </a:p>
          <a:p>
            <a:pPr lvl="1"/>
            <a:r>
              <a:rPr lang="fr-FR" sz="2800" dirty="0" smtClean="0"/>
              <a:t>Force la création d’un </a:t>
            </a:r>
            <a:r>
              <a:rPr lang="fr-FR" sz="2800" b="1" dirty="0" smtClean="0">
                <a:solidFill>
                  <a:srgbClr val="0070C0"/>
                </a:solidFill>
              </a:rPr>
              <a:t>code séquentiel</a:t>
            </a:r>
            <a:endParaRPr lang="fr-FR" sz="2800" b="1" dirty="0" smtClean="0">
              <a:solidFill>
                <a:srgbClr val="0070C0"/>
              </a:solidFill>
            </a:endParaRPr>
          </a:p>
          <a:p>
            <a:r>
              <a:rPr lang="fr-FR" sz="2800" b="1" u="sng" dirty="0" smtClean="0"/>
              <a:t>Défauts :</a:t>
            </a:r>
            <a:endParaRPr lang="fr-FR" sz="2800" b="1" u="sng" dirty="0" smtClean="0"/>
          </a:p>
          <a:p>
            <a:pPr lvl="1"/>
            <a:r>
              <a:rPr lang="fr-FR" sz="2800" b="1" dirty="0" smtClean="0">
                <a:solidFill>
                  <a:srgbClr val="0070C0"/>
                </a:solidFill>
              </a:rPr>
              <a:t>Complexe</a:t>
            </a:r>
            <a:r>
              <a:rPr lang="fr-FR" sz="2800" dirty="0" smtClean="0"/>
              <a:t> </a:t>
            </a:r>
            <a:r>
              <a:rPr lang="fr-FR" sz="2800" dirty="0" smtClean="0"/>
              <a:t>à prendre en </a:t>
            </a:r>
            <a:r>
              <a:rPr lang="fr-FR" sz="2800" dirty="0" smtClean="0"/>
              <a:t>main</a:t>
            </a:r>
            <a:endParaRPr lang="fr-FR" sz="2800" dirty="0" smtClean="0"/>
          </a:p>
          <a:p>
            <a:pPr lvl="1"/>
            <a:r>
              <a:rPr lang="fr-FR" sz="2800" b="1" dirty="0" smtClean="0">
                <a:solidFill>
                  <a:srgbClr val="0070C0"/>
                </a:solidFill>
              </a:rPr>
              <a:t>Contaminant</a:t>
            </a:r>
            <a:r>
              <a:rPr lang="fr-FR" sz="2800" dirty="0" smtClean="0"/>
              <a:t> (« tout devient Observable »)</a:t>
            </a:r>
            <a:endParaRPr lang="fr-FR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Anatomie du code </a:t>
            </a:r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783560"/>
            <a:ext cx="4032448" cy="45720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b="1" u="sng" dirty="0" smtClean="0">
                <a:solidFill>
                  <a:srgbClr val="0070C0"/>
                </a:solidFill>
              </a:rPr>
              <a:t>1-N Observables</a:t>
            </a:r>
          </a:p>
          <a:p>
            <a:pPr algn="ctr">
              <a:buNone/>
            </a:pPr>
            <a:r>
              <a:rPr lang="fr-FR" dirty="0" smtClean="0"/>
              <a:t>Source de données</a:t>
            </a:r>
          </a:p>
          <a:p>
            <a:pPr algn="ctr">
              <a:buNone/>
            </a:pPr>
            <a:r>
              <a:rPr lang="fr-FR" sz="1000" dirty="0" smtClean="0"/>
              <a:t> </a:t>
            </a:r>
          </a:p>
          <a:p>
            <a:pPr algn="ctr">
              <a:buNone/>
            </a:pPr>
            <a:r>
              <a:rPr lang="fr-FR" b="1" u="sng" dirty="0" smtClean="0">
                <a:solidFill>
                  <a:srgbClr val="FF0000"/>
                </a:solidFill>
              </a:rPr>
              <a:t>0-N </a:t>
            </a:r>
            <a:r>
              <a:rPr lang="fr-FR" b="1" u="sng" dirty="0" err="1" smtClean="0">
                <a:solidFill>
                  <a:srgbClr val="FF0000"/>
                </a:solidFill>
              </a:rPr>
              <a:t>Operators</a:t>
            </a:r>
            <a:endParaRPr lang="fr-FR" b="1" u="sng" dirty="0" smtClean="0"/>
          </a:p>
          <a:p>
            <a:pPr algn="ctr">
              <a:buNone/>
            </a:pPr>
            <a:r>
              <a:rPr lang="fr-FR" dirty="0" smtClean="0"/>
              <a:t>Traitements</a:t>
            </a:r>
          </a:p>
          <a:p>
            <a:pPr algn="ctr">
              <a:buNone/>
            </a:pPr>
            <a:r>
              <a:rPr lang="fr-FR" sz="1000" dirty="0" smtClean="0"/>
              <a:t> </a:t>
            </a:r>
          </a:p>
          <a:p>
            <a:pPr algn="ctr">
              <a:buNone/>
            </a:pPr>
            <a:r>
              <a:rPr lang="fr-FR" b="1" u="sng" dirty="0" smtClean="0">
                <a:solidFill>
                  <a:srgbClr val="7030A0"/>
                </a:solidFill>
              </a:rPr>
              <a:t>1 Observer</a:t>
            </a:r>
          </a:p>
          <a:p>
            <a:pPr algn="ctr">
              <a:buNone/>
            </a:pPr>
            <a:r>
              <a:rPr lang="fr-FR" dirty="0" smtClean="0"/>
              <a:t>Structure « </a:t>
            </a:r>
            <a:r>
              <a:rPr lang="fr-FR" dirty="0" err="1" smtClean="0"/>
              <a:t>Try</a:t>
            </a:r>
            <a:r>
              <a:rPr lang="fr-FR" dirty="0" smtClean="0"/>
              <a:t>/Catch/</a:t>
            </a:r>
            <a:r>
              <a:rPr lang="fr-FR" dirty="0" err="1" smtClean="0"/>
              <a:t>Finally</a:t>
            </a:r>
            <a:r>
              <a:rPr lang="fr-FR" dirty="0" smtClean="0"/>
              <a:t> »</a:t>
            </a:r>
          </a:p>
          <a:p>
            <a:pPr algn="ctr">
              <a:buNone/>
            </a:pPr>
            <a:r>
              <a:rPr lang="fr-FR" sz="1000" dirty="0" smtClean="0"/>
              <a:t> </a:t>
            </a:r>
          </a:p>
          <a:p>
            <a:pPr algn="ctr">
              <a:buNone/>
            </a:pPr>
            <a:r>
              <a:rPr lang="fr-FR" b="1" u="sng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fr-FR" b="1" u="sng" dirty="0" err="1" smtClean="0">
                <a:solidFill>
                  <a:schemeClr val="accent2">
                    <a:lumMod val="75000"/>
                  </a:schemeClr>
                </a:solidFill>
              </a:rPr>
              <a:t>Subscription</a:t>
            </a:r>
            <a:r>
              <a:rPr lang="fr-FR" b="1" u="sng" dirty="0" smtClean="0">
                <a:solidFill>
                  <a:schemeClr val="accent2">
                    <a:lumMod val="75000"/>
                  </a:schemeClr>
                </a:solidFill>
              </a:rPr>
              <a:t> (résultat)</a:t>
            </a:r>
          </a:p>
          <a:p>
            <a:pPr algn="ctr">
              <a:buNone/>
            </a:pPr>
            <a:r>
              <a:rPr lang="fr-FR" i="1" dirty="0" smtClean="0"/>
              <a:t>Aucune utilité</a:t>
            </a:r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/>
        </p:nvGraphicFramePr>
        <p:xfrm>
          <a:off x="4644008" y="1772816"/>
          <a:ext cx="4356484" cy="38164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56484"/>
              </a:tblGrid>
              <a:tr h="387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Vue « éclatée  »</a:t>
                      </a:r>
                    </a:p>
                  </a:txBody>
                  <a:tcPr/>
                </a:tc>
              </a:tr>
              <a:tr h="3428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i="1" u="sng" dirty="0" smtClean="0">
                          <a:solidFill>
                            <a:srgbClr val="00B050"/>
                          </a:solidFill>
                          <a:latin typeface="+mn-lt"/>
                        </a:rPr>
                        <a:t>// Représentation détaillée</a:t>
                      </a:r>
                    </a:p>
                    <a:p>
                      <a:r>
                        <a:rPr lang="fr-FR" sz="1600" dirty="0" smtClean="0">
                          <a:latin typeface="+mn-lt"/>
                        </a:rPr>
                        <a:t>public </a:t>
                      </a:r>
                      <a:r>
                        <a:rPr lang="fr-FR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souscription:</a:t>
                      </a:r>
                      <a:r>
                        <a:rPr lang="fr-FR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="1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Subscription</a:t>
                      </a:r>
                      <a:r>
                        <a:rPr lang="fr-FR" sz="16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aseline="0" dirty="0" smtClean="0">
                          <a:latin typeface="+mn-lt"/>
                        </a:rPr>
                        <a:t>=  </a:t>
                      </a:r>
                    </a:p>
                    <a:p>
                      <a:r>
                        <a:rPr lang="fr-FR" sz="1600" b="1" dirty="0" smtClean="0">
                          <a:latin typeface="+mn-lt"/>
                        </a:rPr>
                        <a:t>    </a:t>
                      </a:r>
                      <a:r>
                        <a:rPr lang="fr-FR" sz="1600" b="1" dirty="0" err="1" smtClean="0">
                          <a:solidFill>
                            <a:srgbClr val="0070C0"/>
                          </a:solidFill>
                          <a:latin typeface="+mn-lt"/>
                        </a:rPr>
                        <a:t>sourceObservable</a:t>
                      </a:r>
                      <a:r>
                        <a:rPr lang="fr-FR" sz="16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$</a:t>
                      </a:r>
                      <a:r>
                        <a:rPr lang="fr-FR" sz="1600" dirty="0" smtClean="0">
                          <a:latin typeface="+mn-lt"/>
                        </a:rPr>
                        <a:t>.pipe (</a:t>
                      </a:r>
                    </a:p>
                    <a:p>
                      <a:r>
                        <a:rPr lang="fr-FR" sz="1600" b="0" i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  </a:t>
                      </a:r>
                      <a:r>
                        <a:rPr lang="fr-FR" sz="1600" b="1" dirty="0" smtClean="0">
                          <a:latin typeface="+mn-lt"/>
                        </a:rPr>
                        <a:t>      </a:t>
                      </a:r>
                      <a:r>
                        <a:rPr lang="fr-FR" sz="1600" b="0" i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  </a:t>
                      </a:r>
                      <a:r>
                        <a:rPr lang="fr-FR" sz="16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// </a:t>
                      </a:r>
                      <a:r>
                        <a:rPr lang="fr-FR" sz="1600" b="1" i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Operators</a:t>
                      </a:r>
                      <a:endParaRPr lang="fr-FR" sz="1600" b="1" i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r>
                        <a:rPr lang="fr-FR" sz="1600" b="1" dirty="0" smtClean="0">
                          <a:latin typeface="+mn-lt"/>
                        </a:rPr>
                        <a:t>     </a:t>
                      </a:r>
                      <a:r>
                        <a:rPr lang="fr-FR" sz="1600" b="0" dirty="0" smtClean="0">
                          <a:latin typeface="+mn-lt"/>
                        </a:rPr>
                        <a:t>).</a:t>
                      </a:r>
                      <a:r>
                        <a:rPr lang="fr-FR" sz="1600" b="0" dirty="0" err="1" smtClean="0">
                          <a:latin typeface="+mn-lt"/>
                        </a:rPr>
                        <a:t>subscribe</a:t>
                      </a:r>
                      <a:r>
                        <a:rPr lang="fr-FR" sz="1600" b="0" dirty="0" smtClean="0">
                          <a:latin typeface="+mn-lt"/>
                        </a:rPr>
                        <a:t>(</a:t>
                      </a:r>
                      <a:r>
                        <a:rPr lang="fr-FR" sz="1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{</a:t>
                      </a:r>
                    </a:p>
                    <a:p>
                      <a:r>
                        <a:rPr lang="fr-FR" sz="1600" b="1" dirty="0" smtClean="0">
                          <a:latin typeface="+mn-lt"/>
                        </a:rPr>
                        <a:t>            </a:t>
                      </a:r>
                      <a:r>
                        <a:rPr lang="fr-FR" sz="1600" b="1" dirty="0" err="1" smtClean="0">
                          <a:solidFill>
                            <a:srgbClr val="7030A0"/>
                          </a:solidFill>
                          <a:latin typeface="+mn-lt"/>
                        </a:rPr>
                        <a:t>next</a:t>
                      </a:r>
                      <a:r>
                        <a:rPr lang="fr-FR" sz="1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:</a:t>
                      </a:r>
                      <a:r>
                        <a:rPr lang="fr-FR" sz="1600" b="1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=&gt; </a:t>
                      </a:r>
                      <a:r>
                        <a:rPr lang="fr-FR" sz="1600" b="1" i="1" dirty="0" smtClean="0">
                          <a:solidFill>
                            <a:srgbClr val="00B050"/>
                          </a:solidFill>
                          <a:latin typeface="+mn-lt"/>
                        </a:rPr>
                        <a:t>// Instructions</a:t>
                      </a:r>
                      <a:r>
                        <a:rPr lang="fr-FR" sz="1600" b="1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,</a:t>
                      </a:r>
                    </a:p>
                    <a:p>
                      <a:r>
                        <a:rPr lang="fr-FR" sz="1600" b="1" dirty="0" smtClean="0">
                          <a:latin typeface="+mn-lt"/>
                        </a:rPr>
                        <a:t>            </a:t>
                      </a:r>
                      <a:r>
                        <a:rPr lang="fr-FR" sz="1600" b="1" dirty="0" err="1" smtClean="0">
                          <a:solidFill>
                            <a:srgbClr val="7030A0"/>
                          </a:solidFill>
                          <a:latin typeface="+mn-lt"/>
                        </a:rPr>
                        <a:t>error</a:t>
                      </a:r>
                      <a:r>
                        <a:rPr lang="fr-FR" sz="1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:</a:t>
                      </a:r>
                      <a:r>
                        <a:rPr lang="fr-FR" sz="1600" b="1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erreur =&gt; </a:t>
                      </a:r>
                      <a:r>
                        <a:rPr lang="fr-FR" sz="1600" b="1" i="1" dirty="0" smtClean="0">
                          <a:solidFill>
                            <a:srgbClr val="00B050"/>
                          </a:solidFill>
                          <a:latin typeface="+mn-lt"/>
                        </a:rPr>
                        <a:t>// Instructions</a:t>
                      </a:r>
                      <a:r>
                        <a:rPr lang="fr-FR" sz="1600" b="1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,</a:t>
                      </a:r>
                    </a:p>
                    <a:p>
                      <a:r>
                        <a:rPr lang="fr-FR" sz="1600" b="1" dirty="0" smtClean="0">
                          <a:latin typeface="+mn-lt"/>
                        </a:rPr>
                        <a:t>            </a:t>
                      </a:r>
                      <a:r>
                        <a:rPr lang="fr-FR" sz="1600" b="1" dirty="0" err="1" smtClean="0">
                          <a:solidFill>
                            <a:srgbClr val="7030A0"/>
                          </a:solidFill>
                          <a:latin typeface="+mn-lt"/>
                        </a:rPr>
                        <a:t>complete</a:t>
                      </a:r>
                      <a:r>
                        <a:rPr lang="fr-FR" sz="1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:</a:t>
                      </a:r>
                      <a:r>
                        <a:rPr lang="fr-FR" sz="1600" b="1" baseline="0" dirty="0" smtClean="0">
                          <a:latin typeface="+mn-lt"/>
                        </a:rPr>
                        <a:t> </a:t>
                      </a:r>
                      <a:r>
                        <a:rPr lang="fr-FR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() =&gt; </a:t>
                      </a:r>
                      <a:r>
                        <a:rPr lang="fr-FR" sz="1600" b="1" i="1" dirty="0" smtClean="0">
                          <a:solidFill>
                            <a:srgbClr val="00B050"/>
                          </a:solidFill>
                          <a:latin typeface="+mn-lt"/>
                        </a:rPr>
                        <a:t>// Instructions</a:t>
                      </a:r>
                      <a:r>
                        <a:rPr lang="fr-FR" sz="1600" b="1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,</a:t>
                      </a:r>
                    </a:p>
                    <a:p>
                      <a:r>
                        <a:rPr lang="fr-FR" sz="1600" b="1" dirty="0" smtClean="0">
                          <a:latin typeface="+mn-lt"/>
                        </a:rPr>
                        <a:t>     </a:t>
                      </a:r>
                      <a:r>
                        <a:rPr lang="fr-FR" sz="1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}</a:t>
                      </a:r>
                      <a:r>
                        <a:rPr lang="fr-FR" sz="1600" b="0" dirty="0" smtClean="0">
                          <a:latin typeface="+mn-lt"/>
                        </a:rPr>
                        <a:t>);</a:t>
                      </a:r>
                    </a:p>
                    <a:p>
                      <a:endParaRPr lang="fr-FR" sz="1600" b="0" i="1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r>
                        <a:rPr lang="fr-FR" sz="1600" b="1" i="1" u="sng" dirty="0" smtClean="0">
                          <a:solidFill>
                            <a:srgbClr val="00B050"/>
                          </a:solidFill>
                          <a:latin typeface="+mn-lt"/>
                        </a:rPr>
                        <a:t>// Représentation simplifiée de l’Observer</a:t>
                      </a:r>
                    </a:p>
                    <a:p>
                      <a:r>
                        <a:rPr lang="fr-FR" sz="1600" b="0" dirty="0" smtClean="0">
                          <a:latin typeface="+mn-lt"/>
                        </a:rPr>
                        <a:t>.</a:t>
                      </a:r>
                      <a:r>
                        <a:rPr lang="fr-FR" sz="1600" b="0" dirty="0" err="1" smtClean="0">
                          <a:latin typeface="+mn-lt"/>
                        </a:rPr>
                        <a:t>subscribe</a:t>
                      </a:r>
                      <a:r>
                        <a:rPr lang="fr-FR" sz="1600" b="0" dirty="0" smtClean="0">
                          <a:latin typeface="+mn-lt"/>
                        </a:rPr>
                        <a:t>(</a:t>
                      </a:r>
                      <a:r>
                        <a:rPr lang="fr-FR" sz="1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{Observer}</a:t>
                      </a:r>
                      <a:r>
                        <a:rPr lang="fr-FR" sz="1600" b="0" dirty="0" smtClean="0">
                          <a:latin typeface="+mn-lt"/>
                        </a:rPr>
                        <a:t>);</a:t>
                      </a:r>
                    </a:p>
                    <a:p>
                      <a:endParaRPr lang="fr-FR" sz="1600" b="0" i="1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</a:t>
            </a:r>
            <a:r>
              <a:rPr lang="fr-FR" dirty="0" err="1" smtClean="0"/>
              <a:t>Unsubscribe</a:t>
            </a:r>
            <a:r>
              <a:rPr lang="fr-FR" dirty="0" smtClean="0"/>
              <a:t>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Eviter </a:t>
            </a:r>
            <a:r>
              <a:rPr lang="fr-FR" sz="2800" dirty="0" smtClean="0"/>
              <a:t>les </a:t>
            </a:r>
            <a:r>
              <a:rPr lang="fr-FR" sz="2800" b="1" dirty="0" smtClean="0">
                <a:solidFill>
                  <a:srgbClr val="0070C0"/>
                </a:solidFill>
              </a:rPr>
              <a:t>fuites </a:t>
            </a:r>
            <a:r>
              <a:rPr lang="fr-FR" sz="2800" b="1" dirty="0" smtClean="0">
                <a:solidFill>
                  <a:srgbClr val="0070C0"/>
                </a:solidFill>
              </a:rPr>
              <a:t>mémoire</a:t>
            </a:r>
            <a:endParaRPr lang="fr-FR" sz="2800" b="1" dirty="0" smtClean="0">
              <a:solidFill>
                <a:srgbClr val="0070C0"/>
              </a:solidFill>
            </a:endParaRPr>
          </a:p>
          <a:p>
            <a:pPr lvl="1"/>
            <a:r>
              <a:rPr lang="fr-FR" sz="2800" b="1" strike="sngStrike" dirty="0" err="1" smtClean="0">
                <a:solidFill>
                  <a:srgbClr val="0070C0"/>
                </a:solidFill>
              </a:rPr>
              <a:t>unsubscribe</a:t>
            </a:r>
            <a:r>
              <a:rPr lang="fr-FR" sz="2800" b="1" strike="sngStrike" dirty="0" smtClean="0">
                <a:solidFill>
                  <a:srgbClr val="0070C0"/>
                </a:solidFill>
              </a:rPr>
              <a:t>()</a:t>
            </a:r>
            <a:endParaRPr lang="fr-FR" sz="2800" b="1" strike="sngStrike" dirty="0" smtClean="0"/>
          </a:p>
          <a:p>
            <a:pPr lvl="1"/>
            <a:r>
              <a:rPr lang="fr-FR" sz="2800" b="1" dirty="0" err="1" smtClean="0">
                <a:solidFill>
                  <a:srgbClr val="0070C0"/>
                </a:solidFill>
              </a:rPr>
              <a:t>takeUntil</a:t>
            </a:r>
            <a:r>
              <a:rPr lang="fr-FR" sz="2800" b="1" dirty="0" smtClean="0">
                <a:solidFill>
                  <a:srgbClr val="0070C0"/>
                </a:solidFill>
              </a:rPr>
              <a:t>(</a:t>
            </a:r>
            <a:r>
              <a:rPr lang="fr-FR" sz="2800" b="1" dirty="0" err="1" smtClean="0">
                <a:solidFill>
                  <a:srgbClr val="0070C0"/>
                </a:solidFill>
              </a:rPr>
              <a:t>this.destroy</a:t>
            </a:r>
            <a:r>
              <a:rPr lang="fr-FR" sz="2800" b="1" dirty="0" smtClean="0">
                <a:solidFill>
                  <a:srgbClr val="0070C0"/>
                </a:solidFill>
              </a:rPr>
              <a:t>$)</a:t>
            </a:r>
            <a:r>
              <a:rPr lang="fr-FR" sz="2800" b="1" dirty="0" smtClean="0"/>
              <a:t> </a:t>
            </a:r>
            <a:r>
              <a:rPr lang="fr-FR" sz="2800" dirty="0" smtClean="0"/>
              <a:t>- </a:t>
            </a:r>
            <a:r>
              <a:rPr lang="fr-FR" sz="2800" dirty="0" smtClean="0"/>
              <a:t>(RxJS)</a:t>
            </a:r>
            <a:endParaRPr lang="fr-FR" sz="2800" dirty="0" smtClean="0"/>
          </a:p>
          <a:p>
            <a:pPr lvl="1"/>
            <a:r>
              <a:rPr lang="fr-FR" sz="2800" b="1" dirty="0" err="1" smtClean="0">
                <a:solidFill>
                  <a:srgbClr val="0070C0"/>
                </a:solidFill>
              </a:rPr>
              <a:t>takeUntilDestroyed</a:t>
            </a:r>
            <a:r>
              <a:rPr lang="fr-FR" sz="2800" b="1" dirty="0" smtClean="0">
                <a:solidFill>
                  <a:srgbClr val="0070C0"/>
                </a:solidFill>
              </a:rPr>
              <a:t>()</a:t>
            </a:r>
            <a:r>
              <a:rPr lang="fr-FR" sz="2800" dirty="0" smtClean="0"/>
              <a:t> - (</a:t>
            </a:r>
            <a:r>
              <a:rPr lang="fr-FR" sz="2800" dirty="0" smtClean="0"/>
              <a:t>Angular </a:t>
            </a:r>
            <a:r>
              <a:rPr lang="fr-FR" sz="2800" dirty="0" err="1" smtClean="0"/>
              <a:t>interop</a:t>
            </a:r>
            <a:r>
              <a:rPr lang="fr-FR" sz="2800" dirty="0" smtClean="0"/>
              <a:t>)</a:t>
            </a:r>
            <a:endParaRPr lang="fr-FR" sz="2800" dirty="0" smtClean="0"/>
          </a:p>
          <a:p>
            <a:pPr lvl="1"/>
            <a:r>
              <a:rPr lang="fr-FR" sz="2800" b="1" dirty="0" smtClean="0">
                <a:solidFill>
                  <a:srgbClr val="0070C0"/>
                </a:solidFill>
              </a:rPr>
              <a:t>| </a:t>
            </a:r>
            <a:r>
              <a:rPr lang="fr-FR" sz="2800" b="1" dirty="0" err="1" smtClean="0">
                <a:solidFill>
                  <a:srgbClr val="0070C0"/>
                </a:solidFill>
              </a:rPr>
              <a:t>async</a:t>
            </a:r>
            <a:r>
              <a:rPr lang="fr-FR" sz="2800" dirty="0" smtClean="0"/>
              <a:t> - (Angular via HTML)</a:t>
            </a:r>
            <a:endParaRPr lang="fr-FR" sz="2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Marble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&amp; </a:t>
            </a:r>
            <a:r>
              <a:rPr lang="fr-FR" dirty="0" err="1" smtClean="0"/>
              <a:t>Operators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813792"/>
          </a:xfrm>
        </p:spPr>
        <p:txBody>
          <a:bodyPr>
            <a:noAutofit/>
          </a:bodyPr>
          <a:lstStyle/>
          <a:p>
            <a:r>
              <a:rPr lang="fr-FR" sz="2800" dirty="0" smtClean="0"/>
              <a:t>Basée </a:t>
            </a:r>
            <a:r>
              <a:rPr lang="fr-FR" sz="2800" dirty="0"/>
              <a:t>sur une </a:t>
            </a:r>
            <a:r>
              <a:rPr lang="fr-FR" sz="2800" b="1" dirty="0" err="1">
                <a:solidFill>
                  <a:srgbClr val="0070C0"/>
                </a:solidFill>
              </a:rPr>
              <a:t>timeline</a:t>
            </a:r>
            <a:r>
              <a:rPr lang="fr-FR" sz="2800" dirty="0"/>
              <a:t> </a:t>
            </a:r>
            <a:r>
              <a:rPr lang="fr-FR" sz="2800" dirty="0" smtClean="0"/>
              <a:t>(</a:t>
            </a:r>
            <a:r>
              <a:rPr lang="fr-FR" sz="2800" b="1" dirty="0" smtClean="0">
                <a:solidFill>
                  <a:srgbClr val="0070C0"/>
                </a:solidFill>
              </a:rPr>
              <a:t>asynchrone</a:t>
            </a:r>
            <a:r>
              <a:rPr lang="fr-FR" sz="2800" dirty="0" smtClean="0"/>
              <a:t>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sz="2800" dirty="0" smtClean="0"/>
              <a:t>Bulle : </a:t>
            </a:r>
            <a:r>
              <a:rPr lang="fr-FR" sz="2800" b="1" dirty="0" smtClean="0">
                <a:solidFill>
                  <a:srgbClr val="0070C0"/>
                </a:solidFill>
              </a:rPr>
              <a:t>Emission</a:t>
            </a:r>
            <a:r>
              <a:rPr lang="fr-FR" sz="2800" dirty="0" smtClean="0"/>
              <a:t> de valeur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sz="2800" dirty="0" smtClean="0"/>
              <a:t>Pipe : </a:t>
            </a:r>
            <a:r>
              <a:rPr lang="fr-FR" sz="2800" b="1" dirty="0" smtClean="0">
                <a:solidFill>
                  <a:srgbClr val="0070C0"/>
                </a:solidFill>
              </a:rPr>
              <a:t>Fin</a:t>
            </a:r>
            <a:r>
              <a:rPr lang="fr-FR" sz="2800" dirty="0" smtClean="0"/>
              <a:t> </a:t>
            </a:r>
            <a:r>
              <a:rPr lang="fr-FR" sz="2800" dirty="0"/>
              <a:t>de l’observable ("</a:t>
            </a:r>
            <a:r>
              <a:rPr lang="fr-FR" sz="2800" dirty="0" err="1"/>
              <a:t>complete</a:t>
            </a:r>
            <a:r>
              <a:rPr lang="fr-FR" sz="2800" dirty="0" smtClean="0"/>
              <a:t>")</a:t>
            </a:r>
            <a:endParaRPr lang="fr-FR" sz="2800" dirty="0"/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sz="2800" dirty="0" smtClean="0"/>
              <a:t>«</a:t>
            </a:r>
            <a:r>
              <a:rPr lang="fr-FR" sz="2800" dirty="0"/>
              <a:t> X </a:t>
            </a:r>
            <a:r>
              <a:rPr lang="fr-FR" sz="2800" dirty="0" smtClean="0"/>
              <a:t>» : </a:t>
            </a:r>
            <a:r>
              <a:rPr lang="fr-FR" sz="2800" b="1" dirty="0">
                <a:solidFill>
                  <a:srgbClr val="0070C0"/>
                </a:solidFill>
              </a:rPr>
              <a:t>Erreur</a:t>
            </a:r>
            <a:r>
              <a:rPr lang="fr-FR" sz="2800" dirty="0"/>
              <a:t> dans l’émission de </a:t>
            </a:r>
            <a:r>
              <a:rPr lang="fr-FR" sz="2800" dirty="0" smtClean="0"/>
              <a:t>valeur</a:t>
            </a:r>
            <a:endParaRPr lang="fr-FR" sz="2800" dirty="0" smtClean="0"/>
          </a:p>
          <a:p>
            <a:pPr lvl="1">
              <a:buClr>
                <a:schemeClr val="tx1"/>
              </a:buClr>
              <a:buNone/>
            </a:pPr>
            <a:endParaRPr lang="fr-FR" sz="2800" dirty="0" smtClean="0"/>
          </a:p>
          <a:p>
            <a:pPr lvl="1">
              <a:buNone/>
            </a:pPr>
            <a:endParaRPr lang="fr-FR" sz="2800" dirty="0" smtClean="0"/>
          </a:p>
          <a:p>
            <a:pPr lvl="1">
              <a:buNone/>
            </a:pPr>
            <a:endParaRPr lang="fr-FR" sz="2800" dirty="0" smtClean="0"/>
          </a:p>
          <a:p>
            <a:pPr lvl="1">
              <a:buNone/>
            </a:pPr>
            <a:endParaRPr lang="fr-FR" sz="2800" dirty="0"/>
          </a:p>
          <a:p>
            <a:pPr lvl="1" algn="ctr">
              <a:buClr>
                <a:schemeClr val="tx1"/>
              </a:buClr>
              <a:buNone/>
            </a:pPr>
            <a:r>
              <a:rPr lang="fr-FR" sz="1800" b="1" u="sng" dirty="0" smtClean="0"/>
              <a:t>« </a:t>
            </a:r>
            <a:r>
              <a:rPr lang="fr-FR" sz="1800" b="1" u="sng" dirty="0" err="1" smtClean="0"/>
              <a:t>Operator</a:t>
            </a:r>
            <a:r>
              <a:rPr lang="fr-FR" sz="1800" b="1" u="sng" dirty="0" smtClean="0"/>
              <a:t> </a:t>
            </a:r>
            <a:r>
              <a:rPr lang="fr-FR" sz="1800" b="1" u="sng" dirty="0" err="1" smtClean="0"/>
              <a:t>Decision</a:t>
            </a:r>
            <a:r>
              <a:rPr lang="fr-FR" sz="1800" b="1" u="sng" dirty="0" smtClean="0"/>
              <a:t> </a:t>
            </a:r>
            <a:r>
              <a:rPr lang="fr-FR" sz="1800" b="1" u="sng" dirty="0" err="1" smtClean="0"/>
              <a:t>Tree</a:t>
            </a:r>
            <a:r>
              <a:rPr lang="fr-FR" sz="1800" b="1" u="sng" dirty="0" smtClean="0"/>
              <a:t> » (aide)</a:t>
            </a:r>
          </a:p>
          <a:p>
            <a:pPr lvl="1" algn="ctr">
              <a:buClr>
                <a:schemeClr val="tx1"/>
              </a:buClr>
              <a:buNone/>
            </a:pPr>
            <a:r>
              <a:rPr lang="fr-FR" sz="1800" i="1" dirty="0" smtClean="0">
                <a:solidFill>
                  <a:srgbClr val="00B0F0"/>
                </a:solidFill>
              </a:rPr>
              <a:t>https://rxjs-dev.firebaseapp.com/operator-decision-tree</a:t>
            </a:r>
            <a:endParaRPr lang="fr-FR" sz="1800" b="1" i="1" u="sng" dirty="0">
              <a:solidFill>
                <a:srgbClr val="00B0F0"/>
              </a:solidFill>
            </a:endParaRPr>
          </a:p>
        </p:txBody>
      </p:sp>
      <p:pic>
        <p:nvPicPr>
          <p:cNvPr id="10" name="Image 9" descr="1 XopupLvHC-i6ntailoLEQ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4365104"/>
            <a:ext cx="3770596" cy="576064"/>
          </a:xfrm>
          <a:prstGeom prst="rect">
            <a:avLst/>
          </a:prstGeom>
        </p:spPr>
      </p:pic>
      <p:pic>
        <p:nvPicPr>
          <p:cNvPr id="11" name="Image 10" descr="1 ZvJ9aD8k3ywo4BTs28HLE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5157192"/>
            <a:ext cx="4290676" cy="576064"/>
          </a:xfrm>
          <a:prstGeom prst="rect">
            <a:avLst/>
          </a:prstGeom>
        </p:spPr>
      </p:pic>
      <p:pic>
        <p:nvPicPr>
          <p:cNvPr id="1027" name="Picture 3" descr="D:\REPO_DEMO\rxjsproject\src\assets\marbles\timeline_emi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365104"/>
            <a:ext cx="3771705" cy="576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Marble</a:t>
            </a:r>
            <a:r>
              <a:rPr lang="fr-FR" dirty="0" smtClean="0"/>
              <a:t>: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/>
              <a:t>Operators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of</a:t>
            </a:r>
            <a:r>
              <a:rPr lang="fr-FR" sz="2800" dirty="0"/>
              <a:t>, </a:t>
            </a:r>
            <a:r>
              <a:rPr lang="fr-FR" sz="2800" dirty="0" err="1"/>
              <a:t>from</a:t>
            </a:r>
            <a:r>
              <a:rPr lang="fr-FR" sz="2800" dirty="0"/>
              <a:t>, </a:t>
            </a:r>
            <a:r>
              <a:rPr lang="fr-FR" sz="2800" dirty="0" err="1"/>
              <a:t>timer</a:t>
            </a:r>
            <a:r>
              <a:rPr lang="fr-FR" sz="2800" dirty="0"/>
              <a:t>, etc.</a:t>
            </a:r>
          </a:p>
          <a:p>
            <a:pPr lvl="1"/>
            <a:r>
              <a:rPr lang="fr-FR" sz="2800" dirty="0"/>
              <a:t>Ils créent leurs </a:t>
            </a:r>
            <a:r>
              <a:rPr lang="fr-FR" sz="2800" b="1" dirty="0">
                <a:solidFill>
                  <a:srgbClr val="0070C0"/>
                </a:solidFill>
              </a:rPr>
              <a:t>propres valeurs </a:t>
            </a:r>
            <a:r>
              <a:rPr lang="fr-FR" sz="2800" dirty="0"/>
              <a:t>(« sources autonomes d’émission </a:t>
            </a:r>
            <a:r>
              <a:rPr lang="fr-FR" sz="2800" dirty="0" smtClean="0"/>
              <a:t>»)</a:t>
            </a:r>
            <a:endParaRPr lang="fr-FR" sz="2800" dirty="0"/>
          </a:p>
          <a:p>
            <a:pPr lvl="1"/>
            <a:r>
              <a:rPr lang="fr-FR" sz="2800" dirty="0" smtClean="0"/>
              <a:t>Source de données = 1 </a:t>
            </a:r>
            <a:r>
              <a:rPr lang="fr-FR" sz="2800" b="1" dirty="0" smtClean="0">
                <a:solidFill>
                  <a:srgbClr val="0070C0"/>
                </a:solidFill>
              </a:rPr>
              <a:t>seule </a:t>
            </a:r>
            <a:r>
              <a:rPr lang="fr-FR" sz="2800" b="1" dirty="0" err="1" smtClean="0">
                <a:solidFill>
                  <a:srgbClr val="0070C0"/>
                </a:solidFill>
              </a:rPr>
              <a:t>timeline</a:t>
            </a:r>
            <a:endParaRPr lang="fr-FR" sz="2800" b="1" dirty="0">
              <a:solidFill>
                <a:srgbClr val="0070C0"/>
              </a:solidFill>
            </a:endParaRPr>
          </a:p>
          <a:p>
            <a:pPr lvl="1"/>
            <a:r>
              <a:rPr lang="fr-FR" sz="2800" dirty="0" smtClean="0"/>
              <a:t>Peu </a:t>
            </a:r>
            <a:r>
              <a:rPr lang="fr-FR" sz="2800" dirty="0"/>
              <a:t>utilisés en </a:t>
            </a:r>
            <a:r>
              <a:rPr lang="fr-FR" sz="2800" dirty="0" smtClean="0"/>
              <a:t>pratique</a:t>
            </a:r>
            <a:endParaRPr lang="fr-FR" sz="2800" dirty="0"/>
          </a:p>
          <a:p>
            <a:pPr>
              <a:buNone/>
            </a:pPr>
            <a:endParaRPr lang="fr-FR" dirty="0"/>
          </a:p>
        </p:txBody>
      </p:sp>
      <p:pic>
        <p:nvPicPr>
          <p:cNvPr id="1026" name="Picture 2" descr="C:\Users\M\Desktop\interv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1740" y="4869160"/>
            <a:ext cx="4680520" cy="1243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2066</TotalTime>
  <Words>1103</Words>
  <Application>Microsoft Office PowerPoint</Application>
  <PresentationFormat>Affichage à l'écran (4:3)</PresentationFormat>
  <Paragraphs>216</Paragraphs>
  <Slides>21</Slides>
  <Notes>1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Métro</vt:lpstr>
      <vt:lpstr>RxJS: Programmation réactive en Javascript</vt:lpstr>
      <vt:lpstr>Objectifs</vt:lpstr>
      <vt:lpstr>RxJS (généralités)</vt:lpstr>
      <vt:lpstr>Programmation réactive ?</vt:lpstr>
      <vt:lpstr>RxJS: Bonus/Malus</vt:lpstr>
      <vt:lpstr>Anatomie du code RxJS</vt:lpstr>
      <vt:lpstr>«Unsubscribe»</vt:lpstr>
      <vt:lpstr>Marble diagrams &amp; Operators </vt:lpstr>
      <vt:lpstr>Marble: Creation Operators</vt:lpstr>
      <vt:lpstr>Marble: Pipeable Operators</vt:lpstr>
      <vt:lpstr>Combination/High-Order</vt:lpstr>
      <vt:lpstr>Principaux operators</vt:lpstr>
      <vt:lpstr>RxJS: Programmation réactive en Javascript</vt:lpstr>
      <vt:lpstr>Use Case (High-Order)</vt:lpstr>
      <vt:lpstr>Diapositive 15</vt:lpstr>
      <vt:lpstr>Switch/SwitchMap</vt:lpstr>
      <vt:lpstr>Exhaust/ExhaustMap</vt:lpstr>
      <vt:lpstr>Concat/ConcatMap</vt:lpstr>
      <vt:lpstr>Merge/MergeMap</vt:lpstr>
      <vt:lpstr>Diapositive 20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</dc:creator>
  <cp:lastModifiedBy>Plop</cp:lastModifiedBy>
  <cp:revision>199</cp:revision>
  <dcterms:created xsi:type="dcterms:W3CDTF">2021-05-22T14:27:04Z</dcterms:created>
  <dcterms:modified xsi:type="dcterms:W3CDTF">2025-02-26T22:49:40Z</dcterms:modified>
</cp:coreProperties>
</file>