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900"/>
    <a:srgbClr val="3297C3"/>
    <a:srgbClr val="4AB5D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1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200" d="100"/>
          <a:sy n="200" d="100"/>
        </p:scale>
        <p:origin x="240" y="-354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1041-E03C-4661-9607-908B0A03F6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36D9EC-234F-4B3D-804A-67DAAACD209E}">
      <dgm:prSet/>
      <dgm:spPr/>
      <dgm:t>
        <a:bodyPr/>
        <a:lstStyle/>
        <a:p>
          <a:r>
            <a:rPr lang="en-US"/>
            <a:t>What is the best programming language? </a:t>
          </a:r>
        </a:p>
      </dgm:t>
    </dgm:pt>
    <dgm:pt modelId="{951193B4-A7F6-4C6A-92D5-45391F9D799D}" type="parTrans" cxnId="{895892F8-BB3C-4D05-A8D1-D3B792757E59}">
      <dgm:prSet/>
      <dgm:spPr/>
      <dgm:t>
        <a:bodyPr/>
        <a:lstStyle/>
        <a:p>
          <a:endParaRPr lang="en-US"/>
        </a:p>
      </dgm:t>
    </dgm:pt>
    <dgm:pt modelId="{AB86E2C3-006D-4C7F-A26A-5C3776C8EB76}" type="sibTrans" cxnId="{895892F8-BB3C-4D05-A8D1-D3B792757E59}">
      <dgm:prSet/>
      <dgm:spPr/>
      <dgm:t>
        <a:bodyPr/>
        <a:lstStyle/>
        <a:p>
          <a:endParaRPr lang="en-US"/>
        </a:p>
      </dgm:t>
    </dgm:pt>
    <dgm:pt modelId="{CD7CDFF4-DB1D-4511-A839-0C02BA2753F7}">
      <dgm:prSet/>
      <dgm:spPr/>
      <dgm:t>
        <a:bodyPr/>
        <a:lstStyle/>
        <a:p>
          <a:r>
            <a:rPr lang="en-US"/>
            <a:t>What is the easiest programming language to learn?</a:t>
          </a:r>
        </a:p>
      </dgm:t>
    </dgm:pt>
    <dgm:pt modelId="{64168590-186D-412A-BFD2-39358508E24F}" type="parTrans" cxnId="{990ADDD4-FE3E-46B4-A60B-4054AB058E9B}">
      <dgm:prSet/>
      <dgm:spPr/>
      <dgm:t>
        <a:bodyPr/>
        <a:lstStyle/>
        <a:p>
          <a:endParaRPr lang="en-US"/>
        </a:p>
      </dgm:t>
    </dgm:pt>
    <dgm:pt modelId="{50A2553B-F858-4390-B313-636AE2843722}" type="sibTrans" cxnId="{990ADDD4-FE3E-46B4-A60B-4054AB058E9B}">
      <dgm:prSet/>
      <dgm:spPr/>
      <dgm:t>
        <a:bodyPr/>
        <a:lstStyle/>
        <a:p>
          <a:endParaRPr lang="en-US"/>
        </a:p>
      </dgm:t>
    </dgm:pt>
    <dgm:pt modelId="{EF11BEFE-8B40-4A52-B36C-EC95003F0A65}">
      <dgm:prSet/>
      <dgm:spPr/>
      <dgm:t>
        <a:bodyPr/>
        <a:lstStyle/>
        <a:p>
          <a:r>
            <a:rPr lang="en-US"/>
            <a:t>What are the current trends in this area? </a:t>
          </a:r>
        </a:p>
      </dgm:t>
    </dgm:pt>
    <dgm:pt modelId="{19F6A18A-51BD-4598-B7E9-FEF4033F689F}" type="parTrans" cxnId="{C0AFC5EE-5B09-43B7-B575-098F5676898E}">
      <dgm:prSet/>
      <dgm:spPr/>
      <dgm:t>
        <a:bodyPr/>
        <a:lstStyle/>
        <a:p>
          <a:endParaRPr lang="en-US"/>
        </a:p>
      </dgm:t>
    </dgm:pt>
    <dgm:pt modelId="{F079C6D6-40A6-4270-98B6-367375AF69D0}" type="sibTrans" cxnId="{C0AFC5EE-5B09-43B7-B575-098F5676898E}">
      <dgm:prSet/>
      <dgm:spPr/>
      <dgm:t>
        <a:bodyPr/>
        <a:lstStyle/>
        <a:p>
          <a:endParaRPr lang="en-US"/>
        </a:p>
      </dgm:t>
    </dgm:pt>
    <dgm:pt modelId="{D4AE13E3-BBAC-480B-848D-0EB3E7FD17A3}">
      <dgm:prSet/>
      <dgm:spPr/>
      <dgm:t>
        <a:bodyPr/>
        <a:lstStyle/>
        <a:p>
          <a:r>
            <a:rPr lang="en-US" dirty="0"/>
            <a:t>How to make the right choice if you are looking for the best option for your specific needs. </a:t>
          </a:r>
        </a:p>
      </dgm:t>
    </dgm:pt>
    <dgm:pt modelId="{D9A9D7F0-3206-44AE-9408-3E7707B44290}" type="parTrans" cxnId="{CDEDA7D6-4174-4592-A4FF-3FDE40193C5C}">
      <dgm:prSet/>
      <dgm:spPr/>
      <dgm:t>
        <a:bodyPr/>
        <a:lstStyle/>
        <a:p>
          <a:endParaRPr lang="en-US"/>
        </a:p>
      </dgm:t>
    </dgm:pt>
    <dgm:pt modelId="{743154FF-6401-4A13-ADB7-A770865A158B}" type="sibTrans" cxnId="{CDEDA7D6-4174-4592-A4FF-3FDE40193C5C}">
      <dgm:prSet/>
      <dgm:spPr/>
      <dgm:t>
        <a:bodyPr/>
        <a:lstStyle/>
        <a:p>
          <a:endParaRPr lang="en-US"/>
        </a:p>
      </dgm:t>
    </dgm:pt>
    <dgm:pt modelId="{19028724-D1E1-4614-8076-49D4BC137DEF}" type="pres">
      <dgm:prSet presAssocID="{0C401041-E03C-4661-9607-908B0A03F6F5}" presName="diagram" presStyleCnt="0">
        <dgm:presLayoutVars>
          <dgm:dir/>
          <dgm:resizeHandles val="exact"/>
        </dgm:presLayoutVars>
      </dgm:prSet>
      <dgm:spPr/>
    </dgm:pt>
    <dgm:pt modelId="{79A69160-406E-4CFD-87C5-A82C9499C379}" type="pres">
      <dgm:prSet presAssocID="{A036D9EC-234F-4B3D-804A-67DAAACD209E}" presName="node" presStyleLbl="node1" presStyleIdx="0" presStyleCnt="4" custLinFactNeighborX="-3060" custLinFactNeighborY="-1243">
        <dgm:presLayoutVars>
          <dgm:bulletEnabled val="1"/>
        </dgm:presLayoutVars>
      </dgm:prSet>
      <dgm:spPr/>
    </dgm:pt>
    <dgm:pt modelId="{9C0E9BD0-A2D3-4DDA-B4D5-39651266C13D}" type="pres">
      <dgm:prSet presAssocID="{AB86E2C3-006D-4C7F-A26A-5C3776C8EB76}" presName="sibTrans" presStyleCnt="0"/>
      <dgm:spPr/>
    </dgm:pt>
    <dgm:pt modelId="{E17A8751-9435-4209-9904-CAD02CDEAD1D}" type="pres">
      <dgm:prSet presAssocID="{CD7CDFF4-DB1D-4511-A839-0C02BA2753F7}" presName="node" presStyleLbl="node1" presStyleIdx="1" presStyleCnt="4">
        <dgm:presLayoutVars>
          <dgm:bulletEnabled val="1"/>
        </dgm:presLayoutVars>
      </dgm:prSet>
      <dgm:spPr/>
    </dgm:pt>
    <dgm:pt modelId="{E82490E7-DD4F-4916-BD98-C19D54D59465}" type="pres">
      <dgm:prSet presAssocID="{50A2553B-F858-4390-B313-636AE2843722}" presName="sibTrans" presStyleCnt="0"/>
      <dgm:spPr/>
    </dgm:pt>
    <dgm:pt modelId="{84F1F60D-14B5-40CD-B5D1-24D06B580550}" type="pres">
      <dgm:prSet presAssocID="{EF11BEFE-8B40-4A52-B36C-EC95003F0A65}" presName="node" presStyleLbl="node1" presStyleIdx="2" presStyleCnt="4">
        <dgm:presLayoutVars>
          <dgm:bulletEnabled val="1"/>
        </dgm:presLayoutVars>
      </dgm:prSet>
      <dgm:spPr/>
    </dgm:pt>
    <dgm:pt modelId="{7FA8B96B-0498-463F-B5F8-743F35F4BA80}" type="pres">
      <dgm:prSet presAssocID="{F079C6D6-40A6-4270-98B6-367375AF69D0}" presName="sibTrans" presStyleCnt="0"/>
      <dgm:spPr/>
    </dgm:pt>
    <dgm:pt modelId="{9D1BA670-6501-4A0E-A600-1E98C94FCBAD}" type="pres">
      <dgm:prSet presAssocID="{D4AE13E3-BBAC-480B-848D-0EB3E7FD17A3}" presName="node" presStyleLbl="node1" presStyleIdx="3" presStyleCnt="4">
        <dgm:presLayoutVars>
          <dgm:bulletEnabled val="1"/>
        </dgm:presLayoutVars>
      </dgm:prSet>
      <dgm:spPr/>
    </dgm:pt>
  </dgm:ptLst>
  <dgm:cxnLst>
    <dgm:cxn modelId="{041C8F0E-4440-47FF-B07E-15F127ABC7C1}" type="presOf" srcId="{CD7CDFF4-DB1D-4511-A839-0C02BA2753F7}" destId="{E17A8751-9435-4209-9904-CAD02CDEAD1D}" srcOrd="0" destOrd="0" presId="urn:microsoft.com/office/officeart/2005/8/layout/default"/>
    <dgm:cxn modelId="{B9EE8B47-E9E2-45FA-AAB4-B22A968F194F}" type="presOf" srcId="{0C401041-E03C-4661-9607-908B0A03F6F5}" destId="{19028724-D1E1-4614-8076-49D4BC137DEF}" srcOrd="0" destOrd="0" presId="urn:microsoft.com/office/officeart/2005/8/layout/default"/>
    <dgm:cxn modelId="{E2FDCF69-98DA-4B38-81D9-9EE362480A50}" type="presOf" srcId="{EF11BEFE-8B40-4A52-B36C-EC95003F0A65}" destId="{84F1F60D-14B5-40CD-B5D1-24D06B580550}" srcOrd="0" destOrd="0" presId="urn:microsoft.com/office/officeart/2005/8/layout/default"/>
    <dgm:cxn modelId="{E1D7B355-7E3F-4D06-82D2-3BC9564A8CE1}" type="presOf" srcId="{A036D9EC-234F-4B3D-804A-67DAAACD209E}" destId="{79A69160-406E-4CFD-87C5-A82C9499C379}" srcOrd="0" destOrd="0" presId="urn:microsoft.com/office/officeart/2005/8/layout/default"/>
    <dgm:cxn modelId="{990ADDD4-FE3E-46B4-A60B-4054AB058E9B}" srcId="{0C401041-E03C-4661-9607-908B0A03F6F5}" destId="{CD7CDFF4-DB1D-4511-A839-0C02BA2753F7}" srcOrd="1" destOrd="0" parTransId="{64168590-186D-412A-BFD2-39358508E24F}" sibTransId="{50A2553B-F858-4390-B313-636AE2843722}"/>
    <dgm:cxn modelId="{CDEDA7D6-4174-4592-A4FF-3FDE40193C5C}" srcId="{0C401041-E03C-4661-9607-908B0A03F6F5}" destId="{D4AE13E3-BBAC-480B-848D-0EB3E7FD17A3}" srcOrd="3" destOrd="0" parTransId="{D9A9D7F0-3206-44AE-9408-3E7707B44290}" sibTransId="{743154FF-6401-4A13-ADB7-A770865A158B}"/>
    <dgm:cxn modelId="{5C3DC7D7-1E8F-43CE-A199-300101E25FB8}" type="presOf" srcId="{D4AE13E3-BBAC-480B-848D-0EB3E7FD17A3}" destId="{9D1BA670-6501-4A0E-A600-1E98C94FCBAD}" srcOrd="0" destOrd="0" presId="urn:microsoft.com/office/officeart/2005/8/layout/default"/>
    <dgm:cxn modelId="{C0AFC5EE-5B09-43B7-B575-098F5676898E}" srcId="{0C401041-E03C-4661-9607-908B0A03F6F5}" destId="{EF11BEFE-8B40-4A52-B36C-EC95003F0A65}" srcOrd="2" destOrd="0" parTransId="{19F6A18A-51BD-4598-B7E9-FEF4033F689F}" sibTransId="{F079C6D6-40A6-4270-98B6-367375AF69D0}"/>
    <dgm:cxn modelId="{895892F8-BB3C-4D05-A8D1-D3B792757E59}" srcId="{0C401041-E03C-4661-9607-908B0A03F6F5}" destId="{A036D9EC-234F-4B3D-804A-67DAAACD209E}" srcOrd="0" destOrd="0" parTransId="{951193B4-A7F6-4C6A-92D5-45391F9D799D}" sibTransId="{AB86E2C3-006D-4C7F-A26A-5C3776C8EB76}"/>
    <dgm:cxn modelId="{06A87BFE-8111-436D-8B82-B716D7FDC719}" type="presParOf" srcId="{19028724-D1E1-4614-8076-49D4BC137DEF}" destId="{79A69160-406E-4CFD-87C5-A82C9499C379}" srcOrd="0" destOrd="0" presId="urn:microsoft.com/office/officeart/2005/8/layout/default"/>
    <dgm:cxn modelId="{9908220D-E308-49B3-9124-A7A452397D78}" type="presParOf" srcId="{19028724-D1E1-4614-8076-49D4BC137DEF}" destId="{9C0E9BD0-A2D3-4DDA-B4D5-39651266C13D}" srcOrd="1" destOrd="0" presId="urn:microsoft.com/office/officeart/2005/8/layout/default"/>
    <dgm:cxn modelId="{F94987B1-6E87-42B6-9F45-939C143230D2}" type="presParOf" srcId="{19028724-D1E1-4614-8076-49D4BC137DEF}" destId="{E17A8751-9435-4209-9904-CAD02CDEAD1D}" srcOrd="2" destOrd="0" presId="urn:microsoft.com/office/officeart/2005/8/layout/default"/>
    <dgm:cxn modelId="{115F9F2D-0DC5-4F57-A060-A596E0ABDAB6}" type="presParOf" srcId="{19028724-D1E1-4614-8076-49D4BC137DEF}" destId="{E82490E7-DD4F-4916-BD98-C19D54D59465}" srcOrd="3" destOrd="0" presId="urn:microsoft.com/office/officeart/2005/8/layout/default"/>
    <dgm:cxn modelId="{3202EB44-D591-45B0-9CB1-FE389017FD68}" type="presParOf" srcId="{19028724-D1E1-4614-8076-49D4BC137DEF}" destId="{84F1F60D-14B5-40CD-B5D1-24D06B580550}" srcOrd="4" destOrd="0" presId="urn:microsoft.com/office/officeart/2005/8/layout/default"/>
    <dgm:cxn modelId="{5FDAF6BC-5671-4CD2-ADC7-E5328011E9DD}" type="presParOf" srcId="{19028724-D1E1-4614-8076-49D4BC137DEF}" destId="{7FA8B96B-0498-463F-B5F8-743F35F4BA80}" srcOrd="5" destOrd="0" presId="urn:microsoft.com/office/officeart/2005/8/layout/default"/>
    <dgm:cxn modelId="{FE54FED7-58CC-4E7B-AF5D-3CCD258B5A30}" type="presParOf" srcId="{19028724-D1E1-4614-8076-49D4BC137DEF}" destId="{9D1BA670-6501-4A0E-A600-1E98C94FCBA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69160-406E-4CFD-87C5-A82C9499C379}">
      <dsp:nvSpPr>
        <dsp:cNvPr id="0" name=""/>
        <dsp:cNvSpPr/>
      </dsp:nvSpPr>
      <dsp:spPr>
        <a:xfrm>
          <a:off x="0" y="374532"/>
          <a:ext cx="3899761" cy="2339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What is the best programming language? </a:t>
          </a:r>
        </a:p>
      </dsp:txBody>
      <dsp:txXfrm>
        <a:off x="0" y="374532"/>
        <a:ext cx="3899761" cy="2339857"/>
      </dsp:txXfrm>
    </dsp:sp>
    <dsp:sp modelId="{E17A8751-9435-4209-9904-CAD02CDEAD1D}">
      <dsp:nvSpPr>
        <dsp:cNvPr id="0" name=""/>
        <dsp:cNvSpPr/>
      </dsp:nvSpPr>
      <dsp:spPr>
        <a:xfrm>
          <a:off x="4290738" y="403616"/>
          <a:ext cx="3899761" cy="2339857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What is the easiest programming language to learn?</a:t>
          </a:r>
        </a:p>
      </dsp:txBody>
      <dsp:txXfrm>
        <a:off x="4290738" y="403616"/>
        <a:ext cx="3899761" cy="2339857"/>
      </dsp:txXfrm>
    </dsp:sp>
    <dsp:sp modelId="{84F1F60D-14B5-40CD-B5D1-24D06B580550}">
      <dsp:nvSpPr>
        <dsp:cNvPr id="0" name=""/>
        <dsp:cNvSpPr/>
      </dsp:nvSpPr>
      <dsp:spPr>
        <a:xfrm>
          <a:off x="999" y="3133450"/>
          <a:ext cx="3899761" cy="233985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What are the current trends in this area? </a:t>
          </a:r>
        </a:p>
      </dsp:txBody>
      <dsp:txXfrm>
        <a:off x="999" y="3133450"/>
        <a:ext cx="3899761" cy="2339857"/>
      </dsp:txXfrm>
    </dsp:sp>
    <dsp:sp modelId="{9D1BA670-6501-4A0E-A600-1E98C94FCBAD}">
      <dsp:nvSpPr>
        <dsp:cNvPr id="0" name=""/>
        <dsp:cNvSpPr/>
      </dsp:nvSpPr>
      <dsp:spPr>
        <a:xfrm>
          <a:off x="4290738" y="3133450"/>
          <a:ext cx="3899761" cy="233985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How to make the right choice if you are looking for the best option for your specific needs. </a:t>
          </a:r>
        </a:p>
      </dsp:txBody>
      <dsp:txXfrm>
        <a:off x="4290738" y="3133450"/>
        <a:ext cx="3899761" cy="2339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EDE6F-D265-46FB-95EA-3CE292B138BA}" type="datetimeFigureOut">
              <a:rPr lang="el-GR" smtClean="0"/>
              <a:t>1/3/2021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2A432-1FD5-4D96-BBBE-2531D671F0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304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2A432-1FD5-4D96-BBBE-2531D671F076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05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new developers wonder in which programming language to invest their time and effort. Each programming language has advantages but also disadvantages that should be considered. Often the selection of a language also  determines  the subsequent  evolution  of the developer. Even more, when it comes to using language for educational purposes, there are individual elements that need to be considered.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2A432-1FD5-4D96-BBBE-2531D671F076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3898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programming language has advantages but also disadvantages that should be considered. Often the selection of a language also  determines  the subsequent  evolution  of the developer. Even more, when it comes to using language for educational purposes, there are individual elements that need to be considered.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2A432-1FD5-4D96-BBBE-2531D671F076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9503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B4X programming language provides all the above features and is also a language for developing high-level applications which can be a springboard for future professional development</a:t>
            </a:r>
            <a:r>
              <a:rPr lang="el-GR" dirty="0"/>
              <a:t>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2A432-1FD5-4D96-BBBE-2531D671F076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20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Teacher: </a:t>
            </a:r>
          </a:p>
          <a:p>
            <a:pPr algn="r"/>
            <a:r>
              <a:rPr lang="en-US" dirty="0"/>
              <a:t>Date: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1/3/2021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1/3/2021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1/3/2021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b4x.com/b4j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4x.com/b4a.html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4x.com/b4i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4x.com/b4a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4x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with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Lesson 1</a:t>
            </a:r>
            <a:r>
              <a:rPr lang="el-GR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B</a:t>
            </a:r>
            <a:r>
              <a:rPr lang="el-GR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3600" dirty="0"/>
              <a:t> 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Feb 2021</a:t>
            </a:r>
            <a:endParaRPr lang="el-GR" sz="2400" dirty="0"/>
          </a:p>
        </p:txBody>
      </p:sp>
      <p:pic>
        <p:nvPicPr>
          <p:cNvPr id="7" name="Εικόνα 6">
            <a:hlinkClick r:id="rId3"/>
            <a:extLst>
              <a:ext uri="{FF2B5EF4-FFF2-40B4-BE49-F238E27FC236}">
                <a16:creationId xmlns:a16="http://schemas.microsoft.com/office/drawing/2014/main" id="{742DCE33-6813-412E-8F29-5496637A7C7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2" y="6453772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Thank you!!!</a:t>
            </a:r>
            <a:endParaRPr lang="el-GR" sz="5400" dirty="0"/>
          </a:p>
        </p:txBody>
      </p:sp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E1251F-4EFC-4E79-AE1D-200A2478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a Programming Language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E07429F-E239-4F09-BF47-3305F51400E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78418732"/>
              </p:ext>
            </p:extLst>
          </p:nvPr>
        </p:nvGraphicFramePr>
        <p:xfrm>
          <a:off x="1923957" y="664162"/>
          <a:ext cx="8191500" cy="5876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8334C2-1706-4E50-A977-8DF7FBB1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many languages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F805D29-D729-4541-895C-A9ADB73D7A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438400"/>
            <a:ext cx="3505200" cy="378618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l-GR" sz="2000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DCAC4DE1-FC8D-43D0-955A-37DA19BBA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838483"/>
            <a:ext cx="8953500" cy="55959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9506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EA60A9-6248-40D0-9CBF-7FACD46E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5314536" cy="8016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latin typeface="+mj-lt"/>
                <a:ea typeface="+mj-ea"/>
              </a:rPr>
              <a:t>B4X Language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546C2E6-D02E-4800-8DB9-6EE3B75C59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Ορθογώνιο: Στρογγύλεμα γωνιών 5">
            <a:extLst>
              <a:ext uri="{FF2B5EF4-FFF2-40B4-BE49-F238E27FC236}">
                <a16:creationId xmlns:a16="http://schemas.microsoft.com/office/drawing/2014/main" id="{6E8B3CC8-F368-46F4-BA11-B6D322C7C30B}"/>
              </a:ext>
            </a:extLst>
          </p:cNvPr>
          <p:cNvSpPr/>
          <p:nvPr/>
        </p:nvSpPr>
        <p:spPr>
          <a:xfrm>
            <a:off x="123824" y="1952625"/>
            <a:ext cx="10599107" cy="504825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: Στρογγύλεμα γωνιών 13">
            <a:extLst>
              <a:ext uri="{FF2B5EF4-FFF2-40B4-BE49-F238E27FC236}">
                <a16:creationId xmlns:a16="http://schemas.microsoft.com/office/drawing/2014/main" id="{7984D4A1-90D4-46CB-B83E-124DAD022A91}"/>
              </a:ext>
            </a:extLst>
          </p:cNvPr>
          <p:cNvSpPr/>
          <p:nvPr/>
        </p:nvSpPr>
        <p:spPr>
          <a:xfrm>
            <a:off x="123823" y="2464844"/>
            <a:ext cx="10599107" cy="821281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Ορθογώνιο: Στρογγύλεμα γωνιών 15">
            <a:extLst>
              <a:ext uri="{FF2B5EF4-FFF2-40B4-BE49-F238E27FC236}">
                <a16:creationId xmlns:a16="http://schemas.microsoft.com/office/drawing/2014/main" id="{275ADE4B-98C7-459E-8F7C-C4F5C55C81D6}"/>
              </a:ext>
            </a:extLst>
          </p:cNvPr>
          <p:cNvSpPr/>
          <p:nvPr/>
        </p:nvSpPr>
        <p:spPr>
          <a:xfrm>
            <a:off x="123822" y="3293519"/>
            <a:ext cx="10599107" cy="897481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Ορθογώνιο: Στρογγύλεμα γωνιών 16">
            <a:extLst>
              <a:ext uri="{FF2B5EF4-FFF2-40B4-BE49-F238E27FC236}">
                <a16:creationId xmlns:a16="http://schemas.microsoft.com/office/drawing/2014/main" id="{54CEA265-C1E0-4B26-A51A-EA5097D85572}"/>
              </a:ext>
            </a:extLst>
          </p:cNvPr>
          <p:cNvSpPr/>
          <p:nvPr/>
        </p:nvSpPr>
        <p:spPr>
          <a:xfrm>
            <a:off x="123821" y="4191001"/>
            <a:ext cx="10599107" cy="504826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: Στρογγύλεμα γωνιών 17">
            <a:extLst>
              <a:ext uri="{FF2B5EF4-FFF2-40B4-BE49-F238E27FC236}">
                <a16:creationId xmlns:a16="http://schemas.microsoft.com/office/drawing/2014/main" id="{C3F0708D-883A-4C25-97EB-0D0B77C69A7B}"/>
              </a:ext>
            </a:extLst>
          </p:cNvPr>
          <p:cNvSpPr/>
          <p:nvPr/>
        </p:nvSpPr>
        <p:spPr>
          <a:xfrm>
            <a:off x="123820" y="4648202"/>
            <a:ext cx="10599107" cy="897482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B78075-0539-4210-BBB0-3467BB0BBE98}"/>
              </a:ext>
            </a:extLst>
          </p:cNvPr>
          <p:cNvSpPr txBox="1"/>
          <p:nvPr/>
        </p:nvSpPr>
        <p:spPr>
          <a:xfrm>
            <a:off x="309667" y="1228677"/>
            <a:ext cx="10599107" cy="5059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learn for kids and new programmers.</a:t>
            </a:r>
          </a:p>
          <a:p>
            <a:pPr lvl="0">
              <a:lnSpc>
                <a:spcPct val="90000"/>
              </a:lnSpc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an integrated development environment without confusing. </a:t>
            </a:r>
          </a:p>
          <a:p>
            <a:pPr lvl="0">
              <a:lnSpc>
                <a:spcPct val="90000"/>
              </a:lnSpc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 can develop applications on different platforms like Windows, Android, IOS, Linux, Raspberry Pi, Arduino etc. </a:t>
            </a:r>
          </a:p>
          <a:p>
            <a:pPr lvl="0">
              <a:lnSpc>
                <a:spcPct val="90000"/>
              </a:lnSpc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all modern data structures as lists, maps etc. </a:t>
            </a:r>
          </a:p>
          <a:p>
            <a:pPr lvl="0">
              <a:lnSpc>
                <a:spcPct val="90000"/>
              </a:lnSpc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has a very enthusiastic audience that gladly help in any kind of question.</a:t>
            </a:r>
          </a:p>
        </p:txBody>
      </p:sp>
    </p:spTree>
    <p:extLst>
      <p:ext uri="{BB962C8B-B14F-4D97-AF65-F5344CB8AC3E}">
        <p14:creationId xmlns:p14="http://schemas.microsoft.com/office/powerpoint/2010/main" val="2903465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>
            <a:extLst>
              <a:ext uri="{FF2B5EF4-FFF2-40B4-BE49-F238E27FC236}">
                <a16:creationId xmlns:a16="http://schemas.microsoft.com/office/drawing/2014/main" id="{91033E92-C909-4B7F-9C55-79309614C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0389">
            <a:off x="6060331" y="3259842"/>
            <a:ext cx="6754238" cy="331395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72924B46-6393-4C4A-8186-F3CE5007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13" y="108211"/>
            <a:ext cx="10515600" cy="866652"/>
          </a:xfrm>
        </p:spPr>
        <p:txBody>
          <a:bodyPr/>
          <a:lstStyle/>
          <a:p>
            <a:r>
              <a:rPr lang="en-US" dirty="0"/>
              <a:t>B4J - RAD development tool 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4ED80-66A7-4CBA-A0A9-75FA8F0F6BD9}"/>
              </a:ext>
            </a:extLst>
          </p:cNvPr>
          <p:cNvSpPr txBox="1"/>
          <p:nvPr/>
        </p:nvSpPr>
        <p:spPr>
          <a:xfrm>
            <a:off x="352213" y="1268036"/>
            <a:ext cx="5824794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B4J is a 100% free development tool for</a:t>
            </a:r>
            <a:r>
              <a:rPr lang="el-GR" sz="2400" dirty="0"/>
              <a:t> </a:t>
            </a:r>
            <a:r>
              <a:rPr lang="en-US" sz="2400" dirty="0"/>
              <a:t>desktop, server and IoT solutions.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With B4J you can easily create desktop applications (UI), console programs (non-UI) and server solutions.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The compiled apps can run on Windows, Mac, Linux and ARM boards (such as Raspberry Pi).</a:t>
            </a:r>
            <a:endParaRPr lang="el-GR" sz="2400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A5D0FCA-CE4D-4CBC-94DA-BA858E83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13147">
            <a:off x="7540889" y="-311873"/>
            <a:ext cx="4945818" cy="40868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DF2D12-41CC-47DC-8B5E-29C0C0662EDA}"/>
              </a:ext>
            </a:extLst>
          </p:cNvPr>
          <p:cNvSpPr txBox="1"/>
          <p:nvPr/>
        </p:nvSpPr>
        <p:spPr>
          <a:xfrm>
            <a:off x="224140" y="561018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linkClick r:id="rId4"/>
              </a:rPr>
              <a:t>https://www.b4x.com/b4</a:t>
            </a:r>
            <a:r>
              <a:rPr lang="en-US" dirty="0">
                <a:hlinkClick r:id="rId4"/>
              </a:rPr>
              <a:t>j</a:t>
            </a:r>
            <a:r>
              <a:rPr lang="el-GR" dirty="0">
                <a:hlinkClick r:id="rId4"/>
              </a:rPr>
              <a:t>.html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1322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Εικόνα 9">
            <a:extLst>
              <a:ext uri="{FF2B5EF4-FFF2-40B4-BE49-F238E27FC236}">
                <a16:creationId xmlns:a16="http://schemas.microsoft.com/office/drawing/2014/main" id="{C23C0632-ACCD-4D2E-9364-52ADD2E1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278" y="136526"/>
            <a:ext cx="2783402" cy="6030703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C130423D-4AEB-4445-AAD2-BD8980EF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Β4Α</a:t>
            </a:r>
            <a:r>
              <a:rPr lang="en-US" dirty="0"/>
              <a:t> - Develop native Android apps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5815B-CC93-4B79-8614-96A56DA94E0F}"/>
              </a:ext>
            </a:extLst>
          </p:cNvPr>
          <p:cNvSpPr txBox="1"/>
          <p:nvPr/>
        </p:nvSpPr>
        <p:spPr>
          <a:xfrm>
            <a:off x="3868186" y="1496816"/>
            <a:ext cx="609755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B4A includes all the features needed to quickly develop any type of Android app.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B4A is used by tens of thousands of developers from all over the world, including companies such as NASA, HP, IBM and others.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Together with B4i you can easily develop applications for both Android and iOS.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B4A is 100% free.</a:t>
            </a:r>
            <a:endParaRPr lang="el-G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79021-6627-40C9-9364-DD44607B26B6}"/>
              </a:ext>
            </a:extLst>
          </p:cNvPr>
          <p:cNvSpPr txBox="1"/>
          <p:nvPr/>
        </p:nvSpPr>
        <p:spPr>
          <a:xfrm>
            <a:off x="3868186" y="549910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>
                <a:hlinkClick r:id="rId3"/>
              </a:rPr>
              <a:t>https://www.b4x.com/b4a.html</a:t>
            </a:r>
            <a:endParaRPr lang="el-GR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96E42DC4-7368-4935-99DC-4F080499A3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427"/>
          <a:stretch/>
        </p:blipFill>
        <p:spPr>
          <a:xfrm rot="21162686">
            <a:off x="-937635" y="1949462"/>
            <a:ext cx="4495856" cy="51728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012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43A6EAC-4185-41D5-8F9A-B8FAF42E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40" y="106046"/>
            <a:ext cx="10515600" cy="866652"/>
          </a:xfrm>
        </p:spPr>
        <p:txBody>
          <a:bodyPr/>
          <a:lstStyle/>
          <a:p>
            <a:r>
              <a:rPr lang="en-US" dirty="0"/>
              <a:t>B4I – Develop Native iOS apps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7CC3C-0EB6-45A5-A454-D9C45530D952}"/>
              </a:ext>
            </a:extLst>
          </p:cNvPr>
          <p:cNvSpPr txBox="1"/>
          <p:nvPr/>
        </p:nvSpPr>
        <p:spPr>
          <a:xfrm>
            <a:off x="224140" y="2101056"/>
            <a:ext cx="60960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B4i is a development tool for native iOS applications.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B4i follows the same concepts as B4A, allowing you to reuse most of the code and build apps for both Android and iOS.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This is the only development tool that allows you to develop 100% native iOS apps without a local Mac computer.</a:t>
            </a:r>
            <a:endParaRPr lang="el-GR" sz="2400" dirty="0"/>
          </a:p>
        </p:txBody>
      </p:sp>
      <p:pic>
        <p:nvPicPr>
          <p:cNvPr id="12" name="Εικόνα 11" descr="Εικόνα που περιέχει κείμενο, στιγμιότυπο οθόνης, μαύρο&#10;&#10;Περιγραφή που δημιουργήθηκε αυτόματα">
            <a:extLst>
              <a:ext uri="{FF2B5EF4-FFF2-40B4-BE49-F238E27FC236}">
                <a16:creationId xmlns:a16="http://schemas.microsoft.com/office/drawing/2014/main" id="{1546D664-3113-4F5C-96F1-6A0E33171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/>
          <a:stretch>
            <a:fillRect/>
          </a:stretch>
        </p:blipFill>
        <p:spPr>
          <a:xfrm>
            <a:off x="5989320" y="-577931"/>
            <a:ext cx="7025640" cy="5357973"/>
          </a:xfrm>
          <a:custGeom>
            <a:avLst/>
            <a:gdLst>
              <a:gd name="connsiteX0" fmla="*/ 1857414 w 5648653"/>
              <a:gd name="connsiteY0" fmla="*/ 0 h 4307840"/>
              <a:gd name="connsiteX1" fmla="*/ 4147146 w 5648653"/>
              <a:gd name="connsiteY1" fmla="*/ 0 h 4307840"/>
              <a:gd name="connsiteX2" fmla="*/ 4170903 w 5648653"/>
              <a:gd name="connsiteY2" fmla="*/ 7077 h 4307840"/>
              <a:gd name="connsiteX3" fmla="*/ 5642201 w 5648653"/>
              <a:gd name="connsiteY3" fmla="*/ 1093828 h 4307840"/>
              <a:gd name="connsiteX4" fmla="*/ 5648653 w 5648653"/>
              <a:gd name="connsiteY4" fmla="*/ 1104729 h 4307840"/>
              <a:gd name="connsiteX5" fmla="*/ 5648653 w 5648653"/>
              <a:gd name="connsiteY5" fmla="*/ 3412343 h 4307840"/>
              <a:gd name="connsiteX6" fmla="*/ 5642201 w 5648653"/>
              <a:gd name="connsiteY6" fmla="*/ 3423244 h 4307840"/>
              <a:gd name="connsiteX7" fmla="*/ 4680883 w 5648653"/>
              <a:gd name="connsiteY7" fmla="*/ 4284708 h 4307840"/>
              <a:gd name="connsiteX8" fmla="*/ 4634099 w 5648653"/>
              <a:gd name="connsiteY8" fmla="*/ 4307840 h 4307840"/>
              <a:gd name="connsiteX9" fmla="*/ 1370461 w 5648653"/>
              <a:gd name="connsiteY9" fmla="*/ 4307840 h 4307840"/>
              <a:gd name="connsiteX10" fmla="*/ 1323677 w 5648653"/>
              <a:gd name="connsiteY10" fmla="*/ 4284708 h 4307840"/>
              <a:gd name="connsiteX11" fmla="*/ 0 w 5648653"/>
              <a:gd name="connsiteY11" fmla="*/ 2258536 h 4307840"/>
              <a:gd name="connsiteX12" fmla="*/ 1833658 w 5648653"/>
              <a:gd name="connsiteY12" fmla="*/ 7077 h 430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48653" h="4307840">
                <a:moveTo>
                  <a:pt x="1857414" y="0"/>
                </a:moveTo>
                <a:lnTo>
                  <a:pt x="4147146" y="0"/>
                </a:lnTo>
                <a:lnTo>
                  <a:pt x="4170903" y="7077"/>
                </a:lnTo>
                <a:cubicBezTo>
                  <a:pt x="4799481" y="223459"/>
                  <a:pt x="5318671" y="609114"/>
                  <a:pt x="5642201" y="1093828"/>
                </a:cubicBezTo>
                <a:lnTo>
                  <a:pt x="5648653" y="1104729"/>
                </a:lnTo>
                <a:lnTo>
                  <a:pt x="5648653" y="3412343"/>
                </a:lnTo>
                <a:lnTo>
                  <a:pt x="5642201" y="3423244"/>
                </a:lnTo>
                <a:cubicBezTo>
                  <a:pt x="5411108" y="3769469"/>
                  <a:pt x="5080189" y="4065153"/>
                  <a:pt x="4680883" y="4284708"/>
                </a:cubicBezTo>
                <a:lnTo>
                  <a:pt x="4634099" y="4307840"/>
                </a:lnTo>
                <a:lnTo>
                  <a:pt x="1370461" y="4307840"/>
                </a:lnTo>
                <a:lnTo>
                  <a:pt x="1323677" y="4284708"/>
                </a:lnTo>
                <a:cubicBezTo>
                  <a:pt x="525066" y="3845597"/>
                  <a:pt x="0" y="3101972"/>
                  <a:pt x="0" y="2258536"/>
                </a:cubicBezTo>
                <a:cubicBezTo>
                  <a:pt x="0" y="1246413"/>
                  <a:pt x="756094" y="378017"/>
                  <a:pt x="1833658" y="7077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DDB929-40A5-4ED2-B029-AD75801B3B73}"/>
              </a:ext>
            </a:extLst>
          </p:cNvPr>
          <p:cNvSpPr txBox="1"/>
          <p:nvPr/>
        </p:nvSpPr>
        <p:spPr>
          <a:xfrm>
            <a:off x="224140" y="561018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linkClick r:id="rId3"/>
              </a:rPr>
              <a:t>https://www.b4x.com/b4</a:t>
            </a:r>
            <a:r>
              <a:rPr lang="en-US" dirty="0" err="1">
                <a:hlinkClick r:id="rId3"/>
              </a:rPr>
              <a:t>i</a:t>
            </a:r>
            <a:r>
              <a:rPr lang="el-GR" dirty="0">
                <a:hlinkClick r:id="rId3"/>
              </a:rPr>
              <a:t>.html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043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95809FD6-63E5-43FE-9D6A-92500516C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27" r="23940"/>
          <a:stretch/>
        </p:blipFill>
        <p:spPr>
          <a:xfrm>
            <a:off x="6953673" y="0"/>
            <a:ext cx="5238327" cy="5212080"/>
          </a:xfrm>
          <a:custGeom>
            <a:avLst/>
            <a:gdLst/>
            <a:ahLst/>
            <a:cxnLst/>
            <a:rect l="l" t="t" r="r" b="b"/>
            <a:pathLst>
              <a:path w="6188779" h="6157780">
                <a:moveTo>
                  <a:pt x="384150" y="0"/>
                </a:moveTo>
                <a:lnTo>
                  <a:pt x="6188779" y="0"/>
                </a:lnTo>
                <a:lnTo>
                  <a:pt x="6188779" y="5757340"/>
                </a:lnTo>
                <a:lnTo>
                  <a:pt x="6142640" y="5790022"/>
                </a:lnTo>
                <a:lnTo>
                  <a:pt x="6076017" y="5824665"/>
                </a:lnTo>
                <a:lnTo>
                  <a:pt x="5996070" y="5848651"/>
                </a:lnTo>
                <a:lnTo>
                  <a:pt x="5913457" y="5859310"/>
                </a:lnTo>
                <a:lnTo>
                  <a:pt x="5828180" y="5861974"/>
                </a:lnTo>
                <a:lnTo>
                  <a:pt x="5737573" y="5853979"/>
                </a:lnTo>
                <a:lnTo>
                  <a:pt x="5646965" y="5843320"/>
                </a:lnTo>
                <a:lnTo>
                  <a:pt x="5556358" y="5829995"/>
                </a:lnTo>
                <a:lnTo>
                  <a:pt x="5465751" y="5819336"/>
                </a:lnTo>
                <a:lnTo>
                  <a:pt x="5375143" y="5814006"/>
                </a:lnTo>
                <a:lnTo>
                  <a:pt x="5287201" y="5814006"/>
                </a:lnTo>
                <a:lnTo>
                  <a:pt x="5204589" y="5824665"/>
                </a:lnTo>
                <a:lnTo>
                  <a:pt x="5119310" y="5845985"/>
                </a:lnTo>
                <a:lnTo>
                  <a:pt x="5042027" y="5877963"/>
                </a:lnTo>
                <a:lnTo>
                  <a:pt x="4962081" y="5920603"/>
                </a:lnTo>
                <a:lnTo>
                  <a:pt x="4882133" y="5963242"/>
                </a:lnTo>
                <a:lnTo>
                  <a:pt x="4802186" y="6011210"/>
                </a:lnTo>
                <a:lnTo>
                  <a:pt x="4724903" y="6056514"/>
                </a:lnTo>
                <a:lnTo>
                  <a:pt x="4642291" y="6096487"/>
                </a:lnTo>
                <a:lnTo>
                  <a:pt x="4562343" y="6128466"/>
                </a:lnTo>
                <a:lnTo>
                  <a:pt x="4479729" y="6149785"/>
                </a:lnTo>
                <a:lnTo>
                  <a:pt x="4394453" y="6157780"/>
                </a:lnTo>
                <a:lnTo>
                  <a:pt x="4309175" y="6149785"/>
                </a:lnTo>
                <a:lnTo>
                  <a:pt x="4226563" y="6128466"/>
                </a:lnTo>
                <a:lnTo>
                  <a:pt x="4146616" y="6096487"/>
                </a:lnTo>
                <a:lnTo>
                  <a:pt x="4064003" y="6056514"/>
                </a:lnTo>
                <a:lnTo>
                  <a:pt x="3986719" y="6011210"/>
                </a:lnTo>
                <a:lnTo>
                  <a:pt x="3906773" y="5963242"/>
                </a:lnTo>
                <a:lnTo>
                  <a:pt x="3826826" y="5920603"/>
                </a:lnTo>
                <a:lnTo>
                  <a:pt x="3746877" y="5877963"/>
                </a:lnTo>
                <a:lnTo>
                  <a:pt x="3666929" y="5845985"/>
                </a:lnTo>
                <a:lnTo>
                  <a:pt x="3584318" y="5824665"/>
                </a:lnTo>
                <a:lnTo>
                  <a:pt x="3501705" y="5814006"/>
                </a:lnTo>
                <a:lnTo>
                  <a:pt x="3413762" y="5814006"/>
                </a:lnTo>
                <a:lnTo>
                  <a:pt x="3323155" y="5819336"/>
                </a:lnTo>
                <a:lnTo>
                  <a:pt x="3232547" y="5829995"/>
                </a:lnTo>
                <a:lnTo>
                  <a:pt x="3141940" y="5843320"/>
                </a:lnTo>
                <a:lnTo>
                  <a:pt x="3051334" y="5853979"/>
                </a:lnTo>
                <a:lnTo>
                  <a:pt x="2960727" y="5861974"/>
                </a:lnTo>
                <a:lnTo>
                  <a:pt x="2875448" y="5859310"/>
                </a:lnTo>
                <a:lnTo>
                  <a:pt x="2792837" y="5848651"/>
                </a:lnTo>
                <a:lnTo>
                  <a:pt x="2712889" y="5824665"/>
                </a:lnTo>
                <a:lnTo>
                  <a:pt x="2646265" y="5790022"/>
                </a:lnTo>
                <a:lnTo>
                  <a:pt x="2582308" y="5744719"/>
                </a:lnTo>
                <a:lnTo>
                  <a:pt x="2526343" y="5691420"/>
                </a:lnTo>
                <a:lnTo>
                  <a:pt x="2470381" y="5630127"/>
                </a:lnTo>
                <a:lnTo>
                  <a:pt x="2419747" y="5566168"/>
                </a:lnTo>
                <a:lnTo>
                  <a:pt x="2369114" y="5499546"/>
                </a:lnTo>
                <a:lnTo>
                  <a:pt x="2318480" y="5432923"/>
                </a:lnTo>
                <a:lnTo>
                  <a:pt x="2267846" y="5368966"/>
                </a:lnTo>
                <a:lnTo>
                  <a:pt x="2214548" y="5307671"/>
                </a:lnTo>
                <a:lnTo>
                  <a:pt x="2153255" y="5254373"/>
                </a:lnTo>
                <a:lnTo>
                  <a:pt x="2094628" y="5206405"/>
                </a:lnTo>
                <a:lnTo>
                  <a:pt x="2028005" y="5169096"/>
                </a:lnTo>
                <a:lnTo>
                  <a:pt x="1956051" y="5137117"/>
                </a:lnTo>
                <a:lnTo>
                  <a:pt x="1878768" y="5110467"/>
                </a:lnTo>
                <a:lnTo>
                  <a:pt x="1798822" y="5086483"/>
                </a:lnTo>
                <a:lnTo>
                  <a:pt x="1718873" y="5065163"/>
                </a:lnTo>
                <a:lnTo>
                  <a:pt x="1636260" y="5043845"/>
                </a:lnTo>
                <a:lnTo>
                  <a:pt x="1558978" y="5019861"/>
                </a:lnTo>
                <a:lnTo>
                  <a:pt x="1481696" y="4993211"/>
                </a:lnTo>
                <a:lnTo>
                  <a:pt x="1409744" y="4961233"/>
                </a:lnTo>
                <a:lnTo>
                  <a:pt x="1345785" y="4921259"/>
                </a:lnTo>
                <a:lnTo>
                  <a:pt x="1287158" y="4873289"/>
                </a:lnTo>
                <a:lnTo>
                  <a:pt x="1239188" y="4814663"/>
                </a:lnTo>
                <a:lnTo>
                  <a:pt x="1199215" y="4750703"/>
                </a:lnTo>
                <a:lnTo>
                  <a:pt x="1167237" y="4678752"/>
                </a:lnTo>
                <a:lnTo>
                  <a:pt x="1140586" y="4601469"/>
                </a:lnTo>
                <a:lnTo>
                  <a:pt x="1116602" y="4524185"/>
                </a:lnTo>
                <a:lnTo>
                  <a:pt x="1095283" y="4441574"/>
                </a:lnTo>
                <a:lnTo>
                  <a:pt x="1073962" y="4361626"/>
                </a:lnTo>
                <a:lnTo>
                  <a:pt x="1049979" y="4281677"/>
                </a:lnTo>
                <a:lnTo>
                  <a:pt x="1023330" y="4204395"/>
                </a:lnTo>
                <a:lnTo>
                  <a:pt x="991351" y="4132443"/>
                </a:lnTo>
                <a:lnTo>
                  <a:pt x="954043" y="4065820"/>
                </a:lnTo>
                <a:lnTo>
                  <a:pt x="906073" y="4007191"/>
                </a:lnTo>
                <a:lnTo>
                  <a:pt x="852774" y="3945898"/>
                </a:lnTo>
                <a:lnTo>
                  <a:pt x="791482" y="3892600"/>
                </a:lnTo>
                <a:lnTo>
                  <a:pt x="724858" y="3841967"/>
                </a:lnTo>
                <a:lnTo>
                  <a:pt x="658236" y="3791333"/>
                </a:lnTo>
                <a:lnTo>
                  <a:pt x="591613" y="3740699"/>
                </a:lnTo>
                <a:lnTo>
                  <a:pt x="527656" y="3690067"/>
                </a:lnTo>
                <a:lnTo>
                  <a:pt x="466362" y="3634102"/>
                </a:lnTo>
                <a:lnTo>
                  <a:pt x="413063" y="3578140"/>
                </a:lnTo>
                <a:lnTo>
                  <a:pt x="367761" y="3514183"/>
                </a:lnTo>
                <a:lnTo>
                  <a:pt x="333116" y="3447559"/>
                </a:lnTo>
                <a:lnTo>
                  <a:pt x="309132" y="3367611"/>
                </a:lnTo>
                <a:lnTo>
                  <a:pt x="298471" y="3284998"/>
                </a:lnTo>
                <a:lnTo>
                  <a:pt x="295806" y="3199721"/>
                </a:lnTo>
                <a:lnTo>
                  <a:pt x="303802" y="3109114"/>
                </a:lnTo>
                <a:lnTo>
                  <a:pt x="314462" y="3018506"/>
                </a:lnTo>
                <a:lnTo>
                  <a:pt x="327785" y="2927901"/>
                </a:lnTo>
                <a:lnTo>
                  <a:pt x="338446" y="2837293"/>
                </a:lnTo>
                <a:lnTo>
                  <a:pt x="343774" y="2746686"/>
                </a:lnTo>
                <a:lnTo>
                  <a:pt x="343774" y="2658743"/>
                </a:lnTo>
                <a:lnTo>
                  <a:pt x="333116" y="2576130"/>
                </a:lnTo>
                <a:lnTo>
                  <a:pt x="311796" y="2493517"/>
                </a:lnTo>
                <a:lnTo>
                  <a:pt x="279817" y="2416237"/>
                </a:lnTo>
                <a:lnTo>
                  <a:pt x="239844" y="2336288"/>
                </a:lnTo>
                <a:lnTo>
                  <a:pt x="194541" y="2256340"/>
                </a:lnTo>
                <a:lnTo>
                  <a:pt x="146571" y="2176393"/>
                </a:lnTo>
                <a:lnTo>
                  <a:pt x="101267" y="2099111"/>
                </a:lnTo>
                <a:lnTo>
                  <a:pt x="61293" y="2016498"/>
                </a:lnTo>
                <a:lnTo>
                  <a:pt x="29315" y="1936550"/>
                </a:lnTo>
                <a:lnTo>
                  <a:pt x="7995" y="1853939"/>
                </a:lnTo>
                <a:lnTo>
                  <a:pt x="0" y="1768660"/>
                </a:lnTo>
                <a:lnTo>
                  <a:pt x="7995" y="1683383"/>
                </a:lnTo>
                <a:lnTo>
                  <a:pt x="29315" y="1600771"/>
                </a:lnTo>
                <a:lnTo>
                  <a:pt x="61293" y="1520824"/>
                </a:lnTo>
                <a:lnTo>
                  <a:pt x="101267" y="1438211"/>
                </a:lnTo>
                <a:lnTo>
                  <a:pt x="146571" y="1360929"/>
                </a:lnTo>
                <a:lnTo>
                  <a:pt x="194541" y="1280980"/>
                </a:lnTo>
                <a:lnTo>
                  <a:pt x="239844" y="1201034"/>
                </a:lnTo>
                <a:lnTo>
                  <a:pt x="279817" y="1121085"/>
                </a:lnTo>
                <a:lnTo>
                  <a:pt x="311796" y="1043803"/>
                </a:lnTo>
                <a:lnTo>
                  <a:pt x="333116" y="961190"/>
                </a:lnTo>
                <a:lnTo>
                  <a:pt x="343774" y="878578"/>
                </a:lnTo>
                <a:lnTo>
                  <a:pt x="343774" y="790636"/>
                </a:lnTo>
                <a:lnTo>
                  <a:pt x="338446" y="700029"/>
                </a:lnTo>
                <a:lnTo>
                  <a:pt x="327785" y="609422"/>
                </a:lnTo>
                <a:lnTo>
                  <a:pt x="314462" y="518814"/>
                </a:lnTo>
                <a:lnTo>
                  <a:pt x="303802" y="428207"/>
                </a:lnTo>
                <a:lnTo>
                  <a:pt x="295806" y="337599"/>
                </a:lnTo>
                <a:lnTo>
                  <a:pt x="298471" y="252322"/>
                </a:lnTo>
                <a:lnTo>
                  <a:pt x="309132" y="169710"/>
                </a:lnTo>
                <a:lnTo>
                  <a:pt x="333116" y="89761"/>
                </a:lnTo>
                <a:lnTo>
                  <a:pt x="367761" y="23140"/>
                </a:lnTo>
                <a:close/>
              </a:path>
            </a:pathLst>
          </a:custGeom>
          <a:ln w="203200">
            <a:noFill/>
          </a:ln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1883E6D6-A42D-408F-BD03-5491034E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238126"/>
            <a:ext cx="10515600" cy="866652"/>
          </a:xfrm>
        </p:spPr>
        <p:txBody>
          <a:bodyPr>
            <a:normAutofit/>
          </a:bodyPr>
          <a:lstStyle/>
          <a:p>
            <a:r>
              <a:rPr lang="en-US" dirty="0"/>
              <a:t>B4R–Arduino &amp; ESP8266  progra</a:t>
            </a:r>
            <a:r>
              <a:rPr lang="en-US" dirty="0">
                <a:solidFill>
                  <a:schemeClr val="bg1"/>
                </a:solidFill>
              </a:rPr>
              <a:t>ms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710AD-3E84-4907-B095-6F65ED78B604}"/>
              </a:ext>
            </a:extLst>
          </p:cNvPr>
          <p:cNvSpPr txBox="1"/>
          <p:nvPr/>
        </p:nvSpPr>
        <p:spPr>
          <a:xfrm>
            <a:off x="518160" y="1899920"/>
            <a:ext cx="725424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B4R is a 100% free development tool for native Arduino, ESP8266 and ESP32 programs.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B4R follows the same concepts of the other B4X tools, providing a simple and powerful development tool.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B4R, B4A, B4J and B4i together make the best development solution for the Internet of Things (IoT).</a:t>
            </a:r>
            <a:endParaRPr lang="el-G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A2EF2-69C3-4348-919C-48F1DD23293B}"/>
              </a:ext>
            </a:extLst>
          </p:cNvPr>
          <p:cNvSpPr txBox="1"/>
          <p:nvPr/>
        </p:nvSpPr>
        <p:spPr>
          <a:xfrm>
            <a:off x="589280" y="53111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linkClick r:id="rId3"/>
              </a:rPr>
              <a:t>https://www.b4x.com/b4</a:t>
            </a:r>
            <a:r>
              <a:rPr lang="en-US" dirty="0">
                <a:hlinkClick r:id="rId3"/>
              </a:rPr>
              <a:t>a</a:t>
            </a:r>
            <a:r>
              <a:rPr lang="el-GR" dirty="0">
                <a:hlinkClick r:id="rId3"/>
              </a:rPr>
              <a:t>.</a:t>
            </a:r>
            <a:r>
              <a:rPr lang="el-GR" dirty="0" err="1">
                <a:hlinkClick r:id="rId3"/>
              </a:rPr>
              <a:t>html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890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3C71297-73F7-4153-8605-2D31AF1B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and learn more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D42FB-9DE5-42F8-9953-9C596EB04DC7}"/>
              </a:ext>
            </a:extLst>
          </p:cNvPr>
          <p:cNvSpPr txBox="1"/>
          <p:nvPr/>
        </p:nvSpPr>
        <p:spPr>
          <a:xfrm>
            <a:off x="1843549" y="3922333"/>
            <a:ext cx="7777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3600" dirty="0"/>
              <a:t>https://www.b4x.com/learn.html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8B323-D822-4633-ACF4-399DF9E521AA}"/>
              </a:ext>
            </a:extLst>
          </p:cNvPr>
          <p:cNvSpPr txBox="1"/>
          <p:nvPr/>
        </p:nvSpPr>
        <p:spPr>
          <a:xfrm>
            <a:off x="2684207" y="204725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4800" dirty="0">
                <a:hlinkClick r:id="rId2"/>
              </a:rPr>
              <a:t>https://www.b4x.com</a:t>
            </a:r>
            <a:endParaRPr lang="el-GR" sz="4800" dirty="0"/>
          </a:p>
        </p:txBody>
      </p:sp>
    </p:spTree>
    <p:extLst>
      <p:ext uri="{BB962C8B-B14F-4D97-AF65-F5344CB8AC3E}">
        <p14:creationId xmlns:p14="http://schemas.microsoft.com/office/powerpoint/2010/main" val="421787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611</Words>
  <Application>Microsoft Office PowerPoint</Application>
  <PresentationFormat>Ευρεία οθόνη</PresentationFormat>
  <Paragraphs>48</Paragraphs>
  <Slides>10</Slides>
  <Notes>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Θέμα του Office</vt:lpstr>
      <vt:lpstr>Programming with B4X</vt:lpstr>
      <vt:lpstr>Choosing a Programming Language</vt:lpstr>
      <vt:lpstr>So many languages</vt:lpstr>
      <vt:lpstr>B4X Language</vt:lpstr>
      <vt:lpstr>B4J - RAD development tool </vt:lpstr>
      <vt:lpstr>Β4Α - Develop native Android apps</vt:lpstr>
      <vt:lpstr>B4I – Develop Native iOS apps</vt:lpstr>
      <vt:lpstr>B4R–Arduino &amp; ESP8266  programs</vt:lpstr>
      <vt:lpstr>How to download and learn more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teacher1</cp:lastModifiedBy>
  <cp:revision>48</cp:revision>
  <dcterms:created xsi:type="dcterms:W3CDTF">2021-01-19T13:00:32Z</dcterms:created>
  <dcterms:modified xsi:type="dcterms:W3CDTF">2021-03-01T19:33:53Z</dcterms:modified>
</cp:coreProperties>
</file>