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81D1EC"/>
    <a:srgbClr val="FD953C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89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How to start B4J</a:t>
          </a:r>
          <a:endParaRPr lang="en-US" dirty="0"/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7C49F775-6226-4841-999D-73CA600A3F77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create and save a new project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D52AB5D9-5CCB-4167-A62F-CDE3418E67F2}" type="parTrans" cxnId="{50F7098A-0920-4B4E-9032-73FF2B9AA584}">
      <dgm:prSet/>
      <dgm:spPr/>
      <dgm:t>
        <a:bodyPr/>
        <a:lstStyle/>
        <a:p>
          <a:endParaRPr lang="el-GR"/>
        </a:p>
      </dgm:t>
    </dgm:pt>
    <dgm:pt modelId="{2E404BBE-66FF-43CE-98BC-A0D91C9B6A20}" type="sibTrans" cxnId="{50F7098A-0920-4B4E-9032-73FF2B9AA584}">
      <dgm:prSet/>
      <dgm:spPr/>
      <dgm:t>
        <a:bodyPr/>
        <a:lstStyle/>
        <a:p>
          <a:endParaRPr lang="el-GR"/>
        </a:p>
      </dgm:t>
    </dgm:pt>
    <dgm:pt modelId="{7FDF1CAE-5A7E-4665-97CE-508930C813E2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run a project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4B491B2F-E89C-4AA6-B6AE-38DA351D268E}" type="parTrans" cxnId="{1DB5E31E-4C25-48C8-BABC-858422C3B770}">
      <dgm:prSet/>
      <dgm:spPr/>
      <dgm:t>
        <a:bodyPr/>
        <a:lstStyle/>
        <a:p>
          <a:endParaRPr lang="el-GR"/>
        </a:p>
      </dgm:t>
    </dgm:pt>
    <dgm:pt modelId="{7AD1DF9C-6F76-425E-8E12-2D3D8609E523}" type="sibTrans" cxnId="{1DB5E31E-4C25-48C8-BABC-858422C3B770}">
      <dgm:prSet/>
      <dgm:spPr/>
      <dgm:t>
        <a:bodyPr/>
        <a:lstStyle/>
        <a:p>
          <a:endParaRPr lang="el-GR"/>
        </a:p>
      </dgm:t>
    </dgm:pt>
    <dgm:pt modelId="{F400D47C-573F-4655-B32C-0371311C7E0E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What is error screen.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3B729CC1-3279-40E9-95C9-1FA404A45506}" type="parTrans" cxnId="{7197F032-A5B6-49F1-881E-0F1C24A9D3DD}">
      <dgm:prSet/>
      <dgm:spPr/>
      <dgm:t>
        <a:bodyPr/>
        <a:lstStyle/>
        <a:p>
          <a:endParaRPr lang="el-GR"/>
        </a:p>
      </dgm:t>
    </dgm:pt>
    <dgm:pt modelId="{E48A702E-059A-4A8F-81FE-C586B514DA9B}" type="sibTrans" cxnId="{7197F032-A5B6-49F1-881E-0F1C24A9D3DD}">
      <dgm:prSet/>
      <dgm:spPr/>
      <dgm:t>
        <a:bodyPr/>
        <a:lstStyle/>
        <a:p>
          <a:endParaRPr lang="el-GR"/>
        </a:p>
      </dgm:t>
    </dgm:pt>
    <dgm:pt modelId="{3ED07519-AFE6-48BE-9953-667C45E87BB8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see Turtle commands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282F9D1-AADE-4E70-A227-9880F59B4F6C}" type="parTrans" cxnId="{AC86B773-F2AC-46BB-B8C6-39C995F60F66}">
      <dgm:prSet/>
      <dgm:spPr/>
      <dgm:t>
        <a:bodyPr/>
        <a:lstStyle/>
        <a:p>
          <a:endParaRPr lang="el-GR"/>
        </a:p>
      </dgm:t>
    </dgm:pt>
    <dgm:pt modelId="{9B2D93AF-D432-4932-BE97-675FDD093845}" type="sibTrans" cxnId="{AC86B773-F2AC-46BB-B8C6-39C995F60F66}">
      <dgm:prSet/>
      <dgm:spPr/>
      <dgm:t>
        <a:bodyPr/>
        <a:lstStyle/>
        <a:p>
          <a:endParaRPr lang="el-GR"/>
        </a:p>
      </dgm:t>
    </dgm:pt>
    <dgm:pt modelId="{101B75CA-0392-4BB9-89CC-0EA8A2587F2F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write a new project using Turtle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AE069542-01C6-4E46-BA62-BC59542BCFC3}" type="parTrans" cxnId="{29C9472A-55FD-4FE4-A4BE-6C12BF25B823}">
      <dgm:prSet/>
      <dgm:spPr/>
      <dgm:t>
        <a:bodyPr/>
        <a:lstStyle/>
        <a:p>
          <a:endParaRPr lang="el-GR"/>
        </a:p>
      </dgm:t>
    </dgm:pt>
    <dgm:pt modelId="{83A2E273-9E08-44E7-8DF0-B17D04BE3F93}" type="sibTrans" cxnId="{29C9472A-55FD-4FE4-A4BE-6C12BF25B82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9D1BA670-6501-4A0E-A600-1E98C94FCBAD}" type="pres">
      <dgm:prSet presAssocID="{D4AE13E3-BBAC-480B-848D-0EB3E7FD17A3}" presName="node" presStyleLbl="node1" presStyleIdx="0" presStyleCnt="6">
        <dgm:presLayoutVars>
          <dgm:bulletEnabled val="1"/>
        </dgm:presLayoutVars>
      </dgm:prSet>
      <dgm:spPr/>
    </dgm:pt>
    <dgm:pt modelId="{8D63567E-36CD-405A-9206-EEBAB236044A}" type="pres">
      <dgm:prSet presAssocID="{743154FF-6401-4A13-ADB7-A770865A158B}" presName="sibTrans" presStyleCnt="0"/>
      <dgm:spPr/>
    </dgm:pt>
    <dgm:pt modelId="{50527A92-9610-4B22-A03B-CD2F0C75C0BA}" type="pres">
      <dgm:prSet presAssocID="{7C49F775-6226-4841-999D-73CA600A3F77}" presName="node" presStyleLbl="node1" presStyleIdx="1" presStyleCnt="6">
        <dgm:presLayoutVars>
          <dgm:bulletEnabled val="1"/>
        </dgm:presLayoutVars>
      </dgm:prSet>
      <dgm:spPr/>
    </dgm:pt>
    <dgm:pt modelId="{322D4F49-53E7-4255-A693-09BEBF2C2E61}" type="pres">
      <dgm:prSet presAssocID="{2E404BBE-66FF-43CE-98BC-A0D91C9B6A20}" presName="sibTrans" presStyleCnt="0"/>
      <dgm:spPr/>
    </dgm:pt>
    <dgm:pt modelId="{1DC9234F-3375-410F-AE80-94AB44AB4567}" type="pres">
      <dgm:prSet presAssocID="{7FDF1CAE-5A7E-4665-97CE-508930C813E2}" presName="node" presStyleLbl="node1" presStyleIdx="2" presStyleCnt="6">
        <dgm:presLayoutVars>
          <dgm:bulletEnabled val="1"/>
        </dgm:presLayoutVars>
      </dgm:prSet>
      <dgm:spPr/>
    </dgm:pt>
    <dgm:pt modelId="{AAE0617A-2863-4E1D-A0CD-FDC05012D8BB}" type="pres">
      <dgm:prSet presAssocID="{7AD1DF9C-6F76-425E-8E12-2D3D8609E523}" presName="sibTrans" presStyleCnt="0"/>
      <dgm:spPr/>
    </dgm:pt>
    <dgm:pt modelId="{C6060D43-70DB-437A-8902-C7A61C0C1DD0}" type="pres">
      <dgm:prSet presAssocID="{F400D47C-573F-4655-B32C-0371311C7E0E}" presName="node" presStyleLbl="node1" presStyleIdx="3" presStyleCnt="6">
        <dgm:presLayoutVars>
          <dgm:bulletEnabled val="1"/>
        </dgm:presLayoutVars>
      </dgm:prSet>
      <dgm:spPr/>
    </dgm:pt>
    <dgm:pt modelId="{6B17E9EC-330D-4DC5-A5A2-A634D0C95A8C}" type="pres">
      <dgm:prSet presAssocID="{E48A702E-059A-4A8F-81FE-C586B514DA9B}" presName="sibTrans" presStyleCnt="0"/>
      <dgm:spPr/>
    </dgm:pt>
    <dgm:pt modelId="{2D5E998D-23C7-451A-92AF-1D3A4898B878}" type="pres">
      <dgm:prSet presAssocID="{3ED07519-AFE6-48BE-9953-667C45E87BB8}" presName="node" presStyleLbl="node1" presStyleIdx="4" presStyleCnt="6">
        <dgm:presLayoutVars>
          <dgm:bulletEnabled val="1"/>
        </dgm:presLayoutVars>
      </dgm:prSet>
      <dgm:spPr/>
    </dgm:pt>
    <dgm:pt modelId="{37B64411-3205-4B2D-B541-ADD2D7C0E874}" type="pres">
      <dgm:prSet presAssocID="{9B2D93AF-D432-4932-BE97-675FDD093845}" presName="sibTrans" presStyleCnt="0"/>
      <dgm:spPr/>
    </dgm:pt>
    <dgm:pt modelId="{2EDB4962-C8FA-48EF-B6D4-047605BDB716}" type="pres">
      <dgm:prSet presAssocID="{101B75CA-0392-4BB9-89CC-0EA8A2587F2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B5E31E-4C25-48C8-BABC-858422C3B770}" srcId="{0C401041-E03C-4661-9607-908B0A03F6F5}" destId="{7FDF1CAE-5A7E-4665-97CE-508930C813E2}" srcOrd="2" destOrd="0" parTransId="{4B491B2F-E89C-4AA6-B6AE-38DA351D268E}" sibTransId="{7AD1DF9C-6F76-425E-8E12-2D3D8609E523}"/>
    <dgm:cxn modelId="{29C9472A-55FD-4FE4-A4BE-6C12BF25B823}" srcId="{0C401041-E03C-4661-9607-908B0A03F6F5}" destId="{101B75CA-0392-4BB9-89CC-0EA8A2587F2F}" srcOrd="5" destOrd="0" parTransId="{AE069542-01C6-4E46-BA62-BC59542BCFC3}" sibTransId="{83A2E273-9E08-44E7-8DF0-B17D04BE3F93}"/>
    <dgm:cxn modelId="{7197F032-A5B6-49F1-881E-0F1C24A9D3DD}" srcId="{0C401041-E03C-4661-9607-908B0A03F6F5}" destId="{F400D47C-573F-4655-B32C-0371311C7E0E}" srcOrd="3" destOrd="0" parTransId="{3B729CC1-3279-40E9-95C9-1FA404A45506}" sibTransId="{E48A702E-059A-4A8F-81FE-C586B514DA9B}"/>
    <dgm:cxn modelId="{B9F0425B-46E9-4DB2-8FB9-F0A875B7504C}" type="presOf" srcId="{101B75CA-0392-4BB9-89CC-0EA8A2587F2F}" destId="{2EDB4962-C8FA-48EF-B6D4-047605BDB716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73B6E151-D417-4403-A57F-2E13FC7DD9A6}" type="presOf" srcId="{7FDF1CAE-5A7E-4665-97CE-508930C813E2}" destId="{1DC9234F-3375-410F-AE80-94AB44AB4567}" srcOrd="0" destOrd="0" presId="urn:microsoft.com/office/officeart/2005/8/layout/default"/>
    <dgm:cxn modelId="{AC86B773-F2AC-46BB-B8C6-39C995F60F66}" srcId="{0C401041-E03C-4661-9607-908B0A03F6F5}" destId="{3ED07519-AFE6-48BE-9953-667C45E87BB8}" srcOrd="4" destOrd="0" parTransId="{F282F9D1-AADE-4E70-A227-9880F59B4F6C}" sibTransId="{9B2D93AF-D432-4932-BE97-675FDD093845}"/>
    <dgm:cxn modelId="{04B47986-07D9-4ED6-A335-C42299B36B24}" type="presOf" srcId="{F400D47C-573F-4655-B32C-0371311C7E0E}" destId="{C6060D43-70DB-437A-8902-C7A61C0C1DD0}" srcOrd="0" destOrd="0" presId="urn:microsoft.com/office/officeart/2005/8/layout/default"/>
    <dgm:cxn modelId="{50F7098A-0920-4B4E-9032-73FF2B9AA584}" srcId="{0C401041-E03C-4661-9607-908B0A03F6F5}" destId="{7C49F775-6226-4841-999D-73CA600A3F77}" srcOrd="1" destOrd="0" parTransId="{D52AB5D9-5CCB-4167-A62F-CDE3418E67F2}" sibTransId="{2E404BBE-66FF-43CE-98BC-A0D91C9B6A20}"/>
    <dgm:cxn modelId="{89223C9C-6A1D-4C59-A0A8-74D595EFB191}" type="presOf" srcId="{3ED07519-AFE6-48BE-9953-667C45E87BB8}" destId="{2D5E998D-23C7-451A-92AF-1D3A4898B878}" srcOrd="0" destOrd="0" presId="urn:microsoft.com/office/officeart/2005/8/layout/default"/>
    <dgm:cxn modelId="{CDEDA7D6-4174-4592-A4FF-3FDE40193C5C}" srcId="{0C401041-E03C-4661-9607-908B0A03F6F5}" destId="{D4AE13E3-BBAC-480B-848D-0EB3E7FD17A3}" srcOrd="0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389F14F9-990D-4D39-8FF8-864CDA9980E3}" type="presOf" srcId="{7C49F775-6226-4841-999D-73CA600A3F77}" destId="{50527A92-9610-4B22-A03B-CD2F0C75C0BA}" srcOrd="0" destOrd="0" presId="urn:microsoft.com/office/officeart/2005/8/layout/default"/>
    <dgm:cxn modelId="{FE54FED7-58CC-4E7B-AF5D-3CCD258B5A30}" type="presParOf" srcId="{19028724-D1E1-4614-8076-49D4BC137DEF}" destId="{9D1BA670-6501-4A0E-A600-1E98C94FCBAD}" srcOrd="0" destOrd="0" presId="urn:microsoft.com/office/officeart/2005/8/layout/default"/>
    <dgm:cxn modelId="{2029379A-A191-4E95-B8C0-D4B1C0822EFA}" type="presParOf" srcId="{19028724-D1E1-4614-8076-49D4BC137DEF}" destId="{8D63567E-36CD-405A-9206-EEBAB236044A}" srcOrd="1" destOrd="0" presId="urn:microsoft.com/office/officeart/2005/8/layout/default"/>
    <dgm:cxn modelId="{12BDC8BD-DF43-4D66-8121-28480B0C673C}" type="presParOf" srcId="{19028724-D1E1-4614-8076-49D4BC137DEF}" destId="{50527A92-9610-4B22-A03B-CD2F0C75C0BA}" srcOrd="2" destOrd="0" presId="urn:microsoft.com/office/officeart/2005/8/layout/default"/>
    <dgm:cxn modelId="{CE2C1D39-9EE5-49F6-A5C1-86C2CC7D586A}" type="presParOf" srcId="{19028724-D1E1-4614-8076-49D4BC137DEF}" destId="{322D4F49-53E7-4255-A693-09BEBF2C2E61}" srcOrd="3" destOrd="0" presId="urn:microsoft.com/office/officeart/2005/8/layout/default"/>
    <dgm:cxn modelId="{C0A397CE-68AB-4BFF-B3DC-0C780EBD2ABC}" type="presParOf" srcId="{19028724-D1E1-4614-8076-49D4BC137DEF}" destId="{1DC9234F-3375-410F-AE80-94AB44AB4567}" srcOrd="4" destOrd="0" presId="urn:microsoft.com/office/officeart/2005/8/layout/default"/>
    <dgm:cxn modelId="{79141EC4-C670-4885-B838-D73F2D53D824}" type="presParOf" srcId="{19028724-D1E1-4614-8076-49D4BC137DEF}" destId="{AAE0617A-2863-4E1D-A0CD-FDC05012D8BB}" srcOrd="5" destOrd="0" presId="urn:microsoft.com/office/officeart/2005/8/layout/default"/>
    <dgm:cxn modelId="{ECB0D95D-94DE-46A7-8571-5549D5E3363D}" type="presParOf" srcId="{19028724-D1E1-4614-8076-49D4BC137DEF}" destId="{C6060D43-70DB-437A-8902-C7A61C0C1DD0}" srcOrd="6" destOrd="0" presId="urn:microsoft.com/office/officeart/2005/8/layout/default"/>
    <dgm:cxn modelId="{3D2699EE-F7BF-45EF-B8BD-04153D4E7756}" type="presParOf" srcId="{19028724-D1E1-4614-8076-49D4BC137DEF}" destId="{6B17E9EC-330D-4DC5-A5A2-A634D0C95A8C}" srcOrd="7" destOrd="0" presId="urn:microsoft.com/office/officeart/2005/8/layout/default"/>
    <dgm:cxn modelId="{A75B531E-21FA-4432-871D-1B58D5C8C0DA}" type="presParOf" srcId="{19028724-D1E1-4614-8076-49D4BC137DEF}" destId="{2D5E998D-23C7-451A-92AF-1D3A4898B878}" srcOrd="8" destOrd="0" presId="urn:microsoft.com/office/officeart/2005/8/layout/default"/>
    <dgm:cxn modelId="{15DF7FE1-F408-4466-8CEC-5B5190079DD8}" type="presParOf" srcId="{19028724-D1E1-4614-8076-49D4BC137DEF}" destId="{37B64411-3205-4B2D-B541-ADD2D7C0E874}" srcOrd="9" destOrd="0" presId="urn:microsoft.com/office/officeart/2005/8/layout/default"/>
    <dgm:cxn modelId="{F3AD6AB2-B6FA-47DF-B921-F94FC3796331}" type="presParOf" srcId="{19028724-D1E1-4614-8076-49D4BC137DEF}" destId="{2EDB4962-C8FA-48EF-B6D4-047605BDB7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A670-6501-4A0E-A600-1E98C94FCBAD}">
      <dsp:nvSpPr>
        <dsp:cNvPr id="0" name=""/>
        <dsp:cNvSpPr/>
      </dsp:nvSpPr>
      <dsp:spPr>
        <a:xfrm>
          <a:off x="0" y="355096"/>
          <a:ext cx="2974424" cy="1784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How to start B4J</a:t>
          </a:r>
          <a:endParaRPr lang="en-US" sz="2900" kern="1200" dirty="0"/>
        </a:p>
      </dsp:txBody>
      <dsp:txXfrm>
        <a:off x="0" y="355096"/>
        <a:ext cx="2974424" cy="1784654"/>
      </dsp:txXfrm>
    </dsp:sp>
    <dsp:sp modelId="{50527A92-9610-4B22-A03B-CD2F0C75C0BA}">
      <dsp:nvSpPr>
        <dsp:cNvPr id="0" name=""/>
        <dsp:cNvSpPr/>
      </dsp:nvSpPr>
      <dsp:spPr>
        <a:xfrm>
          <a:off x="3271867" y="355096"/>
          <a:ext cx="2974424" cy="178465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create and save a new project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355096"/>
        <a:ext cx="2974424" cy="1784654"/>
      </dsp:txXfrm>
    </dsp:sp>
    <dsp:sp modelId="{1DC9234F-3375-410F-AE80-94AB44AB4567}">
      <dsp:nvSpPr>
        <dsp:cNvPr id="0" name=""/>
        <dsp:cNvSpPr/>
      </dsp:nvSpPr>
      <dsp:spPr>
        <a:xfrm>
          <a:off x="6543734" y="355096"/>
          <a:ext cx="2974424" cy="178465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run a project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355096"/>
        <a:ext cx="2974424" cy="1784654"/>
      </dsp:txXfrm>
    </dsp:sp>
    <dsp:sp modelId="{C6060D43-70DB-437A-8902-C7A61C0C1DD0}">
      <dsp:nvSpPr>
        <dsp:cNvPr id="0" name=""/>
        <dsp:cNvSpPr/>
      </dsp:nvSpPr>
      <dsp:spPr>
        <a:xfrm>
          <a:off x="0" y="2437193"/>
          <a:ext cx="2974424" cy="178465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What is error screen.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0" y="2437193"/>
        <a:ext cx="2974424" cy="1784654"/>
      </dsp:txXfrm>
    </dsp:sp>
    <dsp:sp modelId="{2D5E998D-23C7-451A-92AF-1D3A4898B878}">
      <dsp:nvSpPr>
        <dsp:cNvPr id="0" name=""/>
        <dsp:cNvSpPr/>
      </dsp:nvSpPr>
      <dsp:spPr>
        <a:xfrm>
          <a:off x="3271867" y="2437193"/>
          <a:ext cx="2974424" cy="178465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see Turtle commands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2437193"/>
        <a:ext cx="2974424" cy="1784654"/>
      </dsp:txXfrm>
    </dsp:sp>
    <dsp:sp modelId="{2EDB4962-C8FA-48EF-B6D4-047605BDB716}">
      <dsp:nvSpPr>
        <dsp:cNvPr id="0" name=""/>
        <dsp:cNvSpPr/>
      </dsp:nvSpPr>
      <dsp:spPr>
        <a:xfrm>
          <a:off x="6543734" y="2437193"/>
          <a:ext cx="2974424" cy="178465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write a new project using Turtle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2437193"/>
        <a:ext cx="2974424" cy="17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05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give some time to pupils to think…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81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mistakes happens when you write something the B4X don’t recognize as command or a process. This errors is easy to find and B4X shows them into log screen. We call them syntax errors. </a:t>
            </a:r>
          </a:p>
          <a:p>
            <a:r>
              <a:rPr lang="en-US" dirty="0"/>
              <a:t>On the other hand, in computer programming, a logic error is a bug in a program that causes it to operate incorrectly, but not to terminate abnormally (or crash). A logic error produces unintended or undesired output or other </a:t>
            </a:r>
            <a:r>
              <a:rPr lang="en-US" dirty="0" err="1"/>
              <a:t>behaviour</a:t>
            </a:r>
            <a:r>
              <a:rPr lang="en-US" dirty="0"/>
              <a:t>, although it may not immediately be recognized as such.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862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menu File Select New and then </a:t>
            </a:r>
            <a:r>
              <a:rPr lang="en-US" b="1" dirty="0"/>
              <a:t>B4XTurtle</a:t>
            </a:r>
            <a:endParaRPr lang="el-GR" b="1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0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01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03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is a process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and 1.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Fortunately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F5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360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change application’s window width and height by setting the amount of pixel.</a:t>
            </a:r>
          </a:p>
          <a:p>
            <a:endParaRPr lang="en-US" dirty="0"/>
          </a:p>
          <a:p>
            <a:r>
              <a:rPr lang="en-US" dirty="0"/>
              <a:t>Try it and see what you have done…</a:t>
            </a:r>
          </a:p>
          <a:p>
            <a:endParaRPr lang="en-US" dirty="0"/>
          </a:p>
          <a:p>
            <a:r>
              <a:rPr lang="en-US" dirty="0"/>
              <a:t>If you don’t see #MainFormWidth and #MainFormHeight just click the plus sign left of Region Project Attributes.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5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sub has its name, and you can use it by calling its name and passing some data which we call parameters. </a:t>
            </a:r>
          </a:p>
          <a:p>
            <a:endParaRPr lang="en-US" dirty="0"/>
          </a:p>
          <a:p>
            <a:r>
              <a:rPr lang="en-US" dirty="0"/>
              <a:t>Of course, there are more about subs. Remember keep it simple!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741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699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9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GLLtLINSk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photos/gySMaocSdqs" TargetMode="External"/><Relationship Id="rId4" Type="http://schemas.openxmlformats.org/officeDocument/2006/relationships/hyperlink" Target="https://unsplash.com/photos/uq2E2V4LhC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3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First Program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  <p:pic>
        <p:nvPicPr>
          <p:cNvPr id="7" name="Εικόνα 6">
            <a:hlinkClick r:id="rId2"/>
            <a:extLst>
              <a:ext uri="{FF2B5EF4-FFF2-40B4-BE49-F238E27FC236}">
                <a16:creationId xmlns:a16="http://schemas.microsoft.com/office/drawing/2014/main" id="{9E3B1069-3E77-42AD-9E11-EBB2D19A21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6458316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2C8753E6-894F-480C-9624-0941295DF347}"/>
              </a:ext>
            </a:extLst>
          </p:cNvPr>
          <p:cNvSpPr/>
          <p:nvPr/>
        </p:nvSpPr>
        <p:spPr>
          <a:xfrm>
            <a:off x="5044440" y="5500718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708557BB-C6E1-40A8-88B5-B23308692B00}"/>
              </a:ext>
            </a:extLst>
          </p:cNvPr>
          <p:cNvSpPr/>
          <p:nvPr/>
        </p:nvSpPr>
        <p:spPr>
          <a:xfrm>
            <a:off x="5044440" y="483037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9084BA4-17EA-44BC-9A5A-23230D055704}"/>
              </a:ext>
            </a:extLst>
          </p:cNvPr>
          <p:cNvSpPr/>
          <p:nvPr/>
        </p:nvSpPr>
        <p:spPr>
          <a:xfrm>
            <a:off x="5044440" y="41439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AD30741-C26C-4796-8CF7-EF038A339B95}"/>
              </a:ext>
            </a:extLst>
          </p:cNvPr>
          <p:cNvSpPr/>
          <p:nvPr/>
        </p:nvSpPr>
        <p:spPr>
          <a:xfrm>
            <a:off x="5044440" y="345753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E4A00A6-4A76-4A8D-B64C-09C59C807C35}"/>
              </a:ext>
            </a:extLst>
          </p:cNvPr>
          <p:cNvSpPr/>
          <p:nvPr/>
        </p:nvSpPr>
        <p:spPr>
          <a:xfrm>
            <a:off x="5044440" y="27863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9814E71-5592-4BF7-B1A3-D3674DDE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136526"/>
            <a:ext cx="10903424" cy="866652"/>
          </a:xfrm>
        </p:spPr>
        <p:txBody>
          <a:bodyPr/>
          <a:lstStyle/>
          <a:p>
            <a:r>
              <a:rPr lang="en-US" dirty="0"/>
              <a:t>Separating Code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4ACA-C7B2-43E1-8C6B-9DB5D1978F64}"/>
              </a:ext>
            </a:extLst>
          </p:cNvPr>
          <p:cNvSpPr txBox="1"/>
          <p:nvPr/>
        </p:nvSpPr>
        <p:spPr>
          <a:xfrm>
            <a:off x="1600199" y="1003178"/>
            <a:ext cx="9605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 programming we use subs to separate code in small parts.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B71AD41-9C7A-4945-BE84-C674CC9F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7" y="2421073"/>
            <a:ext cx="4093249" cy="360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66EC3-2A52-47FE-9FA0-D81102BB21E9}"/>
              </a:ext>
            </a:extLst>
          </p:cNvPr>
          <p:cNvSpPr txBox="1"/>
          <p:nvPr/>
        </p:nvSpPr>
        <p:spPr>
          <a:xfrm>
            <a:off x="6096000" y="2110207"/>
            <a:ext cx="2752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WHY?</a:t>
            </a:r>
            <a:endParaRPr lang="el-G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89CD6-5E35-46A6-AB8D-8FC6E7B87BA5}"/>
              </a:ext>
            </a:extLst>
          </p:cNvPr>
          <p:cNvSpPr txBox="1"/>
          <p:nvPr/>
        </p:nvSpPr>
        <p:spPr>
          <a:xfrm>
            <a:off x="4617720" y="2786349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create small codes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BF57D-5BD3-42DA-AD9E-33EF738092C6}"/>
              </a:ext>
            </a:extLst>
          </p:cNvPr>
          <p:cNvSpPr txBox="1"/>
          <p:nvPr/>
        </p:nvSpPr>
        <p:spPr>
          <a:xfrm>
            <a:off x="4617720" y="3464880"/>
            <a:ext cx="737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understand small codes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AA4D-6579-4DA1-BE88-2E2E13E18C12}"/>
              </a:ext>
            </a:extLst>
          </p:cNvPr>
          <p:cNvSpPr txBox="1"/>
          <p:nvPr/>
        </p:nvSpPr>
        <p:spPr>
          <a:xfrm>
            <a:off x="4617720" y="4143411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find errors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E572B-F754-4354-BB37-B424930293C3}"/>
              </a:ext>
            </a:extLst>
          </p:cNvPr>
          <p:cNvSpPr txBox="1"/>
          <p:nvPr/>
        </p:nvSpPr>
        <p:spPr>
          <a:xfrm>
            <a:off x="4617720" y="5500473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cool!  (I know I told you that)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EA718-9F07-4A9E-B7EE-DA019BFB1895}"/>
              </a:ext>
            </a:extLst>
          </p:cNvPr>
          <p:cNvSpPr txBox="1"/>
          <p:nvPr/>
        </p:nvSpPr>
        <p:spPr>
          <a:xfrm>
            <a:off x="4617720" y="4821942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cool!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4" grpId="0" animBg="1"/>
      <p:bldP spid="1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F90B7-8672-4033-98E7-9946E384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36526"/>
            <a:ext cx="10866120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8A62F5C-5D5F-4257-8D5F-FD6F7897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495870"/>
            <a:ext cx="1524000" cy="136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1838D-974F-4001-9C72-6574B42A741A}"/>
              </a:ext>
            </a:extLst>
          </p:cNvPr>
          <p:cNvSpPr txBox="1"/>
          <p:nvPr/>
        </p:nvSpPr>
        <p:spPr>
          <a:xfrm>
            <a:off x="1112520" y="1234441"/>
            <a:ext cx="969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Our turtle is smart. It knows how to do things.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Φυσαλίδα ομιλίας: Έλλειψη 4">
            <a:extLst>
              <a:ext uri="{FF2B5EF4-FFF2-40B4-BE49-F238E27FC236}">
                <a16:creationId xmlns:a16="http://schemas.microsoft.com/office/drawing/2014/main" id="{CCB891F6-FD75-407D-833D-7A4CE785382C}"/>
              </a:ext>
            </a:extLst>
          </p:cNvPr>
          <p:cNvSpPr/>
          <p:nvPr/>
        </p:nvSpPr>
        <p:spPr>
          <a:xfrm>
            <a:off x="1112520" y="3429000"/>
            <a:ext cx="5791200" cy="2194560"/>
          </a:xfrm>
          <a:prstGeom prst="wedgeEllipseCallout">
            <a:avLst>
              <a:gd name="adj1" fmla="val -44257"/>
              <a:gd name="adj2" fmla="val 67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the things I can do, you can call them </a:t>
            </a:r>
            <a:r>
              <a:rPr lang="en-US" sz="2800" b="1" dirty="0">
                <a:solidFill>
                  <a:schemeClr val="tx1"/>
                </a:solidFill>
              </a:rPr>
              <a:t>Methods</a:t>
            </a:r>
            <a:endParaRPr lang="el-GR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82070-6C37-46DC-810C-D0B84648AB10}"/>
              </a:ext>
            </a:extLst>
          </p:cNvPr>
          <p:cNvSpPr txBox="1"/>
          <p:nvPr/>
        </p:nvSpPr>
        <p:spPr>
          <a:xfrm>
            <a:off x="1074420" y="2052392"/>
            <a:ext cx="969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So, it can walk or turn left or right, or draw things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3D6DAF-CDAB-40E0-BD14-24AD3A4C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820400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DC6F538-74AF-4C9A-9275-A92185116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54444" r="59125" b="14667"/>
          <a:stretch/>
        </p:blipFill>
        <p:spPr>
          <a:xfrm>
            <a:off x="320040" y="3131223"/>
            <a:ext cx="5775960" cy="2749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AAEFF-DD4B-4002-83D8-DDFD459980B6}"/>
              </a:ext>
            </a:extLst>
          </p:cNvPr>
          <p:cNvSpPr txBox="1"/>
          <p:nvPr/>
        </p:nvSpPr>
        <p:spPr>
          <a:xfrm>
            <a:off x="5684520" y="1397913"/>
            <a:ext cx="627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In </a:t>
            </a:r>
            <a:r>
              <a:rPr lang="en-US" sz="2800" b="1" dirty="0"/>
              <a:t>OOP</a:t>
            </a:r>
            <a:r>
              <a:rPr lang="en-US" sz="2800" dirty="0"/>
              <a:t> (Object Oriented Programming) every turtle is an Object   </a:t>
            </a:r>
            <a:endParaRPr lang="el-G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BD5A-C621-4BC7-A98D-E17537C1DBE1}"/>
              </a:ext>
            </a:extLst>
          </p:cNvPr>
          <p:cNvSpPr txBox="1"/>
          <p:nvPr/>
        </p:nvSpPr>
        <p:spPr>
          <a:xfrm>
            <a:off x="5684520" y="2713427"/>
            <a:ext cx="627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Every Object has methods</a:t>
            </a:r>
            <a:endParaRPr lang="el-G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D78A8-DDB9-44A6-94DE-2531EA588F97}"/>
              </a:ext>
            </a:extLst>
          </p:cNvPr>
          <p:cNvSpPr txBox="1"/>
          <p:nvPr/>
        </p:nvSpPr>
        <p:spPr>
          <a:xfrm>
            <a:off x="6446520" y="371074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You can Access Methods by writing </a:t>
            </a:r>
          </a:p>
          <a:p>
            <a:pPr algn="r"/>
            <a:r>
              <a:rPr lang="en-US" sz="2800" dirty="0"/>
              <a:t>Object’s name and a dot (.)</a:t>
            </a:r>
            <a:endParaRPr lang="el-GR" sz="2800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546E49A0-5AF4-49CB-A250-152210D27A2B}"/>
              </a:ext>
            </a:extLst>
          </p:cNvPr>
          <p:cNvCxnSpPr>
            <a:cxnSpLocks/>
          </p:cNvCxnSpPr>
          <p:nvPr/>
        </p:nvCxnSpPr>
        <p:spPr>
          <a:xfrm flipH="1" flipV="1">
            <a:off x="1706880" y="3710740"/>
            <a:ext cx="4937760" cy="3126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Φυσαλίδα σκέψης: Σύννεφο 16">
            <a:extLst>
              <a:ext uri="{FF2B5EF4-FFF2-40B4-BE49-F238E27FC236}">
                <a16:creationId xmlns:a16="http://schemas.microsoft.com/office/drawing/2014/main" id="{07A424D8-7DCC-47C7-9ACA-1B42906498EB}"/>
              </a:ext>
            </a:extLst>
          </p:cNvPr>
          <p:cNvSpPr/>
          <p:nvPr/>
        </p:nvSpPr>
        <p:spPr>
          <a:xfrm>
            <a:off x="6745045" y="443806"/>
            <a:ext cx="1295400" cy="761050"/>
          </a:xfrm>
          <a:prstGeom prst="cloudCallout">
            <a:avLst>
              <a:gd name="adj1" fmla="val -37442"/>
              <a:gd name="adj2" fmla="val 78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 word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44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C66306-FB1B-4F59-92C5-07709726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64" y="136526"/>
            <a:ext cx="10912736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5BB6CD8-1A04-44D9-8E34-E2917F2B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31" y="2329540"/>
            <a:ext cx="6713802" cy="2583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A96F-C92A-4E1D-8974-5DB04D29A6E0}"/>
              </a:ext>
            </a:extLst>
          </p:cNvPr>
          <p:cNvSpPr txBox="1"/>
          <p:nvPr/>
        </p:nvSpPr>
        <p:spPr>
          <a:xfrm>
            <a:off x="1598294" y="1513277"/>
            <a:ext cx="85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Can you explain what happens here?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8800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6C7E3D-94BC-4657-9445-E0DDC83A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" y="207530"/>
            <a:ext cx="8153400" cy="866652"/>
          </a:xfrm>
        </p:spPr>
        <p:txBody>
          <a:bodyPr/>
          <a:lstStyle/>
          <a:p>
            <a:r>
              <a:rPr lang="en-US" dirty="0"/>
              <a:t>Mistakes? I don’t make mistakes.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CC2C723-192A-47B5-A776-65E3B743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63" y="1241049"/>
            <a:ext cx="6370638" cy="4771370"/>
          </a:xfrm>
          <a:prstGeom prst="rect">
            <a:avLst/>
          </a:prstGeom>
        </p:spPr>
      </p:pic>
      <p:pic>
        <p:nvPicPr>
          <p:cNvPr id="6" name="Εικόνα 5" descr="Εικόνα που περιέχει εσωτερικό, αναζήτηση, φορητός υπολογιστής,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A831302-3871-48E7-A303-D27E4D01C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44" y="0"/>
            <a:ext cx="329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74B7-1E99-4AC6-A190-27D62C3EB6ED}"/>
              </a:ext>
            </a:extLst>
          </p:cNvPr>
          <p:cNvSpPr txBox="1"/>
          <p:nvPr/>
        </p:nvSpPr>
        <p:spPr>
          <a:xfrm>
            <a:off x="260445" y="5374775"/>
            <a:ext cx="10889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https://unsplash.com/photos/iGLLtLINSkw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https://unsplash.com/photos/uq2E2V4LhCY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https://unsplash.com/photos/gySMaocSdqs</a:t>
            </a:r>
            <a:r>
              <a:rPr lang="en-US" sz="1600" dirty="0"/>
              <a:t>    </a:t>
            </a:r>
          </a:p>
          <a:p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117580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26A757-650B-479C-A4D3-32B8E96A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B4J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3FA6-7FA2-442B-B8AE-08689ED36824}"/>
              </a:ext>
            </a:extLst>
          </p:cNvPr>
          <p:cNvSpPr txBox="1"/>
          <p:nvPr/>
        </p:nvSpPr>
        <p:spPr>
          <a:xfrm>
            <a:off x="838200" y="2064898"/>
            <a:ext cx="551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Probably your teacher has installed B4J to your lab pc so 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A03B7-06E1-4008-BB18-93D4798BF8BF}"/>
              </a:ext>
            </a:extLst>
          </p:cNvPr>
          <p:cNvSpPr txBox="1"/>
          <p:nvPr/>
        </p:nvSpPr>
        <p:spPr>
          <a:xfrm>
            <a:off x="729017" y="3694971"/>
            <a:ext cx="5516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Let's begin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38510EA-F31A-4533-B3B7-A53D0B186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0" t="49772" r="50970" b="38110"/>
          <a:stretch/>
        </p:blipFill>
        <p:spPr>
          <a:xfrm>
            <a:off x="2583214" y="4156636"/>
            <a:ext cx="1807730" cy="1825449"/>
          </a:xfrm>
          <a:prstGeom prst="rect">
            <a:avLst/>
          </a:prstGeom>
        </p:spPr>
      </p:pic>
      <p:pic>
        <p:nvPicPr>
          <p:cNvPr id="7" name="Εικόνα 6" descr="Εικόνα που περιέχει ηλεκτρονικές συσκευές, πληκτρολό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76BC17-BB9C-4A71-9A40-89952F615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39" y="-6667"/>
            <a:ext cx="423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C0547A-AF07-4294-860C-827E289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136526"/>
            <a:ext cx="10823864" cy="866652"/>
          </a:xfrm>
        </p:spPr>
        <p:txBody>
          <a:bodyPr/>
          <a:lstStyle/>
          <a:p>
            <a:r>
              <a:rPr lang="en-US" dirty="0"/>
              <a:t>Create and Save</a:t>
            </a:r>
            <a:endParaRPr lang="el-GR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4FC8F063-1207-40FB-B7DE-81EC0EAA9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9797"/>
              </p:ext>
            </p:extLst>
          </p:nvPr>
        </p:nvGraphicFramePr>
        <p:xfrm>
          <a:off x="3052212" y="846161"/>
          <a:ext cx="6372406" cy="540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095120" imgH="8545680" progId="Photoshop.Image.11">
                  <p:embed/>
                </p:oleObj>
              </mc:Choice>
              <mc:Fallback>
                <p:oleObj name="Image" r:id="rId3" imgW="10095120" imgH="85456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212" y="846161"/>
                        <a:ext cx="6372406" cy="5407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747B2C22-5D3F-47A6-8740-C5447508A3D6}"/>
              </a:ext>
            </a:extLst>
          </p:cNvPr>
          <p:cNvSpPr/>
          <p:nvPr/>
        </p:nvSpPr>
        <p:spPr>
          <a:xfrm>
            <a:off x="6714699" y="1624084"/>
            <a:ext cx="1801504" cy="232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0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72160-F238-4B78-935B-D8B9F714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name to your project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0F3EE99-0C66-494A-904D-7B70D1A1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50" y="1717490"/>
            <a:ext cx="7769899" cy="3423020"/>
          </a:xfrm>
          <a:prstGeom prst="rect">
            <a:avLst/>
          </a:prstGeom>
        </p:spPr>
      </p:pic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6B664CF-5D21-43A2-8419-D0E6C0579F7C}"/>
              </a:ext>
            </a:extLst>
          </p:cNvPr>
          <p:cNvSpPr/>
          <p:nvPr/>
        </p:nvSpPr>
        <p:spPr>
          <a:xfrm>
            <a:off x="2060812" y="3415351"/>
            <a:ext cx="2197290" cy="296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5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1CCE1A-0B75-4283-B7B0-883CE55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Congratulations!!!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69EE4E-F5A0-4CAF-9E2C-6B753A1D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68" y="1096595"/>
            <a:ext cx="6858064" cy="4664809"/>
          </a:xfrm>
          <a:prstGeom prst="rect">
            <a:avLst/>
          </a:prstGeom>
        </p:spPr>
      </p:pic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C8BCA446-1BA5-4FE4-B290-0550EE4BAA41}"/>
              </a:ext>
            </a:extLst>
          </p:cNvPr>
          <p:cNvSpPr/>
          <p:nvPr/>
        </p:nvSpPr>
        <p:spPr>
          <a:xfrm>
            <a:off x="2666968" y="2210937"/>
            <a:ext cx="5207790" cy="15149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1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354C3F-169A-4149-8DCF-7CF426F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36526"/>
            <a:ext cx="10971663" cy="866652"/>
          </a:xfrm>
        </p:spPr>
        <p:txBody>
          <a:bodyPr/>
          <a:lstStyle/>
          <a:p>
            <a:r>
              <a:rPr lang="en-US" dirty="0"/>
              <a:t>Running the Project</a:t>
            </a:r>
            <a:endParaRPr lang="el-GR" dirty="0"/>
          </a:p>
        </p:txBody>
      </p:sp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88AD26FB-BA7F-4B50-A44A-3F788AF8A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85087"/>
              </p:ext>
            </p:extLst>
          </p:nvPr>
        </p:nvGraphicFramePr>
        <p:xfrm>
          <a:off x="382137" y="1295149"/>
          <a:ext cx="4151286" cy="28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692040" imgH="4533120" progId="Photoshop.Image.11">
                  <p:embed/>
                </p:oleObj>
              </mc:Choice>
              <mc:Fallback>
                <p:oleObj name="Image" r:id="rId3" imgW="6692040" imgH="45331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137" y="1295149"/>
                        <a:ext cx="4151286" cy="2812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Εικόνα 6">
            <a:extLst>
              <a:ext uri="{FF2B5EF4-FFF2-40B4-BE49-F238E27FC236}">
                <a16:creationId xmlns:a16="http://schemas.microsoft.com/office/drawing/2014/main" id="{30DA9894-A25B-4913-B214-096C8392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65" y="2893324"/>
            <a:ext cx="3943825" cy="3202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F8C9B-6007-479E-9DC5-20C3AFAEF29A}"/>
              </a:ext>
            </a:extLst>
          </p:cNvPr>
          <p:cNvSpPr txBox="1"/>
          <p:nvPr/>
        </p:nvSpPr>
        <p:spPr>
          <a:xfrm>
            <a:off x="286602" y="4362522"/>
            <a:ext cx="424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From menu Project select Compile and Run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CBB0-4592-4121-BE78-980CBEDB28C8}"/>
              </a:ext>
            </a:extLst>
          </p:cNvPr>
          <p:cNvSpPr txBox="1"/>
          <p:nvPr/>
        </p:nvSpPr>
        <p:spPr>
          <a:xfrm>
            <a:off x="5330265" y="2431659"/>
            <a:ext cx="42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result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Εικόνα 5" descr="Εικόνα που περιέχει κείμενο, καλώ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514B2B-1D14-4DC3-8731-3896755C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0"/>
            <a:ext cx="264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FA611-58CB-466E-B188-8A633415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28" y="136526"/>
            <a:ext cx="10907972" cy="866652"/>
          </a:xfrm>
        </p:spPr>
        <p:txBody>
          <a:bodyPr/>
          <a:lstStyle/>
          <a:p>
            <a:r>
              <a:rPr lang="en-US" dirty="0"/>
              <a:t>What means Compile?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2AB213B-27A3-4EF6-A944-7A55EC8B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8" y="2371817"/>
            <a:ext cx="3566614" cy="3139108"/>
          </a:xfrm>
          <a:prstGeom prst="rect">
            <a:avLst/>
          </a:prstGeom>
        </p:spPr>
      </p:pic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533BEC8A-DCE7-4FBE-A92F-1C5AA81427EF}"/>
              </a:ext>
            </a:extLst>
          </p:cNvPr>
          <p:cNvSpPr/>
          <p:nvPr/>
        </p:nvSpPr>
        <p:spPr>
          <a:xfrm>
            <a:off x="4162566" y="3429000"/>
            <a:ext cx="2756849" cy="866652"/>
          </a:xfrm>
          <a:prstGeom prst="rightArrow">
            <a:avLst/>
          </a:prstGeom>
          <a:solidFill>
            <a:srgbClr val="81D1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2CCE-8770-4512-AE85-D9058FC0F7D8}"/>
              </a:ext>
            </a:extLst>
          </p:cNvPr>
          <p:cNvSpPr txBox="1"/>
          <p:nvPr/>
        </p:nvSpPr>
        <p:spPr>
          <a:xfrm>
            <a:off x="4717577" y="3600716"/>
            <a:ext cx="1628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Compile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1D6F45C-1FE3-4C75-888A-153C72B0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426" y="2105764"/>
            <a:ext cx="2606266" cy="351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F46CF-1EAF-41D3-ADEB-F01265077A84}"/>
              </a:ext>
            </a:extLst>
          </p:cNvPr>
          <p:cNvSpPr txBox="1"/>
          <p:nvPr/>
        </p:nvSpPr>
        <p:spPr>
          <a:xfrm>
            <a:off x="2683835" y="134707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Compile is a process </a:t>
            </a:r>
          </a:p>
        </p:txBody>
      </p:sp>
    </p:spTree>
    <p:extLst>
      <p:ext uri="{BB962C8B-B14F-4D97-AF65-F5344CB8AC3E}">
        <p14:creationId xmlns:p14="http://schemas.microsoft.com/office/powerpoint/2010/main" val="116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741CD0-D00A-402E-8B02-AA02CB51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136526"/>
            <a:ext cx="10958015" cy="866652"/>
          </a:xfrm>
        </p:spPr>
        <p:txBody>
          <a:bodyPr/>
          <a:lstStyle/>
          <a:p>
            <a:r>
              <a:rPr lang="en-US" dirty="0"/>
              <a:t>Changing window size</a:t>
            </a:r>
            <a:endParaRPr lang="el-GR" dirty="0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A72B2386-DBDD-4F48-A37C-AEE1A4F53324}"/>
              </a:ext>
            </a:extLst>
          </p:cNvPr>
          <p:cNvGrpSpPr/>
          <p:nvPr/>
        </p:nvGrpSpPr>
        <p:grpSpPr>
          <a:xfrm>
            <a:off x="3038924" y="1203543"/>
            <a:ext cx="5671736" cy="4450913"/>
            <a:chOff x="3038924" y="1203543"/>
            <a:chExt cx="5671736" cy="4450913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309B52AC-9C8E-4BF0-A9F0-7A1528FD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924" y="1203543"/>
              <a:ext cx="5671736" cy="4450913"/>
            </a:xfrm>
            <a:prstGeom prst="rect">
              <a:avLst/>
            </a:prstGeom>
          </p:spPr>
        </p:pic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AE5FC688-5A7E-4AB4-9456-5D9FFDA2D4C8}"/>
                </a:ext>
              </a:extLst>
            </p:cNvPr>
            <p:cNvSpPr/>
            <p:nvPr/>
          </p:nvSpPr>
          <p:spPr>
            <a:xfrm>
              <a:off x="3193576" y="1203543"/>
              <a:ext cx="4476466" cy="1444123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038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667</Words>
  <Application>Microsoft Office PowerPoint</Application>
  <PresentationFormat>Ευρεία οθόνη</PresentationFormat>
  <Paragraphs>81</Paragraphs>
  <Slides>15</Slides>
  <Notes>12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Verdana</vt:lpstr>
      <vt:lpstr>Θέμα του Office</vt:lpstr>
      <vt:lpstr>Image</vt:lpstr>
      <vt:lpstr>Programming with B4X</vt:lpstr>
      <vt:lpstr>Today you will learn</vt:lpstr>
      <vt:lpstr>How to start B4J</vt:lpstr>
      <vt:lpstr>Create and Save</vt:lpstr>
      <vt:lpstr>Give a name to your project</vt:lpstr>
      <vt:lpstr>Congratulations!!! </vt:lpstr>
      <vt:lpstr>Running the Project</vt:lpstr>
      <vt:lpstr>What means Compile?</vt:lpstr>
      <vt:lpstr>Changing window size</vt:lpstr>
      <vt:lpstr>Separating Code</vt:lpstr>
      <vt:lpstr>Turtle methods</vt:lpstr>
      <vt:lpstr>Turtle methods</vt:lpstr>
      <vt:lpstr>Turtle methods</vt:lpstr>
      <vt:lpstr>Mistakes? I don’t make mistakes.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108</cp:revision>
  <dcterms:created xsi:type="dcterms:W3CDTF">2021-01-19T13:00:32Z</dcterms:created>
  <dcterms:modified xsi:type="dcterms:W3CDTF">2021-03-01T19:34:32Z</dcterms:modified>
</cp:coreProperties>
</file>