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6256" autoAdjust="0"/>
  </p:normalViewPr>
  <p:slideViewPr>
    <p:cSldViewPr snapToGrid="0">
      <p:cViewPr varScale="1">
        <p:scale>
          <a:sx n="65" d="100"/>
          <a:sy n="65" d="100"/>
        </p:scale>
        <p:origin x="888" y="53"/>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Talking about Designer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a:t>Design the first Screen</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a:t>Inserting and customizing Views: Labels, TextFields, Buttons, Panes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a:t>Saving forms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a:t>Design your own Main Screen using wireframes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Talking about Designer</a:t>
          </a:r>
          <a:endParaRPr lang="el-GR" sz="28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the first Screen</a:t>
          </a:r>
          <a:endParaRPr lang="el-GR" sz="28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Inserting and customizing Views: Labels, TextFields, Buttons, Panes</a:t>
          </a:r>
          <a:endParaRPr lang="el-GR" sz="28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Saving forms</a:t>
          </a:r>
          <a:endParaRPr lang="el-GR" sz="28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your own Main Screen using wireframes</a:t>
          </a:r>
          <a:endParaRPr lang="el-GR" sz="28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8/3/2021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Keep the interface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The best interfaces are almost invisible to the user. They avoid unnecessary elements and are clear in the language they use on labels and in messaging.</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using common elements in your UI, users feel more comfortable and can get things done more quickly.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a:t>
            </a:r>
            <a:r>
              <a:rPr lang="en-US" sz="1800" dirty="0">
                <a:effectLst/>
                <a:latin typeface="Verdana" panose="020B0604030504040204" pitchFamily="34" charset="0"/>
                <a:ea typeface="Calibri" panose="020F0502020204030204" pitchFamily="34" charset="0"/>
                <a:cs typeface="Times New Roman" panose="02020603050405020304" pitchFamily="18" charset="0"/>
              </a:rPr>
              <a:t>. You can direct attention toward or redirect attention away from items using color, light, contrast, and texture to your advantage.</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Carefully consider how you use typeface. Different sizes, fonts, and arrangement of the text to help increase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scanability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legibility and readability.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Always inform your users of location, actions, changes in state, or errors.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Think about the defaults.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carefully thinking about and anticipating the goals people bring to your site, you can create defaults that reduce the burden on the user.  This becomes particularly important when it comes to form design where you might have an opportunity to have some fields pre-chosen or filled out.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From View menu select label and you will see a label object in your View Tree and in the Abstract Designer. Move it in the place you decide in wireframing and choose an appropriate name from properties. </a:t>
            </a:r>
          </a:p>
          <a:p>
            <a:r>
              <a:rPr lang="en-US" dirty="0"/>
              <a:t>Experiment with the other settings and see it displayed in the preview pane.</a:t>
            </a:r>
          </a:p>
          <a:p>
            <a:r>
              <a:rPr lang="en-US" dirty="0"/>
              <a:t>Insert a second label or you can also </a:t>
            </a:r>
            <a:r>
              <a:rPr lang="en-US" dirty="0" err="1"/>
              <a:t>dublicate</a:t>
            </a:r>
            <a:r>
              <a:rPr lang="en-US" dirty="0"/>
              <a:t> the first one. Select it and press Ctrl-D. The second method gives a same label as the first one with the same properties except Name Property. Set “lblNumber2” as name and “Second Number” as Text and Create a third label with name “</a:t>
            </a:r>
            <a:r>
              <a:rPr lang="en-US" dirty="0" err="1"/>
              <a:t>lblTotal</a:t>
            </a:r>
            <a:r>
              <a:rPr lang="en-US" dirty="0"/>
              <a:t>” and Text: “Total”.</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Try to design this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Buttons in an app are used to enable functions.</a:t>
            </a:r>
          </a:p>
          <a:p>
            <a:r>
              <a:rPr lang="en-US" dirty="0"/>
              <a:t>The program detects the click and then executes appropriate commands depending on the button pressed. </a:t>
            </a:r>
          </a:p>
          <a:p>
            <a:r>
              <a:rPr lang="en-US" dirty="0"/>
              <a:t>For each button you can set different features such as size, color, shape, etc. to stand out on your screen and be easily detected by users of your app.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You can use a Pane to visually group specific objects on the screen you're drawing. The pane displays a frame, and you can specify properties such as color, border, fill, etc. You can also use it at a very small height (1 or 2) to display a single line on your screen.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200" dirty="0">
                <a:effectLst/>
              </a:rPr>
              <a:t>This example is used to draw a line before the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begins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windows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preview</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br>
              <a:rPr lang="el-GR" dirty="0">
                <a:effectLst/>
              </a:rPr>
            </a:br>
            <a:r>
              <a:rPr lang="el-GR" dirty="0" err="1">
                <a:effectLst/>
              </a:rPr>
              <a:t>Here</a:t>
            </a:r>
            <a:r>
              <a:rPr lang="el-GR" dirty="0">
                <a:effectLst/>
              </a:rPr>
              <a:t> </a:t>
            </a:r>
            <a:r>
              <a:rPr lang="el-GR" dirty="0" err="1">
                <a:effectLst/>
              </a:rPr>
              <a:t>you</a:t>
            </a:r>
            <a:r>
              <a:rPr lang="el-GR" dirty="0">
                <a:effectLst/>
              </a:rPr>
              <a:t> </a:t>
            </a:r>
            <a:r>
              <a:rPr lang="el-GR" dirty="0" err="1">
                <a:effectLst/>
              </a:rPr>
              <a:t>see</a:t>
            </a:r>
            <a:r>
              <a:rPr lang="el-GR" dirty="0">
                <a:effectLst/>
              </a:rPr>
              <a:t> </a:t>
            </a:r>
            <a:r>
              <a:rPr lang="el-GR" dirty="0" err="1">
                <a:effectLst/>
              </a:rPr>
              <a:t>all</a:t>
            </a:r>
            <a:r>
              <a:rPr lang="el-GR" dirty="0">
                <a:effectLst/>
              </a:rPr>
              <a:t> the </a:t>
            </a:r>
            <a:r>
              <a:rPr lang="el-GR" dirty="0" err="1">
                <a:effectLst/>
              </a:rPr>
              <a:t>objects</a:t>
            </a:r>
            <a:r>
              <a:rPr lang="el-GR" dirty="0">
                <a:effectLst/>
              </a:rPr>
              <a:t> in </a:t>
            </a:r>
            <a:r>
              <a:rPr lang="el-GR" dirty="0" err="1">
                <a:effectLst/>
              </a:rPr>
              <a:t>your</a:t>
            </a:r>
            <a:r>
              <a:rPr lang="el-GR" dirty="0">
                <a:effectLst/>
              </a:rPr>
              <a:t> </a:t>
            </a:r>
            <a:r>
              <a:rPr lang="el-GR" dirty="0" err="1">
                <a:effectLst/>
              </a:rPr>
              <a:t>design</a:t>
            </a:r>
            <a:r>
              <a:rPr lang="el-GR" dirty="0">
                <a:effectLst/>
              </a:rPr>
              <a:t>. </a:t>
            </a:r>
            <a:r>
              <a:rPr lang="el-GR" dirty="0" err="1">
                <a:effectLst/>
              </a:rPr>
              <a:t>Keep</a:t>
            </a:r>
            <a:r>
              <a:rPr lang="el-GR" dirty="0">
                <a:effectLst/>
              </a:rPr>
              <a:t> in </a:t>
            </a:r>
            <a:r>
              <a:rPr lang="el-GR" dirty="0" err="1">
                <a:effectLst/>
              </a:rPr>
              <a:t>mind</a:t>
            </a:r>
            <a:r>
              <a:rPr lang="el-GR" dirty="0">
                <a:effectLst/>
              </a:rPr>
              <a:t> </a:t>
            </a:r>
            <a:r>
              <a:rPr lang="el-GR" dirty="0" err="1">
                <a:effectLst/>
              </a:rPr>
              <a:t>that</a:t>
            </a:r>
            <a:r>
              <a:rPr lang="el-GR" dirty="0">
                <a:effectLst/>
              </a:rPr>
              <a:t> the </a:t>
            </a:r>
            <a:r>
              <a:rPr lang="el-GR" dirty="0" err="1">
                <a:effectLst/>
              </a:rPr>
              <a:t>objects</a:t>
            </a:r>
            <a:r>
              <a:rPr lang="el-GR" dirty="0">
                <a:effectLst/>
              </a:rPr>
              <a:t> </a:t>
            </a:r>
            <a:r>
              <a:rPr lang="el-GR" dirty="0" err="1">
                <a:effectLst/>
              </a:rPr>
              <a:t>above</a:t>
            </a:r>
            <a:r>
              <a:rPr lang="el-GR" dirty="0">
                <a:effectLst/>
              </a:rPr>
              <a:t> the </a:t>
            </a:r>
            <a:r>
              <a:rPr lang="el-GR" dirty="0" err="1">
                <a:effectLst/>
              </a:rPr>
              <a:t>list</a:t>
            </a:r>
            <a:r>
              <a:rPr lang="el-GR" dirty="0">
                <a:effectLst/>
              </a:rPr>
              <a:t> </a:t>
            </a:r>
            <a:r>
              <a:rPr lang="el-GR" dirty="0" err="1">
                <a:effectLst/>
              </a:rPr>
              <a:t>are</a:t>
            </a:r>
            <a:r>
              <a:rPr lang="el-GR" dirty="0">
                <a:effectLst/>
              </a:rPr>
              <a:t> </a:t>
            </a:r>
            <a:r>
              <a:rPr lang="el-GR" dirty="0" err="1">
                <a:effectLst/>
              </a:rPr>
              <a:t>placed</a:t>
            </a:r>
            <a:r>
              <a:rPr lang="el-GR" dirty="0">
                <a:effectLst/>
              </a:rPr>
              <a:t> </a:t>
            </a:r>
            <a:r>
              <a:rPr lang="el-GR" dirty="0" err="1">
                <a:effectLst/>
              </a:rPr>
              <a:t>behind</a:t>
            </a:r>
            <a:r>
              <a:rPr lang="el-GR" dirty="0">
                <a:effectLst/>
              </a:rPr>
              <a:t> the </a:t>
            </a:r>
            <a:r>
              <a:rPr lang="el-GR" dirty="0" err="1">
                <a:effectLst/>
              </a:rPr>
              <a:t>next</a:t>
            </a:r>
            <a:r>
              <a:rPr lang="el-GR" dirty="0">
                <a:effectLst/>
              </a:rPr>
              <a:t> </a:t>
            </a:r>
            <a:r>
              <a:rPr lang="el-GR" dirty="0" err="1">
                <a:effectLst/>
              </a:rPr>
              <a:t>ones</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Each object has properties such as size, screen position, colors, font, etc. Each property can be changed either through the properties option or later through the program code.</a:t>
            </a:r>
          </a:p>
          <a:p>
            <a:r>
              <a:rPr lang="en-US" dirty="0"/>
              <a:t>One of the most important properties is the name of the object. This, like variables, should follow specific rules to indicate their type. For example, in the table (table 3  naming objects ) you see some cases of names.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very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useful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function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quickly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correct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however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most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accurate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placement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setting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relevant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This depends on the amount of information we must display as well as on the individual items such as menus, graphics etc. </a:t>
            </a:r>
          </a:p>
          <a:p>
            <a:r>
              <a:rPr lang="en-US" dirty="0"/>
              <a:t>To set the application’s size before beginning the Designer first go to Main Tab and change the first lines of code Width and Height: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r>
              <a:rPr lang="en-US" sz="1200" dirty="0"/>
              <a:t>This will help you plan without the risk of going outside the screen limits. </a:t>
            </a:r>
          </a:p>
          <a:p>
            <a:pPr algn="just"/>
            <a:r>
              <a:rPr lang="en-US" sz="1200" dirty="0"/>
              <a:t>Choose Variants and then New Variant and set the width and height. </a:t>
            </a:r>
          </a:p>
          <a:p>
            <a:pPr algn="just"/>
            <a:r>
              <a:rPr lang="en-US" sz="1200" dirty="0"/>
              <a:t>You can have as many variants as you want for different screen size but for now, we stay to only one. Also, you can remove any variant by selecting it and choosing “Remove Variant”.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For small applications, this step is optional, but it is a good habit to have decided from the beginning where you want to display your details. You can use a simple sheet of paper or several programs to help create previews.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5 – Designer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2E6D9130-157D-4719-90FA-DEBE25F06862}"/>
              </a:ext>
            </a:extLst>
          </p:cNvPr>
          <p:cNvPicPr/>
          <p:nvPr/>
        </p:nvPicPr>
        <p:blipFill>
          <a:blip r:embed="rId3">
            <a:extLst>
              <a:ext uri="{28A0092B-C50C-407E-A947-70E740481C1C}">
                <a14:useLocalDpi xmlns:a14="http://schemas.microsoft.com/office/drawing/2010/main" val="0"/>
              </a:ext>
            </a:extLst>
          </a:blip>
          <a:stretch>
            <a:fillRect/>
          </a:stretch>
        </p:blipFill>
        <p:spPr>
          <a:xfrm>
            <a:off x="254380" y="635793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a:t>Example</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190434853"/>
              </p:ext>
            </p:extLst>
          </p:nvPr>
        </p:nvGraphicFramePr>
        <p:xfrm>
          <a:off x="3294185" y="3332061"/>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intFirstNumber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intSecondNumber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0515600" cy="866652"/>
          </a:xfrm>
        </p:spPr>
        <p:txBody>
          <a:bodyPr>
            <a:normAutofit/>
          </a:bodyPr>
          <a:lstStyle/>
          <a:p>
            <a:r>
              <a:rPr lang="en-US" dirty="0"/>
              <a:t>Example - Decide on the size of the app screen.</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1"/>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5826370" cy="392480"/>
          </a:xfrm>
          <a:prstGeom prst="rect">
            <a:avLst/>
          </a:prstGeom>
          <a:noFill/>
        </p:spPr>
        <p:txBody>
          <a:bodyPr wrap="square">
            <a:spAutoFit/>
          </a:bodyPr>
          <a:lstStyle/>
          <a:p>
            <a:pPr marL="457200">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Save your project and open Designer.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a:t>Example - Set an appropriate variant.</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815882"/>
          </a:xfrm>
          <a:prstGeom prst="rect">
            <a:avLst/>
          </a:prstGeom>
          <a:noFill/>
        </p:spPr>
        <p:txBody>
          <a:bodyPr wrap="square">
            <a:spAutoFit/>
          </a:bodyPr>
          <a:lstStyle/>
          <a:p>
            <a:pPr algn="just"/>
            <a:r>
              <a:rPr lang="en-US" sz="2800" dirty="0">
                <a:latin typeface="Verdana" panose="020B0604030504040204" pitchFamily="34" charset="0"/>
                <a:ea typeface="Verdana" panose="020B0604030504040204" pitchFamily="34" charset="0"/>
              </a:rPr>
              <a:t>Set the variant as the </a:t>
            </a:r>
          </a:p>
          <a:p>
            <a:pPr algn="just"/>
            <a:r>
              <a:rPr lang="en-US" sz="2800" dirty="0" err="1">
                <a:latin typeface="Verdana" panose="020B0604030504040204" pitchFamily="34" charset="0"/>
                <a:ea typeface="Verdana" panose="020B0604030504040204" pitchFamily="34" charset="0"/>
              </a:rPr>
              <a:t>MainFormWidth</a:t>
            </a:r>
            <a:endParaRPr lang="en-US" sz="2800" dirty="0">
              <a:latin typeface="Verdana" panose="020B0604030504040204" pitchFamily="34" charset="0"/>
              <a:ea typeface="Verdana" panose="020B0604030504040204" pitchFamily="34" charset="0"/>
            </a:endParaRPr>
          </a:p>
          <a:p>
            <a:pPr algn="just"/>
            <a:r>
              <a:rPr lang="en-US" sz="2800" dirty="0">
                <a:latin typeface="Verdana" panose="020B0604030504040204" pitchFamily="34" charset="0"/>
                <a:ea typeface="Verdana" panose="020B0604030504040204" pitchFamily="34" charset="0"/>
              </a:rPr>
              <a:t>and </a:t>
            </a:r>
          </a:p>
          <a:p>
            <a:pPr algn="just"/>
            <a:r>
              <a:rPr lang="en-US" sz="2800" dirty="0" err="1">
                <a:latin typeface="Verdana" panose="020B0604030504040204" pitchFamily="34" charset="0"/>
                <a:ea typeface="Verdana" panose="020B0604030504040204" pitchFamily="34" charset="0"/>
              </a:rPr>
              <a:t>MainFormHeight</a:t>
            </a:r>
            <a:r>
              <a:rPr lang="en-US" sz="2800" dirty="0">
                <a:latin typeface="Verdana" panose="020B0604030504040204" pitchFamily="34" charset="0"/>
                <a:ea typeface="Verdana" panose="020B0604030504040204" pitchFamily="34" charset="0"/>
              </a:rPr>
              <a:t>. </a:t>
            </a: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4853354" y="2543908"/>
            <a:ext cx="3036277" cy="27549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lstStyle/>
          <a:p>
            <a:r>
              <a:rPr lang="en-US" dirty="0"/>
              <a:t>Example - Design a wireframe. </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Wireframe</a:t>
            </a:r>
            <a:r>
              <a:rPr lang="en-US" sz="2400" dirty="0">
                <a:latin typeface="Verdana" panose="020B0604030504040204" pitchFamily="34" charset="0"/>
                <a:ea typeface="Verdana" panose="020B0604030504040204" pitchFamily="34" charset="0"/>
              </a:rPr>
              <a:t>: Imagine how you want your application look like and sketch it on a paper or use a sketch program instead.</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6361263" y="2775345"/>
            <a:ext cx="1106337" cy="2585323"/>
          </a:xfrm>
          <a:prstGeom prst="rect">
            <a:avLst/>
          </a:prstGeom>
          <a:noFill/>
        </p:spPr>
        <p:txBody>
          <a:bodyPr wrap="square" rtlCol="0">
            <a:spAutoFit/>
          </a:bodyPr>
          <a:lstStyle/>
          <a:p>
            <a:r>
              <a:rPr lang="en-US" dirty="0"/>
              <a:t>Label 1</a:t>
            </a:r>
          </a:p>
          <a:p>
            <a:r>
              <a:rPr lang="en-US" dirty="0"/>
              <a:t>Lebel 2</a:t>
            </a:r>
          </a:p>
          <a:p>
            <a:r>
              <a:rPr lang="en-US" dirty="0"/>
              <a:t>Label 4</a:t>
            </a:r>
          </a:p>
          <a:p>
            <a:r>
              <a:rPr lang="en-US" dirty="0"/>
              <a:t>Pane</a:t>
            </a:r>
          </a:p>
          <a:p>
            <a:endParaRPr lang="en-US" dirty="0"/>
          </a:p>
          <a:p>
            <a:r>
              <a:rPr lang="en-US" dirty="0"/>
              <a:t>Label 3</a:t>
            </a:r>
          </a:p>
          <a:p>
            <a:r>
              <a:rPr lang="en-US" dirty="0"/>
              <a:t>Button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66858" cy="1754326"/>
          </a:xfrm>
          <a:prstGeom prst="rect">
            <a:avLst/>
          </a:prstGeom>
          <a:noFill/>
        </p:spPr>
        <p:txBody>
          <a:bodyPr wrap="none" rtlCol="0">
            <a:spAutoFit/>
          </a:bodyPr>
          <a:lstStyle/>
          <a:p>
            <a:r>
              <a:rPr lang="en-US" dirty="0"/>
              <a:t>textField 1</a:t>
            </a:r>
          </a:p>
          <a:p>
            <a:endParaRPr lang="en-US" dirty="0"/>
          </a:p>
          <a:p>
            <a:r>
              <a:rPr lang="en-US" dirty="0"/>
              <a:t>textField 2</a:t>
            </a:r>
          </a:p>
          <a:p>
            <a:endParaRPr lang="en-US" dirty="0"/>
          </a:p>
          <a:p>
            <a:r>
              <a:rPr lang="en-US" dirty="0"/>
              <a:t>textField 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7038749" y="3812164"/>
            <a:ext cx="2070082" cy="4025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157439" y="3516034"/>
            <a:ext cx="1582116" cy="394768"/>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a:t>Create the views - Labels</a:t>
            </a:r>
            <a:endParaRPr lang="el-GR" dirty="0"/>
          </a:p>
        </p:txBody>
      </p:sp>
      <p:pic>
        <p:nvPicPr>
          <p:cNvPr id="3" name="Εικόνα 2">
            <a:extLst>
              <a:ext uri="{FF2B5EF4-FFF2-40B4-BE49-F238E27FC236}">
                <a16:creationId xmlns:a16="http://schemas.microsoft.com/office/drawing/2014/main" id="{97A47F74-5FF5-4FCD-B506-63CD0E3156B7}"/>
              </a:ext>
            </a:extLst>
          </p:cNvPr>
          <p:cNvPicPr>
            <a:picLocks noChangeAspect="1"/>
          </p:cNvPicPr>
          <p:nvPr/>
        </p:nvPicPr>
        <p:blipFill>
          <a:blip r:embed="rId3"/>
          <a:stretch>
            <a:fillRect/>
          </a:stretch>
        </p:blipFill>
        <p:spPr>
          <a:xfrm>
            <a:off x="7162865" y="2097514"/>
            <a:ext cx="4579718" cy="4021932"/>
          </a:xfrm>
          <a:prstGeom prst="rect">
            <a:avLst/>
          </a:prstGeom>
        </p:spPr>
      </p:pic>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94D0EF-2FA2-47E8-AA1C-B23F03153DBF}"/>
              </a:ext>
            </a:extLst>
          </p:cNvPr>
          <p:cNvSpPr txBox="1"/>
          <p:nvPr/>
        </p:nvSpPr>
        <p:spPr>
          <a:xfrm>
            <a:off x="3962339" y="3257124"/>
            <a:ext cx="2907322" cy="2862322"/>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Properties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Name: lblNumber1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First Number</a:t>
            </a:r>
          </a:p>
          <a:p>
            <a:r>
              <a:rPr lang="en-US" sz="2000" dirty="0" err="1">
                <a:latin typeface="Verdana" panose="020B0604030504040204" pitchFamily="34" charset="0"/>
                <a:ea typeface="Verdana" panose="020B0604030504040204" pitchFamily="34" charset="0"/>
              </a:rPr>
              <a:t>Allignment</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Size: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8" y="2097514"/>
            <a:ext cx="6096000"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View menu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2180492" y="2328346"/>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a:t>Inserting a Text Field.</a:t>
            </a:r>
            <a:endParaRPr lang="el-GR" dirty="0"/>
          </a:p>
        </p:txBody>
      </p:sp>
      <p:pic>
        <p:nvPicPr>
          <p:cNvPr id="3" name="Εικόνα 2">
            <a:extLst>
              <a:ext uri="{FF2B5EF4-FFF2-40B4-BE49-F238E27FC236}">
                <a16:creationId xmlns:a16="http://schemas.microsoft.com/office/drawing/2014/main" id="{B36654BA-A0D4-45E8-B8B6-8A52474A33C1}"/>
              </a:ext>
            </a:extLst>
          </p:cNvPr>
          <p:cNvPicPr/>
          <p:nvPr/>
        </p:nvPicPr>
        <p:blipFill>
          <a:blip r:embed="rId3">
            <a:extLst>
              <a:ext uri="{28A0092B-C50C-407E-A947-70E740481C1C}">
                <a14:useLocalDpi xmlns:a14="http://schemas.microsoft.com/office/drawing/2010/main" val="0"/>
              </a:ext>
            </a:extLst>
          </a:blip>
          <a:stretch>
            <a:fillRect/>
          </a:stretch>
        </p:blipFill>
        <p:spPr>
          <a:xfrm>
            <a:off x="6527762" y="2459651"/>
            <a:ext cx="5458973" cy="3770337"/>
          </a:xfrm>
          <a:prstGeom prst="rect">
            <a:avLst/>
          </a:prstGeom>
        </p:spPr>
      </p:pic>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1443262-A271-40B6-9DCA-E02B823D03CB}"/>
              </a:ext>
            </a:extLst>
          </p:cNvPr>
          <p:cNvSpPr txBox="1"/>
          <p:nvPr/>
        </p:nvSpPr>
        <p:spPr>
          <a:xfrm>
            <a:off x="2803805" y="4221029"/>
            <a:ext cx="3723957"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txtNumber1</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checked</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n-US" sz="2400" dirty="0">
                <a:latin typeface="Verdana" panose="020B0604030504040204" pitchFamily="34" charset="0"/>
                <a:ea typeface="Verdana" panose="020B0604030504040204" pitchFamily="34" charset="0"/>
              </a:rPr>
              <a:t>Text Fields are used to import data into the program.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From View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TextField</a:t>
            </a:r>
            <a:endParaRPr lang="el-GR" sz="2400"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1836650" y="3137238"/>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a:t>Buttons</a:t>
            </a:r>
            <a:endParaRPr lang="el-GR" dirty="0"/>
          </a:p>
        </p:txBody>
      </p:sp>
      <p:pic>
        <p:nvPicPr>
          <p:cNvPr id="3" name="Εικόνα 2">
            <a:extLst>
              <a:ext uri="{FF2B5EF4-FFF2-40B4-BE49-F238E27FC236}">
                <a16:creationId xmlns:a16="http://schemas.microsoft.com/office/drawing/2014/main" id="{7EBCB1F3-6BBC-4173-8D30-3D0A9BAF5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89944" y="1989279"/>
            <a:ext cx="5640729" cy="3944183"/>
          </a:xfrm>
          <a:prstGeom prst="rect">
            <a:avLst/>
          </a:prstGeom>
        </p:spPr>
      </p:pic>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942163-5F4A-4197-8865-FFF807C3289E}"/>
              </a:ext>
            </a:extLst>
          </p:cNvPr>
          <p:cNvSpPr txBox="1"/>
          <p:nvPr/>
        </p:nvSpPr>
        <p:spPr>
          <a:xfrm>
            <a:off x="989561" y="1883879"/>
            <a:ext cx="4087867" cy="4154984"/>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btnCalculate</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Border Color</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Corner Radius</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Text Color</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Size</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checked</a:t>
            </a:r>
          </a:p>
        </p:txBody>
      </p:sp>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a:t>Save – Save – Save </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326986" y="1805651"/>
            <a:ext cx="10515600" cy="2873800"/>
          </a:xfrm>
          <a:prstGeom prst="rect">
            <a:avLst/>
          </a:prstGeom>
          <a:noFill/>
        </p:spPr>
        <p:txBody>
          <a:bodyPr wrap="square">
            <a:spAutoFit/>
          </a:bodyPr>
          <a:lstStyle/>
          <a:p>
            <a:pPr algn="ctr">
              <a:lnSpc>
                <a:spcPct val="107000"/>
              </a:lnSpc>
              <a:spcAft>
                <a:spcPts val="800"/>
              </a:spcAft>
            </a:pPr>
            <a:r>
              <a:rPr lang="en-US" sz="4000" b="1" dirty="0">
                <a:effectLst/>
                <a:latin typeface="Verdana" panose="020B0604030504040204" pitchFamily="34" charset="0"/>
                <a:ea typeface="Calibri" panose="020F0502020204030204" pitchFamily="34" charset="0"/>
                <a:cs typeface="Times New Roman" panose="02020603050405020304" pitchFamily="18" charset="0"/>
              </a:rPr>
              <a:t>File -&gt; Save</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(or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every time you make something valuable!</a:t>
            </a:r>
            <a:endParaRPr lang="el-GR" sz="5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a:t>Inserting a Pane</a:t>
            </a:r>
            <a:endParaRPr lang="el-GR" dirty="0"/>
          </a:p>
        </p:txBody>
      </p:sp>
      <p:pic>
        <p:nvPicPr>
          <p:cNvPr id="3" name="Εικόνα 2">
            <a:extLst>
              <a:ext uri="{FF2B5EF4-FFF2-40B4-BE49-F238E27FC236}">
                <a16:creationId xmlns:a16="http://schemas.microsoft.com/office/drawing/2014/main" id="{8E855190-6A1B-4471-8A89-CBB448C3549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58009" y="2563813"/>
            <a:ext cx="5894730" cy="3242087"/>
          </a:xfrm>
          <a:prstGeom prst="rect">
            <a:avLst/>
          </a:prstGeom>
        </p:spPr>
      </p:pic>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Let’s say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90663F-342D-4116-A51B-0B4AA12868C3}"/>
              </a:ext>
            </a:extLst>
          </p:cNvPr>
          <p:cNvSpPr txBox="1"/>
          <p:nvPr/>
        </p:nvSpPr>
        <p:spPr>
          <a:xfrm>
            <a:off x="1169043" y="3866908"/>
            <a:ext cx="4109014"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pnLine</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Border Color: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p:txBody>
      </p:sp>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646025" y="4184856"/>
            <a:ext cx="3738623" cy="5491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Short break</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07408324"/>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a:t>Exercise 1</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3A71231C-2E6E-42FF-A27F-D531E8696C1E}"/>
              </a:ext>
            </a:extLst>
          </p:cNvPr>
          <p:cNvPicPr/>
          <p:nvPr/>
        </p:nvPicPr>
        <p:blipFill>
          <a:blip r:embed="rId2">
            <a:extLst>
              <a:ext uri="{28A0092B-C50C-407E-A947-70E740481C1C}">
                <a14:useLocalDpi xmlns:a14="http://schemas.microsoft.com/office/drawing/2010/main" val="0"/>
              </a:ext>
            </a:extLst>
          </a:blip>
          <a:stretch>
            <a:fillRect/>
          </a:stretch>
        </p:blipFill>
        <p:spPr>
          <a:xfrm>
            <a:off x="1406769" y="1465385"/>
            <a:ext cx="8768862" cy="3903784"/>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a:t>Exercise 2</a:t>
            </a:r>
            <a:endParaRPr lang="el-GR" dirty="0"/>
          </a:p>
        </p:txBody>
      </p:sp>
      <p:pic>
        <p:nvPicPr>
          <p:cNvPr id="3" name="Εικόνα 2">
            <a:extLst>
              <a:ext uri="{FF2B5EF4-FFF2-40B4-BE49-F238E27FC236}">
                <a16:creationId xmlns:a16="http://schemas.microsoft.com/office/drawing/2014/main" id="{ED6F4491-30D4-409E-B97B-B78047555D9A}"/>
              </a:ext>
            </a:extLst>
          </p:cNvPr>
          <p:cNvPicPr/>
          <p:nvPr/>
        </p:nvPicPr>
        <p:blipFill>
          <a:blip r:embed="rId2">
            <a:extLst>
              <a:ext uri="{28A0092B-C50C-407E-A947-70E740481C1C}">
                <a14:useLocalDpi xmlns:a14="http://schemas.microsoft.com/office/drawing/2010/main" val="0"/>
              </a:ext>
            </a:extLst>
          </a:blip>
          <a:stretch>
            <a:fillRect/>
          </a:stretch>
        </p:blipFill>
        <p:spPr>
          <a:xfrm>
            <a:off x="1606061" y="1336431"/>
            <a:ext cx="8979877" cy="4771292"/>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Design elements </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0059572" cy="3854581"/>
          </a:xfrm>
          <a:prstGeom prst="rect">
            <a:avLst/>
          </a:prstGeom>
          <a:noFill/>
        </p:spPr>
        <p:txBody>
          <a:bodyPr wrap="square">
            <a:spAutoFit/>
          </a:bodyPr>
          <a:lstStyle/>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Keep the interface simple.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 </a:t>
            </a:r>
            <a:endParaRPr lang="en-US" sz="2400" dirty="0">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Think about the defaults.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a:t>First steps with design</a:t>
            </a:r>
            <a:endParaRPr lang="el-GR" dirty="0"/>
          </a:p>
        </p:txBody>
      </p:sp>
      <p:pic>
        <p:nvPicPr>
          <p:cNvPr id="3" name="Εικόνα 2">
            <a:extLst>
              <a:ext uri="{FF2B5EF4-FFF2-40B4-BE49-F238E27FC236}">
                <a16:creationId xmlns:a16="http://schemas.microsoft.com/office/drawing/2014/main" id="{46DF3684-D20B-4026-A476-C19C98667F8E}"/>
              </a:ext>
            </a:extLst>
          </p:cNvPr>
          <p:cNvPicPr/>
          <p:nvPr/>
        </p:nvPicPr>
        <p:blipFill rotWithShape="1">
          <a:blip r:embed="rId2"/>
          <a:srcRect l="-918" t="-471" r="59673" b="52122"/>
          <a:stretch/>
        </p:blipFill>
        <p:spPr>
          <a:xfrm>
            <a:off x="7457440" y="1686878"/>
            <a:ext cx="4024646" cy="3220882"/>
          </a:xfrm>
          <a:prstGeom prst="rect">
            <a:avLst/>
          </a:prstGeom>
        </p:spPr>
      </p:pic>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From file menu choose New and B4XPages. </a:t>
            </a:r>
          </a:p>
          <a:p>
            <a:pPr>
              <a:lnSpc>
                <a:spcPct val="150000"/>
              </a:lnSpc>
            </a:pPr>
            <a:r>
              <a:rPr lang="en-US" sz="2400" dirty="0">
                <a:latin typeface="Verdana" panose="020B0604030504040204" pitchFamily="34" charset="0"/>
                <a:ea typeface="Verdana" panose="020B0604030504040204" pitchFamily="34" charset="0"/>
              </a:rPr>
              <a:t>Choose a directory and write a name for your project. You will see the code. </a:t>
            </a:r>
          </a:p>
          <a:p>
            <a:pPr>
              <a:lnSpc>
                <a:spcPct val="150000"/>
              </a:lnSpc>
            </a:pPr>
            <a:r>
              <a:rPr lang="en-US" sz="2400" dirty="0">
                <a:latin typeface="Verdana" panose="020B0604030504040204" pitchFamily="34" charset="0"/>
                <a:ea typeface="Verdana" panose="020B0604030504040204" pitchFamily="34" charset="0"/>
              </a:rPr>
              <a:t>There are two tabs of code here, the first one called Main and the second 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2138680" y="5291860"/>
            <a:ext cx="7914640" cy="830997"/>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Now from the Designer menu select Open Internal Designer</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a:t>Visual designer </a:t>
            </a:r>
            <a:endParaRPr lang="el-GR" dirty="0"/>
          </a:p>
        </p:txBody>
      </p:sp>
      <p:grpSp>
        <p:nvGrpSpPr>
          <p:cNvPr id="4" name="Ομάδα 3">
            <a:extLst>
              <a:ext uri="{FF2B5EF4-FFF2-40B4-BE49-F238E27FC236}">
                <a16:creationId xmlns:a16="http://schemas.microsoft.com/office/drawing/2014/main" id="{1974DCE7-91D4-4D0D-8E22-F1E5622B5363}"/>
              </a:ext>
            </a:extLst>
          </p:cNvPr>
          <p:cNvGrpSpPr/>
          <p:nvPr/>
        </p:nvGrpSpPr>
        <p:grpSpPr>
          <a:xfrm>
            <a:off x="1515542" y="1277815"/>
            <a:ext cx="8578027" cy="4254290"/>
            <a:chOff x="105488" y="-14702"/>
            <a:chExt cx="5685155" cy="3051810"/>
          </a:xfrm>
        </p:grpSpPr>
        <p:pic>
          <p:nvPicPr>
            <p:cNvPr id="5" name="Εικόνα 4">
              <a:extLst>
                <a:ext uri="{FF2B5EF4-FFF2-40B4-BE49-F238E27FC236}">
                  <a16:creationId xmlns:a16="http://schemas.microsoft.com/office/drawing/2014/main" id="{5427348A-FDA8-451E-9EDC-0BFA785F6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538" y="504092"/>
              <a:ext cx="1729105" cy="2014220"/>
            </a:xfrm>
            <a:prstGeom prst="rect">
              <a:avLst/>
            </a:prstGeom>
          </p:spPr>
        </p:pic>
        <p:pic>
          <p:nvPicPr>
            <p:cNvPr id="6" name="Εικόνα 5">
              <a:extLst>
                <a:ext uri="{FF2B5EF4-FFF2-40B4-BE49-F238E27FC236}">
                  <a16:creationId xmlns:a16="http://schemas.microsoft.com/office/drawing/2014/main" id="{0663C502-0395-4BBE-A2A6-9F0884BA5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88" y="-14702"/>
              <a:ext cx="3956050" cy="3051810"/>
            </a:xfrm>
            <a:prstGeom prst="rect">
              <a:avLst/>
            </a:prstGeom>
          </p:spPr>
        </p:pic>
      </p:grpSp>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Designer’s Parts</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7C540741-CC8E-4569-B940-283823FB6B09}"/>
              </a:ext>
            </a:extLst>
          </p:cNvPr>
          <p:cNvPicPr/>
          <p:nvPr/>
        </p:nvPicPr>
        <p:blipFill>
          <a:blip r:embed="rId3">
            <a:extLst>
              <a:ext uri="{28A0092B-C50C-407E-A947-70E740481C1C}">
                <a14:useLocalDpi xmlns:a14="http://schemas.microsoft.com/office/drawing/2010/main" val="0"/>
              </a:ext>
            </a:extLst>
          </a:blip>
          <a:stretch>
            <a:fillRect/>
          </a:stretch>
        </p:blipFill>
        <p:spPr>
          <a:xfrm>
            <a:off x="2039658" y="1254631"/>
            <a:ext cx="7432587" cy="4923431"/>
          </a:xfrm>
          <a:prstGeom prst="rect">
            <a:avLst/>
          </a:prstGeom>
        </p:spPr>
      </p:pic>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The Views Tree</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a:t>Properties</a:t>
            </a:r>
            <a:endParaRPr lang="el-GR" dirty="0"/>
          </a:p>
        </p:txBody>
      </p:sp>
      <p:pic>
        <p:nvPicPr>
          <p:cNvPr id="3" name="Εικόνα 2">
            <a:extLst>
              <a:ext uri="{FF2B5EF4-FFF2-40B4-BE49-F238E27FC236}">
                <a16:creationId xmlns:a16="http://schemas.microsoft.com/office/drawing/2014/main" id="{B6621B96-12A1-4A03-8F00-744227C2B7C5}"/>
              </a:ext>
            </a:extLst>
          </p:cNvPr>
          <p:cNvPicPr>
            <a:picLocks noChangeAspect="1"/>
          </p:cNvPicPr>
          <p:nvPr/>
        </p:nvPicPr>
        <p:blipFill rotWithShape="1">
          <a:blip r:embed="rId3"/>
          <a:srcRect l="21700" t="4465" r="40977" b="21192"/>
          <a:stretch/>
        </p:blipFill>
        <p:spPr>
          <a:xfrm>
            <a:off x="6675120" y="92947"/>
            <a:ext cx="4404360" cy="5807948"/>
          </a:xfrm>
          <a:prstGeom prst="rect">
            <a:avLst/>
          </a:prstGeom>
        </p:spPr>
      </p:pic>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1890732888"/>
              </p:ext>
            </p:extLst>
          </p:nvPr>
        </p:nvGraphicFramePr>
        <p:xfrm>
          <a:off x="518160" y="3200400"/>
          <a:ext cx="5714999" cy="261858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Type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Prefix</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Example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lblName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btnSave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txtAge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spnYears</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3643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pnLine1</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a:t>Abstract Designer</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697523" y="2843441"/>
            <a:ext cx="4968240" cy="1242904"/>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7052C43D-737E-480E-B691-668AC0463BE5}"/>
              </a:ext>
            </a:extLst>
          </p:cNvPr>
          <p:cNvPicPr/>
          <p:nvPr/>
        </p:nvPicPr>
        <p:blipFill rotWithShape="1">
          <a:blip r:embed="rId3">
            <a:extLst>
              <a:ext uri="{28A0092B-C50C-407E-A947-70E740481C1C}">
                <a14:useLocalDpi xmlns:a14="http://schemas.microsoft.com/office/drawing/2010/main" val="0"/>
              </a:ext>
            </a:extLst>
          </a:blip>
          <a:srcRect l="56783"/>
          <a:stretch/>
        </p:blipFill>
        <p:spPr>
          <a:xfrm>
            <a:off x="7280031" y="1003178"/>
            <a:ext cx="3212122" cy="4923431"/>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1467</Words>
  <Application>Microsoft Office PowerPoint</Application>
  <PresentationFormat>Ευρεία οθόνη</PresentationFormat>
  <Paragraphs>172</Paragraphs>
  <Slides>22</Slides>
  <Notes>14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22</vt:i4>
      </vt:variant>
    </vt:vector>
  </HeadingPairs>
  <TitlesOfParts>
    <vt:vector size="28" baseType="lpstr">
      <vt:lpstr>Arial</vt:lpstr>
      <vt:lpstr>Calibri</vt:lpstr>
      <vt:lpstr>Courier New</vt:lpstr>
      <vt:lpstr>Symbol</vt:lpstr>
      <vt:lpstr>Verdana</vt:lpstr>
      <vt:lpstr>Θέμα του Office</vt:lpstr>
      <vt:lpstr>Programming with B4X</vt:lpstr>
      <vt:lpstr>Today you will learn</vt:lpstr>
      <vt:lpstr>Design elements </vt:lpstr>
      <vt:lpstr>First steps with design</vt:lpstr>
      <vt:lpstr>Visual designer </vt:lpstr>
      <vt:lpstr>Designer’s Parts</vt:lpstr>
      <vt:lpstr>The Views Tree</vt:lpstr>
      <vt:lpstr>Properties</vt:lpstr>
      <vt:lpstr>Abstract Designer</vt:lpstr>
      <vt:lpstr>Example</vt:lpstr>
      <vt:lpstr>Example - Decide on the size of the app screen.</vt:lpstr>
      <vt:lpstr>Example - Set an appropriate variant.</vt:lpstr>
      <vt:lpstr>Example - Design a wireframe. </vt:lpstr>
      <vt:lpstr>Create the views - Labels</vt:lpstr>
      <vt:lpstr>Inserting a Text Field.</vt:lpstr>
      <vt:lpstr>Buttons</vt:lpstr>
      <vt:lpstr>Save – Save – Save </vt:lpstr>
      <vt:lpstr>Inserting a Pane</vt:lpstr>
      <vt:lpstr>Short break</vt:lpstr>
      <vt:lpstr>Exercise 1</vt:lpstr>
      <vt:lpstr>Exercise 2</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209</cp:revision>
  <dcterms:created xsi:type="dcterms:W3CDTF">2021-01-19T13:00:32Z</dcterms:created>
  <dcterms:modified xsi:type="dcterms:W3CDTF">2021-03-08T17:12:59Z</dcterms:modified>
</cp:coreProperties>
</file>