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7" r:id="rId4"/>
    <p:sldId id="273" r:id="rId5"/>
    <p:sldId id="274" r:id="rId6"/>
    <p:sldId id="278" r:id="rId7"/>
    <p:sldId id="275" r:id="rId8"/>
    <p:sldId id="279" r:id="rId9"/>
    <p:sldId id="276" r:id="rId10"/>
    <p:sldId id="280" r:id="rId11"/>
    <p:sldId id="262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2487" autoAdjust="0"/>
  </p:normalViewPr>
  <p:slideViewPr>
    <p:cSldViewPr snapToGrid="0">
      <p:cViewPr varScale="1">
        <p:scale>
          <a:sx n="62" d="100"/>
          <a:sy n="62" d="100"/>
        </p:scale>
        <p:origin x="101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l-GR" dirty="0" err="1"/>
            <a:t>What</a:t>
          </a:r>
          <a:r>
            <a:rPr lang="el-GR" dirty="0"/>
            <a:t> </a:t>
          </a:r>
          <a:r>
            <a:rPr lang="el-GR" dirty="0" err="1"/>
            <a:t>is</a:t>
          </a:r>
          <a:r>
            <a:rPr lang="el-GR" dirty="0"/>
            <a:t> a </a:t>
          </a:r>
          <a:r>
            <a:rPr lang="el-GR" dirty="0" err="1"/>
            <a:t>subroutine</a:t>
          </a:r>
          <a:r>
            <a:rPr lang="el-GR" dirty="0"/>
            <a:t>.</a:t>
          </a:r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A609CE4D-891A-4349-82EE-26C9E93C7B3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Declaring a Sub</a:t>
          </a:r>
        </a:p>
      </dgm:t>
    </dgm:pt>
    <dgm:pt modelId="{E0D4EE74-7A05-41E4-A191-72CA07AB3868}" type="parTrans" cxnId="{8D238CC1-BBA4-4C5F-A612-29A3342507A4}">
      <dgm:prSet/>
      <dgm:spPr/>
      <dgm:t>
        <a:bodyPr/>
        <a:lstStyle/>
        <a:p>
          <a:endParaRPr lang="el-GR"/>
        </a:p>
      </dgm:t>
    </dgm:pt>
    <dgm:pt modelId="{299E9180-2511-49DC-AF12-DE495F942F5A}" type="sibTrans" cxnId="{8D238CC1-BBA4-4C5F-A612-29A3342507A4}">
      <dgm:prSet/>
      <dgm:spPr/>
      <dgm:t>
        <a:bodyPr/>
        <a:lstStyle/>
        <a:p>
          <a:endParaRPr lang="el-GR"/>
        </a:p>
      </dgm:t>
    </dgm:pt>
    <dgm:pt modelId="{46FEF942-85D4-4883-B33B-FA2B9C5886F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Passing Values</a:t>
          </a:r>
        </a:p>
      </dgm:t>
    </dgm:pt>
    <dgm:pt modelId="{C3A60EA3-6F39-4264-B427-A34156A24D72}" type="parTrans" cxnId="{5F04CB61-020F-4A92-BD76-44F2A9EACAC2}">
      <dgm:prSet/>
      <dgm:spPr/>
      <dgm:t>
        <a:bodyPr/>
        <a:lstStyle/>
        <a:p>
          <a:endParaRPr lang="el-GR"/>
        </a:p>
      </dgm:t>
    </dgm:pt>
    <dgm:pt modelId="{5C4C2EE2-D4D1-4A6E-888C-BE9A3DC089BC}" type="sibTrans" cxnId="{5F04CB61-020F-4A92-BD76-44F2A9EACAC2}">
      <dgm:prSet/>
      <dgm:spPr/>
      <dgm:t>
        <a:bodyPr/>
        <a:lstStyle/>
        <a:p>
          <a:endParaRPr lang="el-GR"/>
        </a:p>
      </dgm:t>
    </dgm:pt>
    <dgm:pt modelId="{866679DC-7DA4-489B-B1D0-A5B39DB3C46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l-GR"/>
            <a:t>Returning Values from a sub</a:t>
          </a:r>
        </a:p>
      </dgm:t>
    </dgm:pt>
    <dgm:pt modelId="{8B8682A2-8705-48F7-8FC0-DC826D56CD01}" type="parTrans" cxnId="{F2B61518-471D-42F6-B66C-5846502AA443}">
      <dgm:prSet/>
      <dgm:spPr/>
      <dgm:t>
        <a:bodyPr/>
        <a:lstStyle/>
        <a:p>
          <a:endParaRPr lang="el-GR"/>
        </a:p>
      </dgm:t>
    </dgm:pt>
    <dgm:pt modelId="{FAAFB21B-8B6B-4B56-83A4-2232916227A6}" type="sibTrans" cxnId="{F2B61518-471D-42F6-B66C-5846502AA443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4">
        <dgm:presLayoutVars>
          <dgm:bulletEnabled val="1"/>
        </dgm:presLayoutVars>
      </dgm:prSet>
      <dgm:spPr/>
    </dgm:pt>
    <dgm:pt modelId="{A3D729A4-5585-4D9B-8730-F8286EC1FC04}" type="pres">
      <dgm:prSet presAssocID="{30477B69-2F94-4910-B445-245EB5E581C2}" presName="sibTrans" presStyleCnt="0"/>
      <dgm:spPr/>
    </dgm:pt>
    <dgm:pt modelId="{DA05B9CC-D68E-47D8-B0C5-FE681DCFB34E}" type="pres">
      <dgm:prSet presAssocID="{A609CE4D-891A-4349-82EE-26C9E93C7B3C}" presName="node" presStyleLbl="node1" presStyleIdx="1" presStyleCnt="4">
        <dgm:presLayoutVars>
          <dgm:bulletEnabled val="1"/>
        </dgm:presLayoutVars>
      </dgm:prSet>
      <dgm:spPr/>
    </dgm:pt>
    <dgm:pt modelId="{5A1B387D-CD3C-45B3-9683-35BF057F00D4}" type="pres">
      <dgm:prSet presAssocID="{299E9180-2511-49DC-AF12-DE495F942F5A}" presName="sibTrans" presStyleCnt="0"/>
      <dgm:spPr/>
    </dgm:pt>
    <dgm:pt modelId="{35A177AB-AEA0-4FB7-AF2A-D45A5CFEBC0E}" type="pres">
      <dgm:prSet presAssocID="{46FEF942-85D4-4883-B33B-FA2B9C5886F8}" presName="node" presStyleLbl="node1" presStyleIdx="2" presStyleCnt="4">
        <dgm:presLayoutVars>
          <dgm:bulletEnabled val="1"/>
        </dgm:presLayoutVars>
      </dgm:prSet>
      <dgm:spPr/>
    </dgm:pt>
    <dgm:pt modelId="{63358782-A313-4E30-B727-1D9598D28978}" type="pres">
      <dgm:prSet presAssocID="{5C4C2EE2-D4D1-4A6E-888C-BE9A3DC089BC}" presName="sibTrans" presStyleCnt="0"/>
      <dgm:spPr/>
    </dgm:pt>
    <dgm:pt modelId="{269E5E7E-EA49-487C-B85B-28FB083890FC}" type="pres">
      <dgm:prSet presAssocID="{866679DC-7DA4-489B-B1D0-A5B39DB3C46F}" presName="node" presStyleLbl="node1" presStyleIdx="3" presStyleCnt="4">
        <dgm:presLayoutVars>
          <dgm:bulletEnabled val="1"/>
        </dgm:presLayoutVars>
      </dgm:prSet>
      <dgm:spPr/>
    </dgm:pt>
  </dgm:ptLst>
  <dgm:cxnLst>
    <dgm:cxn modelId="{F2B61518-471D-42F6-B66C-5846502AA443}" srcId="{0C401041-E03C-4661-9607-908B0A03F6F5}" destId="{866679DC-7DA4-489B-B1D0-A5B39DB3C46F}" srcOrd="3" destOrd="0" parTransId="{8B8682A2-8705-48F7-8FC0-DC826D56CD01}" sibTransId="{FAAFB21B-8B6B-4B56-83A4-2232916227A6}"/>
    <dgm:cxn modelId="{DBE63C20-B445-4784-BBAD-766C6373725B}" type="presOf" srcId="{866679DC-7DA4-489B-B1D0-A5B39DB3C46F}" destId="{269E5E7E-EA49-487C-B85B-28FB083890FC}" srcOrd="0" destOrd="0" presId="urn:microsoft.com/office/officeart/2005/8/layout/default"/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4408885E-A343-402A-B25B-93064C1FEA7C}" type="presOf" srcId="{A609CE4D-891A-4349-82EE-26C9E93C7B3C}" destId="{DA05B9CC-D68E-47D8-B0C5-FE681DCFB34E}" srcOrd="0" destOrd="0" presId="urn:microsoft.com/office/officeart/2005/8/layout/default"/>
    <dgm:cxn modelId="{5F04CB61-020F-4A92-BD76-44F2A9EACAC2}" srcId="{0C401041-E03C-4661-9607-908B0A03F6F5}" destId="{46FEF942-85D4-4883-B33B-FA2B9C5886F8}" srcOrd="2" destOrd="0" parTransId="{C3A60EA3-6F39-4264-B427-A34156A24D72}" sibTransId="{5C4C2EE2-D4D1-4A6E-888C-BE9A3DC089BC}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3191AEA8-C222-47E8-9714-B64E699917BA}" type="presOf" srcId="{46FEF942-85D4-4883-B33B-FA2B9C5886F8}" destId="{35A177AB-AEA0-4FB7-AF2A-D45A5CFEBC0E}" srcOrd="0" destOrd="0" presId="urn:microsoft.com/office/officeart/2005/8/layout/default"/>
    <dgm:cxn modelId="{8D238CC1-BBA4-4C5F-A612-29A3342507A4}" srcId="{0C401041-E03C-4661-9607-908B0A03F6F5}" destId="{A609CE4D-891A-4349-82EE-26C9E93C7B3C}" srcOrd="1" destOrd="0" parTransId="{E0D4EE74-7A05-41E4-A191-72CA07AB3868}" sibTransId="{299E9180-2511-49DC-AF12-DE495F942F5A}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D0117CC7-EF3B-48CF-9FEC-4CB77AD0B12B}" type="presParOf" srcId="{19028724-D1E1-4614-8076-49D4BC137DEF}" destId="{A3D729A4-5585-4D9B-8730-F8286EC1FC04}" srcOrd="1" destOrd="0" presId="urn:microsoft.com/office/officeart/2005/8/layout/default"/>
    <dgm:cxn modelId="{2334E89E-CA83-4505-AAEC-1DE4A4E6D3EA}" type="presParOf" srcId="{19028724-D1E1-4614-8076-49D4BC137DEF}" destId="{DA05B9CC-D68E-47D8-B0C5-FE681DCFB34E}" srcOrd="2" destOrd="0" presId="urn:microsoft.com/office/officeart/2005/8/layout/default"/>
    <dgm:cxn modelId="{E7B7D60F-3047-4B15-A2EA-EA42079D8107}" type="presParOf" srcId="{19028724-D1E1-4614-8076-49D4BC137DEF}" destId="{5A1B387D-CD3C-45B3-9683-35BF057F00D4}" srcOrd="3" destOrd="0" presId="urn:microsoft.com/office/officeart/2005/8/layout/default"/>
    <dgm:cxn modelId="{98A6AB27-0D02-4032-A1C7-6AA12579ADC8}" type="presParOf" srcId="{19028724-D1E1-4614-8076-49D4BC137DEF}" destId="{35A177AB-AEA0-4FB7-AF2A-D45A5CFEBC0E}" srcOrd="4" destOrd="0" presId="urn:microsoft.com/office/officeart/2005/8/layout/default"/>
    <dgm:cxn modelId="{EB467781-3104-4EAA-82F3-30174DC08F8A}" type="presParOf" srcId="{19028724-D1E1-4614-8076-49D4BC137DEF}" destId="{63358782-A313-4E30-B727-1D9598D28978}" srcOrd="5" destOrd="0" presId="urn:microsoft.com/office/officeart/2005/8/layout/default"/>
    <dgm:cxn modelId="{ACFDF15A-7FE3-4C3B-87F9-A097BB29A2B7}" type="presParOf" srcId="{19028724-D1E1-4614-8076-49D4BC137DEF}" destId="{269E5E7E-EA49-487C-B85B-28FB083890F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064983" y="1651"/>
          <a:ext cx="3518186" cy="2110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 dirty="0" err="1"/>
            <a:t>What</a:t>
          </a:r>
          <a:r>
            <a:rPr lang="el-GR" sz="4200" kern="1200" dirty="0"/>
            <a:t> </a:t>
          </a:r>
          <a:r>
            <a:rPr lang="el-GR" sz="4200" kern="1200" dirty="0" err="1"/>
            <a:t>is</a:t>
          </a:r>
          <a:r>
            <a:rPr lang="el-GR" sz="4200" kern="1200" dirty="0"/>
            <a:t> a </a:t>
          </a:r>
          <a:r>
            <a:rPr lang="el-GR" sz="4200" kern="1200" dirty="0" err="1"/>
            <a:t>subroutine</a:t>
          </a:r>
          <a:r>
            <a:rPr lang="el-GR" sz="4200" kern="1200" dirty="0"/>
            <a:t>.</a:t>
          </a:r>
        </a:p>
      </dsp:txBody>
      <dsp:txXfrm>
        <a:off x="1064983" y="1651"/>
        <a:ext cx="3518186" cy="2110912"/>
      </dsp:txXfrm>
    </dsp:sp>
    <dsp:sp modelId="{DA05B9CC-D68E-47D8-B0C5-FE681DCFB34E}">
      <dsp:nvSpPr>
        <dsp:cNvPr id="0" name=""/>
        <dsp:cNvSpPr/>
      </dsp:nvSpPr>
      <dsp:spPr>
        <a:xfrm>
          <a:off x="4934988" y="1651"/>
          <a:ext cx="3518186" cy="211091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Declaring a Sub</a:t>
          </a:r>
        </a:p>
      </dsp:txBody>
      <dsp:txXfrm>
        <a:off x="4934988" y="1651"/>
        <a:ext cx="3518186" cy="2110912"/>
      </dsp:txXfrm>
    </dsp:sp>
    <dsp:sp modelId="{35A177AB-AEA0-4FB7-AF2A-D45A5CFEBC0E}">
      <dsp:nvSpPr>
        <dsp:cNvPr id="0" name=""/>
        <dsp:cNvSpPr/>
      </dsp:nvSpPr>
      <dsp:spPr>
        <a:xfrm>
          <a:off x="1064983" y="2464381"/>
          <a:ext cx="3518186" cy="211091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Passing Values</a:t>
          </a:r>
        </a:p>
      </dsp:txBody>
      <dsp:txXfrm>
        <a:off x="1064983" y="2464381"/>
        <a:ext cx="3518186" cy="2110912"/>
      </dsp:txXfrm>
    </dsp:sp>
    <dsp:sp modelId="{269E5E7E-EA49-487C-B85B-28FB083890FC}">
      <dsp:nvSpPr>
        <dsp:cNvPr id="0" name=""/>
        <dsp:cNvSpPr/>
      </dsp:nvSpPr>
      <dsp:spPr>
        <a:xfrm>
          <a:off x="4934988" y="2464381"/>
          <a:ext cx="3518186" cy="21109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l-GR" sz="4200" kern="1200"/>
            <a:t>Returning Values from a sub</a:t>
          </a:r>
        </a:p>
      </dsp:txBody>
      <dsp:txXfrm>
        <a:off x="4934988" y="2464381"/>
        <a:ext cx="3518186" cy="2110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computer programming, a subroutine is a sequence of program instructions that performs a specific task, packaged as a unit. This unit can then be used in programs wherever that task should be performed.</a:t>
            </a:r>
          </a:p>
          <a:p>
            <a:r>
              <a:rPr lang="en-US" dirty="0"/>
              <a:t>Subroutines may be defined within programs, or separately in libraries that can be used by many programs. In different programming languages, a subroutine may be called a routine, subprogram, function, method, or procedure. In general, to create a subprogram, the developer should keep the following in mind:</a:t>
            </a:r>
          </a:p>
          <a:p>
            <a:r>
              <a:rPr lang="en-US" dirty="0"/>
              <a:t>•	The subprogram should only do one task.</a:t>
            </a:r>
          </a:p>
          <a:p>
            <a:r>
              <a:rPr lang="en-US" dirty="0"/>
              <a:t>•	Be relatively small and ideally no larger than a screen so that it can be read easily.</a:t>
            </a:r>
          </a:p>
          <a:p>
            <a:r>
              <a:rPr lang="en-US" dirty="0"/>
              <a:t>•	Have such a name that refers to its function.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25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Button1_Click  already encountered subprogram in B4J   that the language has prepared. Notice that events like Button1_Click are also a routine to serve the event.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525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a function needs to be performed, such as adding two numbers given by the user. As a program it is very simple and generally does not need a subprogram for such a function. Here we will use a subprogram to understand how it is used and operated. </a:t>
            </a:r>
          </a:p>
          <a:p>
            <a:r>
              <a:rPr lang="en-US" dirty="0"/>
              <a:t>The two integers </a:t>
            </a:r>
            <a:r>
              <a:rPr lang="en-US" dirty="0" err="1"/>
              <a:t>intA</a:t>
            </a:r>
            <a:r>
              <a:rPr lang="en-US" dirty="0"/>
              <a:t>  and     </a:t>
            </a:r>
            <a:r>
              <a:rPr lang="en-US" dirty="0" err="1"/>
              <a:t>intB</a:t>
            </a:r>
            <a:r>
              <a:rPr lang="en-US" dirty="0"/>
              <a:t> have been declared in the program, values have been assigned, and then the showSum1 routine is called.</a:t>
            </a:r>
          </a:p>
          <a:p>
            <a:r>
              <a:rPr lang="en-US" dirty="0"/>
              <a:t>This is done by writing the name of the routine (which the developer decides) and then in parentheses the variables whose values it must know to function.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561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It always starts with the Private statement which means that it is a subprogram that will be known only in the code (B4XmainPage) or Public for the subprogram to be known in other parts of our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Notice in the image that this data enters in the order written when calling the routine, i.e. the value of the </a:t>
            </a:r>
            <a:r>
              <a:rPr lang="en-US" sz="1200" dirty="0" err="1"/>
              <a:t>intA</a:t>
            </a:r>
            <a:r>
              <a:rPr lang="en-US" sz="1200" dirty="0"/>
              <a:t> will enter in variable a and the value of the variable </a:t>
            </a:r>
            <a:r>
              <a:rPr lang="en-US" sz="1200" dirty="0" err="1"/>
              <a:t>intB</a:t>
            </a:r>
            <a:r>
              <a:rPr lang="en-US" sz="1200" dirty="0"/>
              <a:t> will enter in variable b.</a:t>
            </a:r>
          </a:p>
          <a:p>
            <a:r>
              <a:rPr lang="en-US" dirty="0"/>
              <a:t>Variables exchanged between subprograms during their call are called p-</a:t>
            </a:r>
            <a:r>
              <a:rPr lang="en-US" dirty="0" err="1"/>
              <a:t>rameters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666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subprogram has its own memory space to store their variables.    An exception to this rule is the Class_Globals subprogram, whose data is known to all B4XMainPage routines and can be reported to them by name. </a:t>
            </a:r>
          </a:p>
          <a:p>
            <a:r>
              <a:rPr lang="en-US" dirty="0"/>
              <a:t>From the image code you can notice that the variable </a:t>
            </a:r>
            <a:r>
              <a:rPr lang="en-US" dirty="0" err="1"/>
              <a:t>intSum</a:t>
            </a:r>
            <a:r>
              <a:rPr lang="en-US" dirty="0"/>
              <a:t> is known in both subprograms and is used simply by writing its name. In B4X these variables are displayed in a different color so that the developer can Distinguish easily. On the contrary, variables declared within the remaining variables live only within them and another subprogram cannot use them by name.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49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subprogram can return a value to the code that calls it. This is done through the subprogram name itself as follows: </a:t>
            </a:r>
          </a:p>
          <a:p>
            <a:r>
              <a:rPr lang="en-US" dirty="0"/>
              <a:t>•The program must be declared as a variable type.</a:t>
            </a:r>
          </a:p>
          <a:p>
            <a:r>
              <a:rPr lang="en-US" dirty="0"/>
              <a:t>•In addition, the return command must be used within the </a:t>
            </a:r>
            <a:r>
              <a:rPr lang="en-US" dirty="0" err="1"/>
              <a:t>subprogramm</a:t>
            </a:r>
            <a:r>
              <a:rPr lang="en-US" dirty="0"/>
              <a:t> to return the calculated value.</a:t>
            </a:r>
          </a:p>
          <a:p>
            <a:r>
              <a:rPr lang="en-US" dirty="0"/>
              <a:t>•Finally, the code that called the subprogram accepts back the value </a:t>
            </a:r>
            <a:r>
              <a:rPr lang="en-US" dirty="0" err="1"/>
              <a:t>cal-culated</a:t>
            </a:r>
            <a:r>
              <a:rPr lang="en-US" dirty="0"/>
              <a:t> and can use it like any variable.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987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subprogram that accepts 3 integer variables and returns the largest value. </a:t>
            </a:r>
          </a:p>
          <a:p>
            <a:r>
              <a:rPr lang="en-US" dirty="0"/>
              <a:t>1. Three integer variables (</a:t>
            </a:r>
            <a:r>
              <a:rPr lang="en-US" dirty="0" err="1"/>
              <a:t>Inta</a:t>
            </a:r>
            <a:r>
              <a:rPr lang="en-US" dirty="0"/>
              <a:t>, </a:t>
            </a:r>
            <a:r>
              <a:rPr lang="en-US" dirty="0" err="1"/>
              <a:t>intB</a:t>
            </a:r>
            <a:r>
              <a:rPr lang="en-US" dirty="0"/>
              <a:t>, </a:t>
            </a:r>
            <a:r>
              <a:rPr lang="en-US" dirty="0" err="1"/>
              <a:t>intC</a:t>
            </a:r>
            <a:r>
              <a:rPr lang="en-US" dirty="0"/>
              <a:t>) are declared within subprogram B4XPage_Created.</a:t>
            </a:r>
          </a:p>
          <a:p>
            <a:r>
              <a:rPr lang="en-US" dirty="0"/>
              <a:t>2. Values are assigned to the three variables.</a:t>
            </a:r>
          </a:p>
          <a:p>
            <a:r>
              <a:rPr lang="en-US" dirty="0"/>
              <a:t>3. The </a:t>
            </a:r>
            <a:r>
              <a:rPr lang="en-US" dirty="0" err="1"/>
              <a:t>sMax</a:t>
            </a:r>
            <a:r>
              <a:rPr lang="en-US" dirty="0"/>
              <a:t> subprogram is called with parameters the three variables.</a:t>
            </a:r>
          </a:p>
          <a:p>
            <a:r>
              <a:rPr lang="en-US" dirty="0"/>
              <a:t>4. The subprogram applies the MAX algorithm for the three variables a, b, c and returns the </a:t>
            </a:r>
            <a:r>
              <a:rPr lang="en-US" dirty="0" err="1"/>
              <a:t>intM</a:t>
            </a:r>
            <a:r>
              <a:rPr lang="en-US" dirty="0"/>
              <a:t> value calculated.</a:t>
            </a:r>
          </a:p>
          <a:p>
            <a:r>
              <a:rPr lang="en-US" dirty="0"/>
              <a:t>5. Finally, the highest value appears on the Log screen.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871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pliroforikos@gmail.com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hlinkClick r:id="rId6"/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8"/>
            <a:extLst>
              <a:ext uri="{FF2B5EF4-FFF2-40B4-BE49-F238E27FC236}">
                <a16:creationId xmlns:a16="http://schemas.microsoft.com/office/drawing/2014/main" id="{831BBFB1-CA75-488B-A531-FC93E402E54D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" y="645310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9" y="136526"/>
            <a:ext cx="10892161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kusspiske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nsplash.com/s/photos/program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Subroutines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1136848-71DC-473E-858A-D77C116665D5}"/>
              </a:ext>
            </a:extLst>
          </p:cNvPr>
          <p:cNvSpPr/>
          <p:nvPr/>
        </p:nvSpPr>
        <p:spPr>
          <a:xfrm>
            <a:off x="2508420" y="3756206"/>
            <a:ext cx="8946293" cy="51301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0BF42369-10DA-4CC5-919E-2EE10F2D86DA}"/>
              </a:ext>
            </a:extLst>
          </p:cNvPr>
          <p:cNvSpPr/>
          <p:nvPr/>
        </p:nvSpPr>
        <p:spPr>
          <a:xfrm>
            <a:off x="2508420" y="2881169"/>
            <a:ext cx="8946293" cy="875285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63AB9BAB-1772-466B-B4B8-BC6D9DB9EFF9}"/>
              </a:ext>
            </a:extLst>
          </p:cNvPr>
          <p:cNvSpPr/>
          <p:nvPr/>
        </p:nvSpPr>
        <p:spPr>
          <a:xfrm>
            <a:off x="2508420" y="2397211"/>
            <a:ext cx="8946293" cy="469557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BA3E8B52-FC40-4165-8516-D07A37D3426F}"/>
              </a:ext>
            </a:extLst>
          </p:cNvPr>
          <p:cNvSpPr/>
          <p:nvPr/>
        </p:nvSpPr>
        <p:spPr>
          <a:xfrm>
            <a:off x="2508420" y="1865870"/>
            <a:ext cx="8946293" cy="55605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C0788B-1B8E-445F-BCDA-392DEA9E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</a:t>
            </a:r>
            <a:br>
              <a:rPr lang="en-US" dirty="0"/>
            </a:b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4B45F-81CD-43A4-B88C-641C3A598928}"/>
              </a:ext>
            </a:extLst>
          </p:cNvPr>
          <p:cNvSpPr txBox="1"/>
          <p:nvPr/>
        </p:nvSpPr>
        <p:spPr>
          <a:xfrm>
            <a:off x="2508421" y="1334529"/>
            <a:ext cx="9489989" cy="2920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love subprograms because: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boring to always write the same code.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faster than anyone can type. 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helping not to repeat the same mistakes. You have done it once!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 programmers write subprograms.  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 descr="Αγαπησιάρικο Κοτόπουλο">
            <a:extLst>
              <a:ext uri="{FF2B5EF4-FFF2-40B4-BE49-F238E27FC236}">
                <a16:creationId xmlns:a16="http://schemas.microsoft.com/office/drawing/2014/main" id="{EC474B2F-082E-4CDD-9CF2-0BE64186A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428" y="361847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Photos taken From:</a:t>
            </a:r>
          </a:p>
          <a:p>
            <a:r>
              <a:rPr lang="en-US" sz="1600" dirty="0"/>
              <a:t>Photo by </a:t>
            </a:r>
            <a:r>
              <a:rPr lang="en-US" sz="1600" dirty="0">
                <a:hlinkClick r:id="rId3"/>
              </a:rPr>
              <a:t>Markus </a:t>
            </a:r>
            <a:r>
              <a:rPr lang="en-US" sz="1600" dirty="0" err="1">
                <a:hlinkClick r:id="rId3"/>
              </a:rPr>
              <a:t>Spiske</a:t>
            </a:r>
            <a:r>
              <a:rPr lang="en-US" sz="1600" dirty="0"/>
              <a:t> on </a:t>
            </a:r>
            <a:r>
              <a:rPr lang="en-US" sz="1600" dirty="0" err="1">
                <a:hlinkClick r:id="rId4"/>
              </a:rPr>
              <a:t>Unsplash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will learn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7245996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F02C7826-5695-40DC-89AC-6C26281691D2}"/>
              </a:ext>
            </a:extLst>
          </p:cNvPr>
          <p:cNvSpPr/>
          <p:nvPr/>
        </p:nvSpPr>
        <p:spPr>
          <a:xfrm>
            <a:off x="671146" y="4677508"/>
            <a:ext cx="7983416" cy="715107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B5E1030B-14D4-40C9-8216-62E084725ED1}"/>
              </a:ext>
            </a:extLst>
          </p:cNvPr>
          <p:cNvSpPr/>
          <p:nvPr/>
        </p:nvSpPr>
        <p:spPr>
          <a:xfrm>
            <a:off x="668215" y="5392615"/>
            <a:ext cx="7983416" cy="44805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8E3E734E-1FAF-46C1-8ACB-E02250FF1EFE}"/>
              </a:ext>
            </a:extLst>
          </p:cNvPr>
          <p:cNvSpPr/>
          <p:nvPr/>
        </p:nvSpPr>
        <p:spPr>
          <a:xfrm>
            <a:off x="668215" y="4229449"/>
            <a:ext cx="7983416" cy="44805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D5AE0E-5A16-48D6-9184-143EB8E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subroutine.</a:t>
            </a:r>
            <a:br>
              <a:rPr lang="en-US" dirty="0"/>
            </a:br>
            <a:endParaRPr lang="el-GR" dirty="0"/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6359FC1-8600-4835-BF79-1187C963E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41"/>
          <a:stretch/>
        </p:blipFill>
        <p:spPr>
          <a:xfrm>
            <a:off x="8809893" y="0"/>
            <a:ext cx="35345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A12A7-1462-42B5-88E5-9AB8FA14D71C}"/>
              </a:ext>
            </a:extLst>
          </p:cNvPr>
          <p:cNvSpPr txBox="1"/>
          <p:nvPr/>
        </p:nvSpPr>
        <p:spPr>
          <a:xfrm>
            <a:off x="461639" y="1606973"/>
            <a:ext cx="70543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Subroutine is a sequence of program instructions that performs a specific task, packaged as a unit</a:t>
            </a:r>
            <a:endParaRPr lang="el-G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81481-9335-4600-A796-2D42675333BC}"/>
              </a:ext>
            </a:extLst>
          </p:cNvPr>
          <p:cNvSpPr txBox="1"/>
          <p:nvPr/>
        </p:nvSpPr>
        <p:spPr>
          <a:xfrm>
            <a:off x="1289539" y="4229449"/>
            <a:ext cx="72536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The subprogram should only do one task.</a:t>
            </a:r>
          </a:p>
          <a:p>
            <a:pPr algn="r"/>
            <a:r>
              <a:rPr lang="en-US" sz="2400" dirty="0"/>
              <a:t>Be relatively small and ideally no larger than a screen so that it can be read easily.</a:t>
            </a:r>
          </a:p>
          <a:p>
            <a:pPr algn="r"/>
            <a:r>
              <a:rPr lang="en-US" sz="2400" dirty="0"/>
              <a:t>Have such name that refers to its function. </a:t>
            </a:r>
          </a:p>
        </p:txBody>
      </p:sp>
    </p:spTree>
    <p:extLst>
      <p:ext uri="{BB962C8B-B14F-4D97-AF65-F5344CB8AC3E}">
        <p14:creationId xmlns:p14="http://schemas.microsoft.com/office/powerpoint/2010/main" val="16117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53522E-07EC-44D0-BA1E-191916F1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endParaRPr lang="el-GR" dirty="0"/>
          </a:p>
        </p:txBody>
      </p:sp>
      <p:pic>
        <p:nvPicPr>
          <p:cNvPr id="3" name="Γραφικό 2">
            <a:extLst>
              <a:ext uri="{FF2B5EF4-FFF2-40B4-BE49-F238E27FC236}">
                <a16:creationId xmlns:a16="http://schemas.microsoft.com/office/drawing/2014/main" id="{C69C6F20-13BB-4E03-94C6-354966F7E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8387" y="1341560"/>
            <a:ext cx="751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224935-D5D9-457E-A3B1-001DADCD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l-GR" dirty="0"/>
          </a:p>
        </p:txBody>
      </p:sp>
      <p:pic>
        <p:nvPicPr>
          <p:cNvPr id="4" name="Γραφικό 27">
            <a:extLst>
              <a:ext uri="{FF2B5EF4-FFF2-40B4-BE49-F238E27FC236}">
                <a16:creationId xmlns:a16="http://schemas.microsoft.com/office/drawing/2014/main" id="{6973D6B1-6049-479F-95FA-65FA6E4186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8139" y="1324707"/>
            <a:ext cx="8985738" cy="42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3810333A-0DA2-432C-8D7F-E2A9CD834997}"/>
              </a:ext>
            </a:extLst>
          </p:cNvPr>
          <p:cNvSpPr/>
          <p:nvPr/>
        </p:nvSpPr>
        <p:spPr>
          <a:xfrm>
            <a:off x="461639" y="2161256"/>
            <a:ext cx="9303684" cy="831770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0B958B0A-29AE-45B1-A3A2-3286F9B60E9F}"/>
              </a:ext>
            </a:extLst>
          </p:cNvPr>
          <p:cNvSpPr/>
          <p:nvPr/>
        </p:nvSpPr>
        <p:spPr>
          <a:xfrm>
            <a:off x="461639" y="1682699"/>
            <a:ext cx="9303684" cy="44805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90341738-0E60-43C0-A08F-AB23DC4D8ED0}"/>
              </a:ext>
            </a:extLst>
          </p:cNvPr>
          <p:cNvSpPr/>
          <p:nvPr/>
        </p:nvSpPr>
        <p:spPr>
          <a:xfrm>
            <a:off x="461639" y="1230924"/>
            <a:ext cx="9303684" cy="44805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C7E16A2-525A-4696-A684-090C196D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9" y="136526"/>
            <a:ext cx="11013831" cy="866652"/>
          </a:xfrm>
        </p:spPr>
        <p:txBody>
          <a:bodyPr/>
          <a:lstStyle/>
          <a:p>
            <a:r>
              <a:rPr lang="en-US" dirty="0"/>
              <a:t>Create a subroutine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6A3D1-4C42-4A89-839A-1D43DC3AA9D3}"/>
              </a:ext>
            </a:extLst>
          </p:cNvPr>
          <p:cNvSpPr txBox="1"/>
          <p:nvPr/>
        </p:nvSpPr>
        <p:spPr>
          <a:xfrm>
            <a:off x="461638" y="1230924"/>
            <a:ext cx="91747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always begins with Private  or Public statement </a:t>
            </a:r>
          </a:p>
          <a:p>
            <a:r>
              <a:rPr lang="en-US" sz="2800" dirty="0"/>
              <a:t>Then continues with Sub statement which means subroutine</a:t>
            </a:r>
          </a:p>
          <a:p>
            <a:r>
              <a:rPr lang="en-US" sz="2800" dirty="0"/>
              <a:t>In parentheses, the names of the variables that will receive the data from the call point are indicated. </a:t>
            </a:r>
          </a:p>
          <a:p>
            <a:endParaRPr lang="en-US" sz="2800" dirty="0"/>
          </a:p>
        </p:txBody>
      </p:sp>
      <p:pic>
        <p:nvPicPr>
          <p:cNvPr id="12" name="Γραφικό 27">
            <a:extLst>
              <a:ext uri="{FF2B5EF4-FFF2-40B4-BE49-F238E27FC236}">
                <a16:creationId xmlns:a16="http://schemas.microsoft.com/office/drawing/2014/main" id="{9AF1C583-A920-4FC1-A922-47B97F92BD0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376" t="41671" r="13438" b="7890"/>
          <a:stretch/>
        </p:blipFill>
        <p:spPr>
          <a:xfrm>
            <a:off x="2954215" y="3429000"/>
            <a:ext cx="8170985" cy="25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3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7536196-4F32-4790-9DB1-14E3C8C3864D}"/>
              </a:ext>
            </a:extLst>
          </p:cNvPr>
          <p:cNvSpPr/>
          <p:nvPr/>
        </p:nvSpPr>
        <p:spPr>
          <a:xfrm>
            <a:off x="8198418" y="2982487"/>
            <a:ext cx="3842940" cy="1780776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189D6CE3-6655-4612-8335-422916D93433}"/>
              </a:ext>
            </a:extLst>
          </p:cNvPr>
          <p:cNvSpPr/>
          <p:nvPr/>
        </p:nvSpPr>
        <p:spPr>
          <a:xfrm>
            <a:off x="8198418" y="1201711"/>
            <a:ext cx="3842940" cy="144770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B5CB52C-8250-4E7A-BA24-230A1230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of the subprogram in B4X</a:t>
            </a:r>
            <a:endParaRPr lang="el-GR" dirty="0"/>
          </a:p>
        </p:txBody>
      </p:sp>
      <p:pic>
        <p:nvPicPr>
          <p:cNvPr id="4" name="Γραφικό 3">
            <a:extLst>
              <a:ext uri="{FF2B5EF4-FFF2-40B4-BE49-F238E27FC236}">
                <a16:creationId xmlns:a16="http://schemas.microsoft.com/office/drawing/2014/main" id="{714FC951-37E1-4E18-8E7A-4321AD41F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241" y="1105593"/>
            <a:ext cx="3073590" cy="3561551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ECBD4852-108F-4A02-84CD-9E854AF04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42" y="1108363"/>
            <a:ext cx="4694898" cy="4940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602865-F486-4381-8587-8E747072C05B}"/>
              </a:ext>
            </a:extLst>
          </p:cNvPr>
          <p:cNvSpPr txBox="1"/>
          <p:nvPr/>
        </p:nvSpPr>
        <p:spPr>
          <a:xfrm>
            <a:off x="8198418" y="1201711"/>
            <a:ext cx="3659474" cy="356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Class_Globals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known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subprograms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el-GR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l-GR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subprograms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l-GR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ocal</a:t>
            </a:r>
            <a:r>
              <a:rPr lang="el-GR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known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l-GR" sz="2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3E820C04-981B-4097-869E-C2952CA6E426}"/>
              </a:ext>
            </a:extLst>
          </p:cNvPr>
          <p:cNvCxnSpPr>
            <a:cxnSpLocks/>
          </p:cNvCxnSpPr>
          <p:nvPr/>
        </p:nvCxnSpPr>
        <p:spPr>
          <a:xfrm flipV="1">
            <a:off x="2825262" y="1735016"/>
            <a:ext cx="2321169" cy="105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5229C2B7-2959-405C-AB08-ADA0C2F59A6D}"/>
              </a:ext>
            </a:extLst>
          </p:cNvPr>
          <p:cNvCxnSpPr>
            <a:cxnSpLocks/>
          </p:cNvCxnSpPr>
          <p:nvPr/>
        </p:nvCxnSpPr>
        <p:spPr>
          <a:xfrm flipV="1">
            <a:off x="3223846" y="2982487"/>
            <a:ext cx="2520462" cy="733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20204907-C882-4AA2-BFB6-0B50F68CB791}"/>
              </a:ext>
            </a:extLst>
          </p:cNvPr>
          <p:cNvCxnSpPr>
            <a:cxnSpLocks/>
          </p:cNvCxnSpPr>
          <p:nvPr/>
        </p:nvCxnSpPr>
        <p:spPr>
          <a:xfrm flipV="1">
            <a:off x="3134228" y="4243754"/>
            <a:ext cx="2426233" cy="1050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A9DD6FB5-754D-42C4-8BAA-44AEB7129A5C}"/>
              </a:ext>
            </a:extLst>
          </p:cNvPr>
          <p:cNvSpPr/>
          <p:nvPr/>
        </p:nvSpPr>
        <p:spPr>
          <a:xfrm>
            <a:off x="5572086" y="4589209"/>
            <a:ext cx="6424842" cy="149602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C6DFB24A-A059-48A9-944A-98FFE5247354}"/>
              </a:ext>
            </a:extLst>
          </p:cNvPr>
          <p:cNvSpPr/>
          <p:nvPr/>
        </p:nvSpPr>
        <p:spPr>
          <a:xfrm>
            <a:off x="5572086" y="2891176"/>
            <a:ext cx="6424842" cy="1449175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1F795837-0B91-44B9-A044-38CE7C6E9C00}"/>
              </a:ext>
            </a:extLst>
          </p:cNvPr>
          <p:cNvSpPr/>
          <p:nvPr/>
        </p:nvSpPr>
        <p:spPr>
          <a:xfrm>
            <a:off x="5572086" y="1585961"/>
            <a:ext cx="6424842" cy="1075646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C36A2DF-6F96-4886-BADE-22337118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 value from a subprogram. </a:t>
            </a:r>
            <a:endParaRPr lang="el-GR" dirty="0"/>
          </a:p>
        </p:txBody>
      </p:sp>
      <p:grpSp>
        <p:nvGrpSpPr>
          <p:cNvPr id="4" name="Ομάδα 3">
            <a:extLst>
              <a:ext uri="{FF2B5EF4-FFF2-40B4-BE49-F238E27FC236}">
                <a16:creationId xmlns:a16="http://schemas.microsoft.com/office/drawing/2014/main" id="{03656732-E465-4087-B50B-269BA5EFF75D}"/>
              </a:ext>
            </a:extLst>
          </p:cNvPr>
          <p:cNvGrpSpPr/>
          <p:nvPr/>
        </p:nvGrpSpPr>
        <p:grpSpPr>
          <a:xfrm>
            <a:off x="-126243" y="1585961"/>
            <a:ext cx="5319566" cy="4638993"/>
            <a:chOff x="0" y="0"/>
            <a:chExt cx="2574001" cy="2115399"/>
          </a:xfrm>
        </p:grpSpPr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093FC005-41DC-4942-83E2-FB686D2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36" y="0"/>
              <a:ext cx="2272665" cy="2051685"/>
            </a:xfrm>
            <a:prstGeom prst="rect">
              <a:avLst/>
            </a:prstGeom>
          </p:spPr>
        </p:pic>
        <p:sp>
          <p:nvSpPr>
            <p:cNvPr id="6" name="Οβάλ 5">
              <a:extLst>
                <a:ext uri="{FF2B5EF4-FFF2-40B4-BE49-F238E27FC236}">
                  <a16:creationId xmlns:a16="http://schemas.microsoft.com/office/drawing/2014/main" id="{BC2FA893-58A5-4339-B1A5-84CC2FE694AA}"/>
                </a:ext>
              </a:extLst>
            </p:cNvPr>
            <p:cNvSpPr/>
            <p:nvPr/>
          </p:nvSpPr>
          <p:spPr>
            <a:xfrm>
              <a:off x="644236" y="1818409"/>
              <a:ext cx="527957" cy="1415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l-GR"/>
            </a:p>
          </p:txBody>
        </p:sp>
        <p:sp>
          <p:nvSpPr>
            <p:cNvPr id="7" name="Τόξο 6">
              <a:extLst>
                <a:ext uri="{FF2B5EF4-FFF2-40B4-BE49-F238E27FC236}">
                  <a16:creationId xmlns:a16="http://schemas.microsoft.com/office/drawing/2014/main" id="{5A642E36-A7EB-4C15-B43A-A32D8EFC0B68}"/>
                </a:ext>
              </a:extLst>
            </p:cNvPr>
            <p:cNvSpPr/>
            <p:nvPr/>
          </p:nvSpPr>
          <p:spPr>
            <a:xfrm rot="2120699">
              <a:off x="0" y="900546"/>
              <a:ext cx="1119799" cy="1214853"/>
            </a:xfrm>
            <a:prstGeom prst="arc">
              <a:avLst>
                <a:gd name="adj1" fmla="val 16278220"/>
                <a:gd name="adj2" fmla="val 0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l-G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AE831C-D835-4ADD-8DD6-64A0D6E6673B}"/>
              </a:ext>
            </a:extLst>
          </p:cNvPr>
          <p:cNvSpPr txBox="1"/>
          <p:nvPr/>
        </p:nvSpPr>
        <p:spPr>
          <a:xfrm>
            <a:off x="5572086" y="1634993"/>
            <a:ext cx="624196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The program must be declared as a variable type.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In addition, the return command must be used within the subprogram to return the calculated value.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Finally, the code that called the subprogram accepts back the value calculated and can use it like any variable. </a:t>
            </a:r>
          </a:p>
        </p:txBody>
      </p:sp>
    </p:spTree>
    <p:extLst>
      <p:ext uri="{BB962C8B-B14F-4D97-AF65-F5344CB8AC3E}">
        <p14:creationId xmlns:p14="http://schemas.microsoft.com/office/powerpoint/2010/main" val="40288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62C5255-82C8-49BD-9860-E10C5254C46E}"/>
              </a:ext>
            </a:extLst>
          </p:cNvPr>
          <p:cNvSpPr/>
          <p:nvPr/>
        </p:nvSpPr>
        <p:spPr>
          <a:xfrm>
            <a:off x="5577141" y="5861538"/>
            <a:ext cx="6541476" cy="86665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42FDAFD7-496C-4CCF-AE55-E62C78A73966}"/>
              </a:ext>
            </a:extLst>
          </p:cNvPr>
          <p:cNvSpPr/>
          <p:nvPr/>
        </p:nvSpPr>
        <p:spPr>
          <a:xfrm>
            <a:off x="5577141" y="4620029"/>
            <a:ext cx="6541476" cy="1241509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E26E7EF-ED0E-4665-8EEC-09F660A3D884}"/>
              </a:ext>
            </a:extLst>
          </p:cNvPr>
          <p:cNvSpPr/>
          <p:nvPr/>
        </p:nvSpPr>
        <p:spPr>
          <a:xfrm>
            <a:off x="5577141" y="3753378"/>
            <a:ext cx="6541476" cy="86665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A0DA0582-EE2D-4458-8494-39D7F7261790}"/>
              </a:ext>
            </a:extLst>
          </p:cNvPr>
          <p:cNvSpPr/>
          <p:nvPr/>
        </p:nvSpPr>
        <p:spPr>
          <a:xfrm>
            <a:off x="5577142" y="2934943"/>
            <a:ext cx="6541476" cy="86665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20FFF43B-E9D2-486E-83C5-A0F468BA0060}"/>
              </a:ext>
            </a:extLst>
          </p:cNvPr>
          <p:cNvSpPr/>
          <p:nvPr/>
        </p:nvSpPr>
        <p:spPr>
          <a:xfrm>
            <a:off x="5577141" y="1683182"/>
            <a:ext cx="6541476" cy="125176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AED177-250E-4502-A5BB-B9464D9B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3" y="136526"/>
            <a:ext cx="10997668" cy="728221"/>
          </a:xfrm>
        </p:spPr>
        <p:txBody>
          <a:bodyPr/>
          <a:lstStyle/>
          <a:p>
            <a:r>
              <a:rPr lang="en-US" dirty="0"/>
              <a:t>Example 2</a:t>
            </a:r>
            <a:endParaRPr lang="el-GR" dirty="0"/>
          </a:p>
        </p:txBody>
      </p:sp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7E90FDD-6E35-46F6-996C-8ABB61DBF3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" y="1683182"/>
            <a:ext cx="4970586" cy="4638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32162-9658-4E0D-8C88-726AB8643469}"/>
              </a:ext>
            </a:extLst>
          </p:cNvPr>
          <p:cNvSpPr txBox="1"/>
          <p:nvPr/>
        </p:nvSpPr>
        <p:spPr>
          <a:xfrm>
            <a:off x="5468816" y="1573830"/>
            <a:ext cx="65414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1. Three integer variables (</a:t>
            </a:r>
            <a:r>
              <a:rPr lang="en-US" sz="2800" dirty="0" err="1"/>
              <a:t>Inta</a:t>
            </a:r>
            <a:r>
              <a:rPr lang="en-US" sz="2800" dirty="0"/>
              <a:t>, </a:t>
            </a:r>
            <a:r>
              <a:rPr lang="en-US" sz="2800" dirty="0" err="1"/>
              <a:t>intB</a:t>
            </a:r>
            <a:r>
              <a:rPr lang="en-US" sz="2800" dirty="0"/>
              <a:t>, </a:t>
            </a:r>
            <a:r>
              <a:rPr lang="en-US" sz="2800" dirty="0" err="1"/>
              <a:t>intC</a:t>
            </a:r>
            <a:r>
              <a:rPr lang="en-US" sz="2800" dirty="0"/>
              <a:t>) are declared within subprogram B4XPage_Created.</a:t>
            </a:r>
          </a:p>
          <a:p>
            <a:pPr algn="r"/>
            <a:r>
              <a:rPr lang="en-US" sz="2800" dirty="0"/>
              <a:t>2. Values are assigned to the three variables.</a:t>
            </a:r>
          </a:p>
          <a:p>
            <a:pPr algn="r"/>
            <a:r>
              <a:rPr lang="en-US" sz="2800" dirty="0"/>
              <a:t>3. The </a:t>
            </a:r>
            <a:r>
              <a:rPr lang="en-US" sz="2800" dirty="0" err="1"/>
              <a:t>sMax</a:t>
            </a:r>
            <a:r>
              <a:rPr lang="en-US" sz="2800" dirty="0"/>
              <a:t> subprogram is called with parameters the three variables.</a:t>
            </a:r>
          </a:p>
          <a:p>
            <a:pPr algn="r"/>
            <a:r>
              <a:rPr lang="en-US" sz="2800" dirty="0"/>
              <a:t>4. The subprogram applies the MAX algorithm for the three variables a, b, c and returns the </a:t>
            </a:r>
            <a:r>
              <a:rPr lang="en-US" sz="2800" dirty="0" err="1"/>
              <a:t>intM</a:t>
            </a:r>
            <a:r>
              <a:rPr lang="en-US" sz="2800" dirty="0"/>
              <a:t> value calculated.</a:t>
            </a:r>
          </a:p>
          <a:p>
            <a:pPr algn="r"/>
            <a:r>
              <a:rPr lang="en-US" sz="2800" dirty="0"/>
              <a:t>5. Finally, the highest value appears on the Log screen.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2B2BE-3169-432F-B5E6-EB3C94410AE0}"/>
              </a:ext>
            </a:extLst>
          </p:cNvPr>
          <p:cNvSpPr txBox="1"/>
          <p:nvPr/>
        </p:nvSpPr>
        <p:spPr>
          <a:xfrm>
            <a:off x="356132" y="707178"/>
            <a:ext cx="62665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Write a subprogram that accepts 3 integer variables and returns the largest</a:t>
            </a:r>
          </a:p>
        </p:txBody>
      </p:sp>
    </p:spTree>
    <p:extLst>
      <p:ext uri="{BB962C8B-B14F-4D97-AF65-F5344CB8AC3E}">
        <p14:creationId xmlns:p14="http://schemas.microsoft.com/office/powerpoint/2010/main" val="37280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1039</Words>
  <Application>Microsoft Office PowerPoint</Application>
  <PresentationFormat>Ευρεία οθόνη</PresentationFormat>
  <Paragraphs>78</Paragraphs>
  <Slides>11</Slides>
  <Notes>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Verdana</vt:lpstr>
      <vt:lpstr>Θέμα του Office</vt:lpstr>
      <vt:lpstr>Programming with B4X</vt:lpstr>
      <vt:lpstr>Today you will learn</vt:lpstr>
      <vt:lpstr>What is a subroutine. </vt:lpstr>
      <vt:lpstr>Subprograms</vt:lpstr>
      <vt:lpstr>Example 1</vt:lpstr>
      <vt:lpstr>Create a subroutine</vt:lpstr>
      <vt:lpstr>The memory of the subprogram in B4X</vt:lpstr>
      <vt:lpstr>Return a value from a subprogram. </vt:lpstr>
      <vt:lpstr>Example 2</vt:lpstr>
      <vt:lpstr>Remember 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262</cp:revision>
  <dcterms:created xsi:type="dcterms:W3CDTF">2021-01-19T13:00:32Z</dcterms:created>
  <dcterms:modified xsi:type="dcterms:W3CDTF">2021-03-01T19:41:13Z</dcterms:modified>
</cp:coreProperties>
</file>