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4"/>
  </p:notesMasterIdLst>
  <p:sldIdLst>
    <p:sldId id="256" r:id="rId2"/>
    <p:sldId id="258" r:id="rId3"/>
    <p:sldId id="266" r:id="rId4"/>
    <p:sldId id="263" r:id="rId5"/>
    <p:sldId id="264" r:id="rId6"/>
    <p:sldId id="265" r:id="rId7"/>
    <p:sldId id="267" r:id="rId8"/>
    <p:sldId id="268" r:id="rId9"/>
    <p:sldId id="269" r:id="rId10"/>
    <p:sldId id="270" r:id="rId11"/>
    <p:sldId id="271" r:id="rId12"/>
    <p:sldId id="262" r:id="rId1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900"/>
    <a:srgbClr val="F8A82E"/>
    <a:srgbClr val="ED7D31"/>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Μεσαίο στυλ 2 - Έμφαση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Στυλ με θέμα 1 - Έμφαση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76005" autoAdjust="0"/>
  </p:normalViewPr>
  <p:slideViewPr>
    <p:cSldViewPr snapToGrid="0">
      <p:cViewPr varScale="1">
        <p:scale>
          <a:sx n="65" d="100"/>
          <a:sy n="65" d="100"/>
        </p:scale>
        <p:origin x="888" y="48"/>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l-GR" dirty="0" err="1"/>
            <a:t>What</a:t>
          </a:r>
          <a:r>
            <a:rPr lang="el-GR" dirty="0"/>
            <a:t> </a:t>
          </a:r>
          <a:r>
            <a:rPr lang="el-GR" dirty="0" err="1"/>
            <a:t>is</a:t>
          </a:r>
          <a:r>
            <a:rPr lang="el-GR" dirty="0"/>
            <a:t> a </a:t>
          </a:r>
          <a:r>
            <a:rPr lang="en-US" dirty="0"/>
            <a:t>file</a:t>
          </a:r>
          <a:r>
            <a:rPr lang="el-GR" dirty="0"/>
            <a:t>?</a:t>
          </a:r>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E709A485-693E-4A87-BC50-FDDF0A5328CD}">
      <dgm:prSet/>
      <dgm:spPr/>
      <dgm:t>
        <a:bodyPr/>
        <a:lstStyle/>
        <a:p>
          <a:pPr>
            <a:buFont typeface="Symbol" panose="05050102010706020507" pitchFamily="18" charset="2"/>
            <a:buChar char=""/>
          </a:pPr>
          <a:r>
            <a:rPr lang="el-GR" dirty="0" err="1"/>
            <a:t>Basic</a:t>
          </a:r>
          <a:r>
            <a:rPr lang="el-GR" dirty="0"/>
            <a:t> Operations </a:t>
          </a:r>
          <a:r>
            <a:rPr lang="el-GR" dirty="0" err="1"/>
            <a:t>with</a:t>
          </a:r>
          <a:r>
            <a:rPr lang="el-GR" dirty="0"/>
            <a:t> </a:t>
          </a:r>
          <a:r>
            <a:rPr lang="el-GR" dirty="0" err="1"/>
            <a:t>maps</a:t>
          </a:r>
          <a:endParaRPr lang="el-GR" dirty="0"/>
        </a:p>
      </dgm:t>
    </dgm:pt>
    <dgm:pt modelId="{DAD7B966-B856-436D-AB79-D2DBE872F2B3}" type="parTrans" cxnId="{0B722BDA-7059-45B3-BB62-CC72A36FAF2F}">
      <dgm:prSet/>
      <dgm:spPr/>
      <dgm:t>
        <a:bodyPr/>
        <a:lstStyle/>
        <a:p>
          <a:endParaRPr lang="el-GR"/>
        </a:p>
      </dgm:t>
    </dgm:pt>
    <dgm:pt modelId="{B70ED679-585F-4E43-B1C6-FECEFAE67F2D}" type="sibTrans" cxnId="{0B722BDA-7059-45B3-BB62-CC72A36FAF2F}">
      <dgm:prSet/>
      <dgm:spPr/>
      <dgm:t>
        <a:bodyPr/>
        <a:lstStyle/>
        <a:p>
          <a:endParaRPr lang="el-GR"/>
        </a:p>
      </dgm:t>
    </dgm:pt>
    <dgm:pt modelId="{74BB26CF-539B-47C7-8018-67B35144075C}">
      <dgm:prSet/>
      <dgm:spPr/>
      <dgm:t>
        <a:bodyPr/>
        <a:lstStyle/>
        <a:p>
          <a:pPr>
            <a:buFont typeface="Symbol" panose="05050102010706020507" pitchFamily="18" charset="2"/>
            <a:buChar char=""/>
          </a:pPr>
          <a:r>
            <a:rPr lang="en-US"/>
            <a:t>For Each command</a:t>
          </a:r>
          <a:endParaRPr lang="el-GR"/>
        </a:p>
      </dgm:t>
    </dgm:pt>
    <dgm:pt modelId="{ADAE0410-BF01-4EF2-832F-8879F588C4BF}" type="parTrans" cxnId="{38D098E5-136F-4323-BE28-F6EC34A297E8}">
      <dgm:prSet/>
      <dgm:spPr/>
      <dgm:t>
        <a:bodyPr/>
        <a:lstStyle/>
        <a:p>
          <a:endParaRPr lang="el-GR"/>
        </a:p>
      </dgm:t>
    </dgm:pt>
    <dgm:pt modelId="{E81AC8C6-531D-4763-AE6B-FE3463173252}" type="sibTrans" cxnId="{38D098E5-136F-4323-BE28-F6EC34A297E8}">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3">
        <dgm:presLayoutVars>
          <dgm:bulletEnabled val="1"/>
        </dgm:presLayoutVars>
      </dgm:prSet>
      <dgm:spPr/>
    </dgm:pt>
    <dgm:pt modelId="{C0625738-4AF0-45AC-A424-543BE0921C4F}" type="pres">
      <dgm:prSet presAssocID="{30477B69-2F94-4910-B445-245EB5E581C2}" presName="sibTrans" presStyleCnt="0"/>
      <dgm:spPr/>
    </dgm:pt>
    <dgm:pt modelId="{A081A93B-938D-4823-9A22-0348571CD4AF}" type="pres">
      <dgm:prSet presAssocID="{E709A485-693E-4A87-BC50-FDDF0A5328CD}" presName="node" presStyleLbl="node1" presStyleIdx="1" presStyleCnt="3">
        <dgm:presLayoutVars>
          <dgm:bulletEnabled val="1"/>
        </dgm:presLayoutVars>
      </dgm:prSet>
      <dgm:spPr/>
    </dgm:pt>
    <dgm:pt modelId="{929C1A14-7566-467B-8496-C3F8467ED64A}" type="pres">
      <dgm:prSet presAssocID="{B70ED679-585F-4E43-B1C6-FECEFAE67F2D}" presName="sibTrans" presStyleCnt="0"/>
      <dgm:spPr/>
    </dgm:pt>
    <dgm:pt modelId="{3B283CFD-FCFD-4B9B-99AA-A9DFD9F6ECF9}" type="pres">
      <dgm:prSet presAssocID="{74BB26CF-539B-47C7-8018-67B35144075C}" presName="node" presStyleLbl="node1" presStyleIdx="2" presStyleCnt="3">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E80DB34C-FE8D-4E53-BF4A-F2C8EE37FCE1}" type="presOf" srcId="{E709A485-693E-4A87-BC50-FDDF0A5328CD}" destId="{A081A93B-938D-4823-9A22-0348571CD4AF}"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91A5BFCD-7336-4477-A020-AEF58795D256}" type="presOf" srcId="{74BB26CF-539B-47C7-8018-67B35144075C}" destId="{3B283CFD-FCFD-4B9B-99AA-A9DFD9F6ECF9}" srcOrd="0" destOrd="0" presId="urn:microsoft.com/office/officeart/2005/8/layout/default"/>
    <dgm:cxn modelId="{0B722BDA-7059-45B3-BB62-CC72A36FAF2F}" srcId="{0C401041-E03C-4661-9607-908B0A03F6F5}" destId="{E709A485-693E-4A87-BC50-FDDF0A5328CD}" srcOrd="1" destOrd="0" parTransId="{DAD7B966-B856-436D-AB79-D2DBE872F2B3}" sibTransId="{B70ED679-585F-4E43-B1C6-FECEFAE67F2D}"/>
    <dgm:cxn modelId="{38D098E5-136F-4323-BE28-F6EC34A297E8}" srcId="{0C401041-E03C-4661-9607-908B0A03F6F5}" destId="{74BB26CF-539B-47C7-8018-67B35144075C}" srcOrd="2" destOrd="0" parTransId="{ADAE0410-BF01-4EF2-832F-8879F588C4BF}" sibTransId="{E81AC8C6-531D-4763-AE6B-FE3463173252}"/>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917AC869-932C-4047-932E-4BE60EBE6E84}" type="presParOf" srcId="{19028724-D1E1-4614-8076-49D4BC137DEF}" destId="{A081A93B-938D-4823-9A22-0348571CD4AF}" srcOrd="2" destOrd="0" presId="urn:microsoft.com/office/officeart/2005/8/layout/default"/>
    <dgm:cxn modelId="{8E20BE06-1E5B-4D45-818C-0805C5789599}" type="presParOf" srcId="{19028724-D1E1-4614-8076-49D4BC137DEF}" destId="{929C1A14-7566-467B-8496-C3F8467ED64A}" srcOrd="3" destOrd="0" presId="urn:microsoft.com/office/officeart/2005/8/layout/default"/>
    <dgm:cxn modelId="{3C1D578C-7308-4C7C-8873-F049D442E340}" type="presParOf" srcId="{19028724-D1E1-4614-8076-49D4BC137DEF}" destId="{3B283CFD-FCFD-4B9B-99AA-A9DFD9F6ECF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064983" y="1651"/>
          <a:ext cx="3518186" cy="21109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l-GR" sz="4200" kern="1200" dirty="0" err="1"/>
            <a:t>What</a:t>
          </a:r>
          <a:r>
            <a:rPr lang="el-GR" sz="4200" kern="1200" dirty="0"/>
            <a:t> </a:t>
          </a:r>
          <a:r>
            <a:rPr lang="el-GR" sz="4200" kern="1200" dirty="0" err="1"/>
            <a:t>is</a:t>
          </a:r>
          <a:r>
            <a:rPr lang="el-GR" sz="4200" kern="1200" dirty="0"/>
            <a:t> a </a:t>
          </a:r>
          <a:r>
            <a:rPr lang="en-US" sz="4200" kern="1200" dirty="0"/>
            <a:t>file</a:t>
          </a:r>
          <a:r>
            <a:rPr lang="el-GR" sz="4200" kern="1200" dirty="0"/>
            <a:t>?</a:t>
          </a:r>
        </a:p>
      </dsp:txBody>
      <dsp:txXfrm>
        <a:off x="1064983" y="1651"/>
        <a:ext cx="3518186" cy="2110912"/>
      </dsp:txXfrm>
    </dsp:sp>
    <dsp:sp modelId="{A081A93B-938D-4823-9A22-0348571CD4AF}">
      <dsp:nvSpPr>
        <dsp:cNvPr id="0" name=""/>
        <dsp:cNvSpPr/>
      </dsp:nvSpPr>
      <dsp:spPr>
        <a:xfrm>
          <a:off x="4934988" y="1651"/>
          <a:ext cx="3518186" cy="2110912"/>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l-GR" sz="4200" kern="1200" dirty="0" err="1"/>
            <a:t>Basic</a:t>
          </a:r>
          <a:r>
            <a:rPr lang="el-GR" sz="4200" kern="1200" dirty="0"/>
            <a:t> Operations </a:t>
          </a:r>
          <a:r>
            <a:rPr lang="el-GR" sz="4200" kern="1200" dirty="0" err="1"/>
            <a:t>with</a:t>
          </a:r>
          <a:r>
            <a:rPr lang="el-GR" sz="4200" kern="1200" dirty="0"/>
            <a:t> </a:t>
          </a:r>
          <a:r>
            <a:rPr lang="el-GR" sz="4200" kern="1200" dirty="0" err="1"/>
            <a:t>maps</a:t>
          </a:r>
          <a:endParaRPr lang="el-GR" sz="4200" kern="1200" dirty="0"/>
        </a:p>
      </dsp:txBody>
      <dsp:txXfrm>
        <a:off x="4934988" y="1651"/>
        <a:ext cx="3518186" cy="2110912"/>
      </dsp:txXfrm>
    </dsp:sp>
    <dsp:sp modelId="{3B283CFD-FCFD-4B9B-99AA-A9DFD9F6ECF9}">
      <dsp:nvSpPr>
        <dsp:cNvPr id="0" name=""/>
        <dsp:cNvSpPr/>
      </dsp:nvSpPr>
      <dsp:spPr>
        <a:xfrm>
          <a:off x="2999986" y="2464381"/>
          <a:ext cx="3518186" cy="211091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n-US" sz="4200" kern="1200"/>
            <a:t>For Each command</a:t>
          </a:r>
          <a:endParaRPr lang="el-GR" sz="4200" kern="1200"/>
        </a:p>
      </dsp:txBody>
      <dsp:txXfrm>
        <a:off x="2999986" y="2464381"/>
        <a:ext cx="3518186" cy="21109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23/3/2021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err="1">
                <a:effectLst/>
              </a:rPr>
              <a:t>File</a:t>
            </a:r>
            <a:r>
              <a:rPr lang="el-GR" dirty="0">
                <a:effectLst/>
              </a:rPr>
              <a:t> </a:t>
            </a:r>
            <a:r>
              <a:rPr lang="el-GR" dirty="0" err="1">
                <a:effectLst/>
              </a:rPr>
              <a:t>we</a:t>
            </a:r>
            <a:r>
              <a:rPr lang="el-GR" dirty="0">
                <a:effectLst/>
              </a:rPr>
              <a:t> </a:t>
            </a:r>
            <a:r>
              <a:rPr lang="el-GR" dirty="0" err="1">
                <a:effectLst/>
              </a:rPr>
              <a:t>call</a:t>
            </a:r>
            <a:r>
              <a:rPr lang="el-GR" dirty="0">
                <a:effectLst/>
              </a:rPr>
              <a:t> a </a:t>
            </a:r>
            <a:r>
              <a:rPr lang="el-GR" dirty="0" err="1">
                <a:effectLst/>
              </a:rPr>
              <a:t>collection</a:t>
            </a:r>
            <a:r>
              <a:rPr lang="el-GR" dirty="0">
                <a:effectLst/>
              </a:rPr>
              <a:t> of </a:t>
            </a:r>
            <a:r>
              <a:rPr lang="el-GR" dirty="0" err="1">
                <a:effectLst/>
              </a:rPr>
              <a:t>data</a:t>
            </a:r>
            <a:r>
              <a:rPr lang="el-GR" dirty="0">
                <a:effectLst/>
              </a:rPr>
              <a:t> </a:t>
            </a:r>
            <a:r>
              <a:rPr lang="el-GR" dirty="0" err="1">
                <a:effectLst/>
              </a:rPr>
              <a:t>with</a:t>
            </a:r>
            <a:r>
              <a:rPr lang="el-GR" dirty="0">
                <a:effectLst/>
              </a:rPr>
              <a:t> </a:t>
            </a:r>
            <a:r>
              <a:rPr lang="el-GR" dirty="0" err="1">
                <a:effectLst/>
              </a:rPr>
              <a:t>similar</a:t>
            </a:r>
            <a:r>
              <a:rPr lang="el-GR" dirty="0">
                <a:effectLst/>
              </a:rPr>
              <a:t> </a:t>
            </a:r>
            <a:r>
              <a:rPr lang="el-GR" dirty="0" err="1">
                <a:effectLst/>
              </a:rPr>
              <a:t>content</a:t>
            </a:r>
            <a:r>
              <a:rPr lang="el-GR" dirty="0">
                <a:effectLst/>
              </a:rPr>
              <a:t> </a:t>
            </a:r>
            <a:r>
              <a:rPr lang="el-GR" dirty="0" err="1">
                <a:effectLst/>
              </a:rPr>
              <a:t>that</a:t>
            </a:r>
            <a:r>
              <a:rPr lang="el-GR" dirty="0">
                <a:effectLst/>
              </a:rPr>
              <a:t> </a:t>
            </a:r>
            <a:r>
              <a:rPr lang="el-GR" dirty="0" err="1">
                <a:effectLst/>
              </a:rPr>
              <a:t>is</a:t>
            </a:r>
            <a:r>
              <a:rPr lang="el-GR" dirty="0">
                <a:effectLst/>
              </a:rPr>
              <a:t> </a:t>
            </a:r>
            <a:r>
              <a:rPr lang="el-GR" dirty="0" err="1">
                <a:effectLst/>
              </a:rPr>
              <a:t>stored</a:t>
            </a:r>
            <a:r>
              <a:rPr lang="el-GR" dirty="0">
                <a:effectLst/>
              </a:rPr>
              <a:t> in the </a:t>
            </a:r>
            <a:r>
              <a:rPr lang="el-GR" dirty="0" err="1">
                <a:effectLst/>
              </a:rPr>
              <a:t>permanent</a:t>
            </a:r>
            <a:r>
              <a:rPr lang="el-GR" dirty="0">
                <a:effectLst/>
              </a:rPr>
              <a:t> </a:t>
            </a:r>
            <a:r>
              <a:rPr lang="el-GR" dirty="0" err="1">
                <a:effectLst/>
              </a:rPr>
              <a:t>space</a:t>
            </a:r>
            <a:r>
              <a:rPr lang="el-GR" dirty="0">
                <a:effectLst/>
              </a:rPr>
              <a:t> </a:t>
            </a:r>
            <a:r>
              <a:rPr lang="el-GR" dirty="0" err="1">
                <a:effectLst/>
              </a:rPr>
              <a:t>usually</a:t>
            </a:r>
            <a:r>
              <a:rPr lang="el-GR" dirty="0">
                <a:effectLst/>
              </a:rPr>
              <a:t> on the </a:t>
            </a:r>
            <a:r>
              <a:rPr lang="el-GR" dirty="0" err="1">
                <a:effectLst/>
              </a:rPr>
              <a:t>computer's</a:t>
            </a:r>
            <a:r>
              <a:rPr lang="el-GR" dirty="0">
                <a:effectLst/>
              </a:rPr>
              <a:t> </a:t>
            </a:r>
            <a:r>
              <a:rPr lang="el-GR" dirty="0" err="1">
                <a:effectLst/>
              </a:rPr>
              <a:t>hard</a:t>
            </a:r>
            <a:r>
              <a:rPr lang="el-GR" dirty="0">
                <a:effectLst/>
              </a:rPr>
              <a:t> disk. </a:t>
            </a:r>
            <a:r>
              <a:rPr lang="el-GR" dirty="0" err="1">
                <a:effectLst/>
              </a:rPr>
              <a:t>It</a:t>
            </a:r>
            <a:r>
              <a:rPr lang="el-GR" dirty="0">
                <a:effectLst/>
              </a:rPr>
              <a:t> </a:t>
            </a:r>
            <a:r>
              <a:rPr lang="el-GR" dirty="0" err="1">
                <a:effectLst/>
              </a:rPr>
              <a:t>is</a:t>
            </a:r>
            <a:r>
              <a:rPr lang="el-GR" dirty="0">
                <a:effectLst/>
              </a:rPr>
              <a:t> </a:t>
            </a:r>
            <a:r>
              <a:rPr lang="el-GR" dirty="0" err="1">
                <a:effectLst/>
              </a:rPr>
              <a:t>one</a:t>
            </a:r>
            <a:r>
              <a:rPr lang="el-GR" dirty="0">
                <a:effectLst/>
              </a:rPr>
              <a:t> of the </a:t>
            </a:r>
            <a:r>
              <a:rPr lang="el-GR" dirty="0" err="1">
                <a:effectLst/>
              </a:rPr>
              <a:t>most</a:t>
            </a:r>
            <a:r>
              <a:rPr lang="el-GR" dirty="0">
                <a:effectLst/>
              </a:rPr>
              <a:t> </a:t>
            </a:r>
            <a:r>
              <a:rPr lang="el-GR" dirty="0" err="1">
                <a:effectLst/>
              </a:rPr>
              <a:t>important</a:t>
            </a:r>
            <a:r>
              <a:rPr lang="el-GR" dirty="0">
                <a:effectLst/>
              </a:rPr>
              <a:t> </a:t>
            </a:r>
            <a:r>
              <a:rPr lang="el-GR" dirty="0" err="1">
                <a:effectLst/>
              </a:rPr>
              <a:t>features</a:t>
            </a:r>
            <a:r>
              <a:rPr lang="el-GR" dirty="0">
                <a:effectLst/>
              </a:rPr>
              <a:t> of </a:t>
            </a:r>
            <a:r>
              <a:rPr lang="el-GR" dirty="0" err="1">
                <a:effectLst/>
              </a:rPr>
              <a:t>programming</a:t>
            </a:r>
            <a:r>
              <a:rPr lang="el-GR" dirty="0">
                <a:effectLst/>
              </a:rPr>
              <a:t> </a:t>
            </a:r>
            <a:r>
              <a:rPr lang="el-GR" dirty="0" err="1">
                <a:effectLst/>
              </a:rPr>
              <a:t>languages</a:t>
            </a:r>
            <a:r>
              <a:rPr lang="el-GR" dirty="0">
                <a:effectLst/>
              </a:rPr>
              <a:t> </a:t>
            </a:r>
            <a:r>
              <a:rPr lang="el-GR" dirty="0" err="1">
                <a:effectLst/>
              </a:rPr>
              <a:t>since</a:t>
            </a:r>
            <a:r>
              <a:rPr lang="el-GR" dirty="0">
                <a:effectLst/>
              </a:rPr>
              <a:t> </a:t>
            </a:r>
            <a:r>
              <a:rPr lang="el-GR" dirty="0" err="1">
                <a:effectLst/>
              </a:rPr>
              <a:t>while</a:t>
            </a:r>
            <a:r>
              <a:rPr lang="el-GR" dirty="0">
                <a:effectLst/>
              </a:rPr>
              <a:t> </a:t>
            </a:r>
            <a:r>
              <a:rPr lang="el-GR" dirty="0" err="1">
                <a:effectLst/>
              </a:rPr>
              <a:t>all</a:t>
            </a:r>
            <a:r>
              <a:rPr lang="el-GR" dirty="0">
                <a:effectLst/>
              </a:rPr>
              <a:t> </a:t>
            </a:r>
            <a:r>
              <a:rPr lang="el-GR" dirty="0" err="1">
                <a:effectLst/>
              </a:rPr>
              <a:t>caching</a:t>
            </a:r>
            <a:r>
              <a:rPr lang="el-GR" dirty="0">
                <a:effectLst/>
              </a:rPr>
              <a:t> </a:t>
            </a:r>
            <a:r>
              <a:rPr lang="el-GR" dirty="0" err="1">
                <a:effectLst/>
              </a:rPr>
              <a:t>is</a:t>
            </a:r>
            <a:r>
              <a:rPr lang="el-GR" dirty="0">
                <a:effectLst/>
              </a:rPr>
              <a:t> </a:t>
            </a:r>
            <a:r>
              <a:rPr lang="el-GR" dirty="0" err="1">
                <a:effectLst/>
              </a:rPr>
              <a:t>done</a:t>
            </a:r>
            <a:r>
              <a:rPr lang="el-GR" dirty="0">
                <a:effectLst/>
              </a:rPr>
              <a:t> </a:t>
            </a:r>
            <a:r>
              <a:rPr lang="el-GR" dirty="0" err="1">
                <a:effectLst/>
              </a:rPr>
              <a:t>with</a:t>
            </a:r>
            <a:r>
              <a:rPr lang="el-GR" dirty="0">
                <a:effectLst/>
              </a:rPr>
              <a:t> </a:t>
            </a:r>
            <a:r>
              <a:rPr lang="el-GR" dirty="0" err="1">
                <a:effectLst/>
              </a:rPr>
              <a:t>central</a:t>
            </a:r>
            <a:r>
              <a:rPr lang="el-GR" dirty="0">
                <a:effectLst/>
              </a:rPr>
              <a:t> memory, </a:t>
            </a:r>
            <a:r>
              <a:rPr lang="el-GR" dirty="0" err="1">
                <a:effectLst/>
              </a:rPr>
              <a:t>after</a:t>
            </a:r>
            <a:r>
              <a:rPr lang="el-GR" dirty="0">
                <a:effectLst/>
              </a:rPr>
              <a:t> </a:t>
            </a:r>
            <a:r>
              <a:rPr lang="el-GR" dirty="0" err="1">
                <a:effectLst/>
              </a:rPr>
              <a:t>an</a:t>
            </a:r>
            <a:r>
              <a:rPr lang="el-GR" dirty="0">
                <a:effectLst/>
              </a:rPr>
              <a:t> </a:t>
            </a:r>
            <a:r>
              <a:rPr lang="el-GR" dirty="0" err="1">
                <a:effectLst/>
              </a:rPr>
              <a:t>application</a:t>
            </a:r>
            <a:r>
              <a:rPr lang="el-GR" dirty="0">
                <a:effectLst/>
              </a:rPr>
              <a:t> </a:t>
            </a:r>
            <a:r>
              <a:rPr lang="el-GR" dirty="0" err="1">
                <a:effectLst/>
              </a:rPr>
              <a:t>is</a:t>
            </a:r>
            <a:r>
              <a:rPr lang="el-GR" dirty="0">
                <a:effectLst/>
              </a:rPr>
              <a:t> </a:t>
            </a:r>
            <a:r>
              <a:rPr lang="el-GR" dirty="0" err="1">
                <a:effectLst/>
              </a:rPr>
              <a:t>completed</a:t>
            </a:r>
            <a:r>
              <a:rPr lang="el-GR" dirty="0">
                <a:effectLst/>
              </a:rPr>
              <a:t> </a:t>
            </a:r>
            <a:r>
              <a:rPr lang="el-GR" dirty="0" err="1">
                <a:effectLst/>
              </a:rPr>
              <a:t>its</a:t>
            </a:r>
            <a:r>
              <a:rPr lang="el-GR" dirty="0">
                <a:effectLst/>
              </a:rPr>
              <a:t> </a:t>
            </a:r>
            <a:r>
              <a:rPr lang="el-GR" dirty="0" err="1">
                <a:effectLst/>
              </a:rPr>
              <a:t>data</a:t>
            </a:r>
            <a:r>
              <a:rPr lang="el-GR" dirty="0">
                <a:effectLst/>
              </a:rPr>
              <a:t> </a:t>
            </a:r>
            <a:r>
              <a:rPr lang="el-GR" dirty="0" err="1">
                <a:effectLst/>
              </a:rPr>
              <a:t>should</a:t>
            </a:r>
            <a:r>
              <a:rPr lang="el-GR" dirty="0">
                <a:effectLst/>
              </a:rPr>
              <a:t> </a:t>
            </a:r>
            <a:r>
              <a:rPr lang="el-GR" dirty="0" err="1">
                <a:effectLst/>
              </a:rPr>
              <a:t>already</a:t>
            </a:r>
            <a:r>
              <a:rPr lang="el-GR" dirty="0">
                <a:effectLst/>
              </a:rPr>
              <a:t> </a:t>
            </a:r>
            <a:r>
              <a:rPr lang="el-GR" dirty="0" err="1">
                <a:effectLst/>
              </a:rPr>
              <a:t>be</a:t>
            </a:r>
            <a:r>
              <a:rPr lang="el-GR" dirty="0">
                <a:effectLst/>
              </a:rPr>
              <a:t> </a:t>
            </a:r>
            <a:r>
              <a:rPr lang="el-GR" dirty="0" err="1">
                <a:effectLst/>
              </a:rPr>
              <a:t>stored</a:t>
            </a:r>
            <a:r>
              <a:rPr lang="el-GR" dirty="0">
                <a:effectLst/>
              </a:rPr>
              <a:t> </a:t>
            </a:r>
            <a:r>
              <a:rPr lang="el-GR" dirty="0" err="1">
                <a:effectLst/>
              </a:rPr>
              <a:t>permanently</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319079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Generally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divided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databases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examine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698093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operating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system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many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different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folders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store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data</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other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order</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B4J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work</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independently</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operating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system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keywords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refer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specific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folder</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245122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err="1"/>
              <a:t>File.DirAssets</a:t>
            </a:r>
            <a:endParaRPr lang="en-US" dirty="0"/>
          </a:p>
          <a:p>
            <a:r>
              <a:rPr lang="en-US" dirty="0"/>
              <a:t>Includes files contained in the application files folder that have been added by B4J file management during the development phase of an application. These files are read-only and no file can be added while the application is running. Files are usually written by the developer so that after installing the application they can be copied to other folders for use.</a:t>
            </a:r>
          </a:p>
          <a:p>
            <a:endParaRPr lang="en-US" dirty="0"/>
          </a:p>
          <a:p>
            <a:r>
              <a:rPr lang="en-US" dirty="0" err="1"/>
              <a:t>xui.DefaultFolder</a:t>
            </a:r>
            <a:endParaRPr lang="en-US" dirty="0"/>
          </a:p>
          <a:p>
            <a:r>
              <a:rPr lang="en-US" dirty="0"/>
              <a:t>Returns the folder where the application data is stored like </a:t>
            </a:r>
            <a:r>
              <a:rPr lang="en-US" dirty="0" err="1"/>
              <a:t>File.DirData</a:t>
            </a:r>
            <a:r>
              <a:rPr lang="en-US" dirty="0"/>
              <a:t> do. You are first required to call the </a:t>
            </a:r>
            <a:r>
              <a:rPr lang="en-US" dirty="0" err="1"/>
              <a:t>SetDataFolder</a:t>
            </a:r>
            <a:r>
              <a:rPr lang="en-US" dirty="0"/>
              <a:t> command once before using it.                </a:t>
            </a:r>
          </a:p>
          <a:p>
            <a:r>
              <a:rPr lang="en-US" dirty="0" err="1"/>
              <a:t>xui.SetDataFolder</a:t>
            </a:r>
            <a:r>
              <a:rPr lang="en-US" dirty="0"/>
              <a:t>(</a:t>
            </a:r>
            <a:r>
              <a:rPr lang="en-US" dirty="0" err="1"/>
              <a:t>AppName</a:t>
            </a:r>
            <a:r>
              <a:rPr lang="en-US" dirty="0"/>
              <a:t> As String)</a:t>
            </a:r>
          </a:p>
          <a:p>
            <a:endParaRPr lang="en-US" dirty="0"/>
          </a:p>
          <a:p>
            <a:r>
              <a:rPr lang="en-US" dirty="0" err="1"/>
              <a:t>File.DirData</a:t>
            </a:r>
            <a:endParaRPr lang="en-US" dirty="0"/>
          </a:p>
          <a:p>
            <a:r>
              <a:rPr lang="en-US" dirty="0"/>
              <a:t>Returns the folder where the application data is stored and is suitable for creating files and </a:t>
            </a:r>
            <a:r>
              <a:rPr lang="en-US" dirty="0" err="1"/>
              <a:t>storingdata</a:t>
            </a:r>
            <a:r>
              <a:rPr lang="en-US" dirty="0"/>
              <a:t>. </a:t>
            </a:r>
          </a:p>
          <a:p>
            <a:r>
              <a:rPr lang="en-US" dirty="0"/>
              <a:t>In a  Windows  environment, returns the "user data folder" that is usually in the path</a:t>
            </a:r>
          </a:p>
          <a:p>
            <a:r>
              <a:rPr lang="en-US" dirty="0"/>
              <a:t>C:\Users\[user name]\</a:t>
            </a:r>
            <a:r>
              <a:rPr lang="en-US" dirty="0" err="1"/>
              <a:t>AppData</a:t>
            </a:r>
            <a:r>
              <a:rPr lang="en-US" dirty="0"/>
              <a:t>\Roaming\[</a:t>
            </a:r>
            <a:r>
              <a:rPr lang="en-US" dirty="0" err="1"/>
              <a:t>AppName</a:t>
            </a:r>
            <a:r>
              <a:rPr lang="en-US" dirty="0"/>
              <a:t>]</a:t>
            </a:r>
          </a:p>
          <a:p>
            <a:r>
              <a:rPr lang="en-US" dirty="0"/>
              <a:t>On non-Windows operating systems, returns the folder where the </a:t>
            </a:r>
            <a:r>
              <a:rPr lang="en-US" dirty="0" err="1"/>
              <a:t>applica-tion</a:t>
            </a:r>
            <a:r>
              <a:rPr lang="en-US" dirty="0"/>
              <a:t> is installed </a:t>
            </a:r>
          </a:p>
          <a:p>
            <a:r>
              <a:rPr lang="en-US" dirty="0" err="1"/>
              <a:t>File.DirApp</a:t>
            </a:r>
            <a:endParaRPr lang="en-US" dirty="0"/>
          </a:p>
          <a:p>
            <a:r>
              <a:rPr lang="en-US" dirty="0"/>
              <a:t>Returns the folder where the application is installed. In Windows, this folder is usually Program  Files and is read-only.</a:t>
            </a:r>
          </a:p>
          <a:p>
            <a:r>
              <a:rPr lang="en-US" dirty="0" err="1"/>
              <a:t>File.DirTemp</a:t>
            </a:r>
            <a:endParaRPr lang="en-US" dirty="0"/>
          </a:p>
          <a:p>
            <a:r>
              <a:rPr lang="en-US" dirty="0"/>
              <a:t>Returns the Temporary Files folder.  </a:t>
            </a:r>
          </a:p>
          <a:p>
            <a:endParaRPr lang="en-US" dirty="0"/>
          </a:p>
          <a:p>
            <a:r>
              <a:rPr lang="en-US" dirty="0"/>
              <a:t>You can use the above commands in combination to declare a new folder within the previous ones. For example,</a:t>
            </a:r>
          </a:p>
          <a:p>
            <a:r>
              <a:rPr lang="en-US" dirty="0"/>
              <a:t>Private </a:t>
            </a:r>
            <a:r>
              <a:rPr lang="en-US" dirty="0" err="1"/>
              <a:t>strFolder</a:t>
            </a:r>
            <a:r>
              <a:rPr lang="en-US" dirty="0"/>
              <a:t>  As String  =  </a:t>
            </a:r>
            <a:r>
              <a:rPr lang="en-US" dirty="0" err="1"/>
              <a:t>File.DirTemp</a:t>
            </a:r>
            <a:r>
              <a:rPr lang="en-US" dirty="0"/>
              <a:t>  &amp; “lesson17\”</a:t>
            </a:r>
          </a:p>
          <a:p>
            <a:r>
              <a:rPr lang="en-US" dirty="0"/>
              <a:t>Log(</a:t>
            </a:r>
            <a:r>
              <a:rPr lang="en-US" dirty="0" err="1"/>
              <a:t>strFolder</a:t>
            </a:r>
            <a:r>
              <a:rPr lang="en-US" dirty="0"/>
              <a:t>) </a:t>
            </a:r>
          </a:p>
          <a:p>
            <a:r>
              <a:rPr lang="en-US" dirty="0"/>
              <a:t>Displays C:\Users\&lt;user name&gt;\</a:t>
            </a:r>
            <a:r>
              <a:rPr lang="en-US" dirty="0" err="1"/>
              <a:t>AppData</a:t>
            </a:r>
            <a:r>
              <a:rPr lang="en-US" dirty="0"/>
              <a:t>\Local\Temp\lesson17\</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22512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Bef>
                <a:spcPts val="200"/>
              </a:spcBef>
            </a:pPr>
            <a:r>
              <a:rPr lang="el-GR" sz="1800" b="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Create</a:t>
            </a:r>
            <a:r>
              <a:rPr lang="el-GR"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l-GR" sz="1800" b="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folders</a:t>
            </a:r>
            <a:r>
              <a:rPr lang="el-GR"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folder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p>
          <a:p>
            <a:pPr>
              <a:lnSpc>
                <a:spcPct val="107000"/>
              </a:lnSpc>
              <a:spcAft>
                <a:spcPts val="800"/>
              </a:spcAft>
            </a:pP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File.MakeDir</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Parent</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Dir</a:t>
            </a:r>
            <a:r>
              <a:rPr lang="el-GR" sz="18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File.MakeDir</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DirTemp</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“lesson17")</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folder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named</a:t>
            </a:r>
            <a:r>
              <a:rPr lang="el-GR" sz="1800" dirty="0">
                <a:effectLst/>
                <a:latin typeface="Verdana" panose="020B0604030504040204" pitchFamily="34" charset="0"/>
                <a:ea typeface="Calibri" panose="020F0502020204030204" pitchFamily="34" charset="0"/>
                <a:cs typeface="Times New Roman" panose="02020603050405020304" pitchFamily="18" charset="0"/>
              </a:rPr>
              <a:t> lesson17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within</a:t>
            </a:r>
            <a:r>
              <a:rPr lang="el-GR" sz="1800" dirty="0">
                <a:effectLst/>
                <a:latin typeface="Verdana" panose="020B0604030504040204" pitchFamily="34" charset="0"/>
                <a:ea typeface="Calibri" panose="020F0502020204030204" pitchFamily="34" charset="0"/>
                <a:cs typeface="Times New Roman" panose="02020603050405020304" pitchFamily="18" charset="0"/>
              </a:rPr>
              <a:t> C:\Users\teacher1\AppData\Local\Temp\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previous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Bef>
                <a:spcPts val="200"/>
              </a:spcBef>
            </a:pPr>
            <a:r>
              <a:rPr lang="el-GR"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p>
          <a:p>
            <a:pPr>
              <a:lnSpc>
                <a:spcPct val="107000"/>
              </a:lnSpc>
              <a:spcBef>
                <a:spcPts val="200"/>
              </a:spcBef>
            </a:pPr>
            <a:r>
              <a:rPr lang="el-GR" sz="1800" b="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Check</a:t>
            </a:r>
            <a:r>
              <a:rPr lang="el-GR"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l-GR" sz="1800" b="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file</a:t>
            </a:r>
            <a:r>
              <a:rPr lang="el-GR"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l-GR" sz="1800" b="1"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existence</a:t>
            </a:r>
            <a:r>
              <a:rPr lang="el-GR"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Before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usually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task</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check</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existence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command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File.Exists</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Dir</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FileName</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b="1"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8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returns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truth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lie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control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command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tabLst>
                <a:tab pos="180340" algn="l"/>
                <a:tab pos="540385" algn="l"/>
                <a:tab pos="900430" algn="l"/>
                <a:tab pos="1260475" algn="l"/>
              </a:tabLst>
            </a:pP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fn</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“mydata.txt”</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File.Exists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File.DirTemp</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fn</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&amp;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fn</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Exists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Else</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There</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is</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File:  " &amp; </a:t>
            </a:r>
            <a:r>
              <a:rPr lang="el-GR"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fn</a:t>
            </a:r>
            <a:r>
              <a:rPr lang="el-GR"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51384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does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exist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created</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logical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False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third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parameter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refers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whether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opened</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write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erasing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older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data</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add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existing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records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3690085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write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read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data</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word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more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complex</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structures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such</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lists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maps</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Writes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file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Attention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file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created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beginning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even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already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existed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data</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deleted</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l-GR" sz="1200" dirty="0">
                <a:effectLst/>
                <a:latin typeface="Verdana" panose="020B0604030504040204" pitchFamily="34" charset="0"/>
                <a:ea typeface="Calibri" panose="020F0502020204030204" pitchFamily="34" charset="0"/>
                <a:cs typeface="Times New Roman" panose="02020603050405020304" pitchFamily="18" charset="0"/>
              </a:rPr>
              <a:t>For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file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already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exists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read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data</a:t>
            </a:r>
            <a:r>
              <a:rPr lang="el-GR" sz="12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transfer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command</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348546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163145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10981306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66966CEF-A252-4DB7-8829-1E1FAF23EF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8"/>
            <a:extLst>
              <a:ext uri="{FF2B5EF4-FFF2-40B4-BE49-F238E27FC236}">
                <a16:creationId xmlns:a16="http://schemas.microsoft.com/office/drawing/2014/main" id="{7C9FC214-8FCD-48B5-87C0-B786C9E22A51}"/>
              </a:ext>
            </a:extLst>
          </p:cNvPr>
          <p:cNvPicPr/>
          <p:nvPr userDrawn="1"/>
        </p:nvPicPr>
        <p:blipFill>
          <a:blip r:embed="rId9">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23/3/2021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23/3/2021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23/3/2021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23/3/2021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s/photos/data-file?utm_source=unsplash&amp;utm_medium=referral&amp;utm_content=creditCopyText" TargetMode="External"/><Relationship Id="rId4" Type="http://schemas.openxmlformats.org/officeDocument/2006/relationships/hyperlink" Target="https://unsplash.com/@punk_rock_vegan?utm_source=unsplash&amp;utm_medium=referral&amp;utm_content=creditCopyTex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a:t>
            </a:r>
            <a:r>
              <a:rPr lang="en-US" sz="2800" b="1" kern="0" dirty="0">
                <a:solidFill>
                  <a:srgbClr val="2F5496"/>
                </a:solidFill>
                <a:ea typeface="Times New Roman" panose="02020603050405020304" pitchFamily="18" charset="0"/>
                <a:cs typeface="Times New Roman" panose="02020603050405020304" pitchFamily="18" charset="0"/>
              </a:rPr>
              <a:t>17</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a typeface="Times New Roman" panose="02020603050405020304" pitchFamily="18" charset="0"/>
                <a:cs typeface="Times New Roman" panose="02020603050405020304" pitchFamily="18" charset="0"/>
              </a:rPr>
              <a:t>Files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March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E990117-1CB7-48C5-A49B-473C5E2B6951}"/>
              </a:ext>
            </a:extLst>
          </p:cNvPr>
          <p:cNvSpPr>
            <a:spLocks noGrp="1"/>
          </p:cNvSpPr>
          <p:nvPr>
            <p:ph type="title"/>
          </p:nvPr>
        </p:nvSpPr>
        <p:spPr/>
        <p:txBody>
          <a:bodyPr/>
          <a:lstStyle/>
          <a:p>
            <a:r>
              <a:rPr lang="en-US" dirty="0"/>
              <a:t>Writing and reading data</a:t>
            </a:r>
            <a:endParaRPr lang="el-GR" dirty="0"/>
          </a:p>
        </p:txBody>
      </p:sp>
      <p:sp>
        <p:nvSpPr>
          <p:cNvPr id="4" name="TextBox 3">
            <a:extLst>
              <a:ext uri="{FF2B5EF4-FFF2-40B4-BE49-F238E27FC236}">
                <a16:creationId xmlns:a16="http://schemas.microsoft.com/office/drawing/2014/main" id="{47C042F9-F7D8-4E0B-9EAB-997051ECA5B2}"/>
              </a:ext>
            </a:extLst>
          </p:cNvPr>
          <p:cNvSpPr txBox="1"/>
          <p:nvPr/>
        </p:nvSpPr>
        <p:spPr>
          <a:xfrm>
            <a:off x="372862" y="1820386"/>
            <a:ext cx="11326769" cy="3217227"/>
          </a:xfrm>
          <a:prstGeom prst="rect">
            <a:avLst/>
          </a:prstGeom>
          <a:noFill/>
        </p:spPr>
        <p:txBody>
          <a:bodyPr wrap="square">
            <a:spAutoFit/>
          </a:bodyPr>
          <a:lstStyle/>
          <a:p>
            <a:pPr>
              <a:lnSpc>
                <a:spcPct val="107000"/>
              </a:lnSpc>
              <a:spcBef>
                <a:spcPts val="200"/>
              </a:spcBef>
            </a:pPr>
            <a:r>
              <a:rPr lang="el-GR" sz="2400" b="1" dirty="0" err="1">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Lists</a:t>
            </a:r>
            <a:endParaRPr lang="el-GR"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File.WriteList</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Dir</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FileName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List</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File.WriteList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strFolder</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"mydata.txt", List1)</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File.ReadList</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Dir</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FileName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List1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File.ReadList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File.DirRootExternal</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mydata.txt")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10290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3FFE950-2FBD-404D-8462-5A5596208516}"/>
              </a:ext>
            </a:extLst>
          </p:cNvPr>
          <p:cNvSpPr>
            <a:spLocks noGrp="1"/>
          </p:cNvSpPr>
          <p:nvPr>
            <p:ph type="title"/>
          </p:nvPr>
        </p:nvSpPr>
        <p:spPr/>
        <p:txBody>
          <a:bodyPr/>
          <a:lstStyle/>
          <a:p>
            <a:r>
              <a:rPr lang="en-US" dirty="0"/>
              <a:t>Writing and reading data</a:t>
            </a:r>
            <a:endParaRPr lang="el-GR" dirty="0"/>
          </a:p>
        </p:txBody>
      </p:sp>
      <p:sp>
        <p:nvSpPr>
          <p:cNvPr id="4" name="TextBox 3">
            <a:extLst>
              <a:ext uri="{FF2B5EF4-FFF2-40B4-BE49-F238E27FC236}">
                <a16:creationId xmlns:a16="http://schemas.microsoft.com/office/drawing/2014/main" id="{79C01ED2-D10F-4EDC-96A8-0B1CC1487017}"/>
              </a:ext>
            </a:extLst>
          </p:cNvPr>
          <p:cNvSpPr txBox="1"/>
          <p:nvPr/>
        </p:nvSpPr>
        <p:spPr>
          <a:xfrm>
            <a:off x="372862" y="1723535"/>
            <a:ext cx="10980938" cy="3140283"/>
          </a:xfrm>
          <a:prstGeom prst="rect">
            <a:avLst/>
          </a:prstGeom>
          <a:noFill/>
        </p:spPr>
        <p:txBody>
          <a:bodyPr wrap="square">
            <a:spAutoFit/>
          </a:bodyPr>
          <a:lstStyle/>
          <a:p>
            <a:pPr>
              <a:lnSpc>
                <a:spcPct val="107000"/>
              </a:lnSpc>
              <a:spcBef>
                <a:spcPts val="200"/>
              </a:spcBef>
            </a:pPr>
            <a:r>
              <a:rPr lang="el-GR" sz="2400" b="1" dirty="0" err="1">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Maps</a:t>
            </a:r>
            <a:endParaRPr lang="en-US"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07000"/>
              </a:lnSpc>
              <a:spcBef>
                <a:spcPts val="200"/>
              </a:spcBef>
            </a:pPr>
            <a:endParaRPr lang="el-GR"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File.WriteMap</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Dir</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FileName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Map</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Map</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File.WriteMap</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File.DirInternal</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“file.txt",  map1)</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ReadMap</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Dir</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FileName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map1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File.ReadMap</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File.DirInternal</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"file.txt")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308304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
        <p:nvSpPr>
          <p:cNvPr id="5" name="TextBox 4">
            <a:extLst>
              <a:ext uri="{FF2B5EF4-FFF2-40B4-BE49-F238E27FC236}">
                <a16:creationId xmlns:a16="http://schemas.microsoft.com/office/drawing/2014/main" id="{29177E4A-8595-409F-96AD-40A4E8BA0A5C}"/>
              </a:ext>
            </a:extLst>
          </p:cNvPr>
          <p:cNvSpPr txBox="1"/>
          <p:nvPr/>
        </p:nvSpPr>
        <p:spPr>
          <a:xfrm>
            <a:off x="408528" y="5413104"/>
            <a:ext cx="6236676" cy="646331"/>
          </a:xfrm>
          <a:prstGeom prst="rect">
            <a:avLst/>
          </a:prstGeom>
          <a:noFill/>
        </p:spPr>
        <p:txBody>
          <a:bodyPr wrap="square">
            <a:spAutoFit/>
          </a:bodyPr>
          <a:lstStyle/>
          <a:p>
            <a:r>
              <a:rPr lang="en-US" b="1" dirty="0"/>
              <a:t>Images:</a:t>
            </a:r>
          </a:p>
          <a:p>
            <a:r>
              <a:rPr lang="en-US" dirty="0"/>
              <a:t>Photo by </a:t>
            </a:r>
            <a:r>
              <a:rPr lang="en-US" dirty="0">
                <a:hlinkClick r:id="rId4"/>
              </a:rPr>
              <a:t>Christina </a:t>
            </a:r>
            <a:r>
              <a:rPr lang="en-US" dirty="0" err="1">
                <a:hlinkClick r:id="rId4"/>
              </a:rPr>
              <a:t>Rumpf</a:t>
            </a:r>
            <a:r>
              <a:rPr lang="en-US" dirty="0"/>
              <a:t> on </a:t>
            </a:r>
            <a:r>
              <a:rPr lang="en-US" dirty="0" err="1">
                <a:hlinkClick r:id="rId5" action="ppaction://hlinkfile"/>
              </a:rPr>
              <a:t>Unsplash</a:t>
            </a:r>
            <a:r>
              <a:rPr lang="en-US" dirty="0"/>
              <a:t> </a:t>
            </a:r>
            <a:endParaRPr lang="el-GR"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4238072770"/>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descr="Εικόνα που περιέχει κείμενο, όργανο γραφής, στατικός&#10;&#10;Περιγραφή που δημιουργήθηκε αυτόματα">
            <a:extLst>
              <a:ext uri="{FF2B5EF4-FFF2-40B4-BE49-F238E27FC236}">
                <a16:creationId xmlns:a16="http://schemas.microsoft.com/office/drawing/2014/main" id="{3757D057-B42B-4727-B717-DC6359205903}"/>
              </a:ext>
            </a:extLst>
          </p:cNvPr>
          <p:cNvPicPr>
            <a:picLocks noChangeAspect="1"/>
          </p:cNvPicPr>
          <p:nvPr/>
        </p:nvPicPr>
        <p:blipFill rotWithShape="1">
          <a:blip r:embed="rId3">
            <a:extLst>
              <a:ext uri="{28A0092B-C50C-407E-A947-70E740481C1C}">
                <a14:useLocalDpi xmlns:a14="http://schemas.microsoft.com/office/drawing/2010/main" val="0"/>
              </a:ext>
            </a:extLst>
          </a:blip>
          <a:srcRect l="20276"/>
          <a:stretch/>
        </p:blipFill>
        <p:spPr>
          <a:xfrm flipH="1">
            <a:off x="8432527" y="0"/>
            <a:ext cx="3759473" cy="6858000"/>
          </a:xfrm>
          <a:prstGeom prst="rect">
            <a:avLst/>
          </a:prstGeom>
        </p:spPr>
      </p:pic>
      <p:sp>
        <p:nvSpPr>
          <p:cNvPr id="2" name="Τίτλος 1">
            <a:extLst>
              <a:ext uri="{FF2B5EF4-FFF2-40B4-BE49-F238E27FC236}">
                <a16:creationId xmlns:a16="http://schemas.microsoft.com/office/drawing/2014/main" id="{56C06809-1860-4B42-8E58-FE64980FDC39}"/>
              </a:ext>
            </a:extLst>
          </p:cNvPr>
          <p:cNvSpPr>
            <a:spLocks noGrp="1"/>
          </p:cNvSpPr>
          <p:nvPr>
            <p:ph type="title"/>
          </p:nvPr>
        </p:nvSpPr>
        <p:spPr>
          <a:xfrm>
            <a:off x="372862" y="136526"/>
            <a:ext cx="7950523" cy="866652"/>
          </a:xfrm>
        </p:spPr>
        <p:txBody>
          <a:bodyPr/>
          <a:lstStyle/>
          <a:p>
            <a:r>
              <a:rPr lang="en-US" dirty="0"/>
              <a:t>What is a file?</a:t>
            </a:r>
            <a:endParaRPr lang="el-GR" dirty="0"/>
          </a:p>
        </p:txBody>
      </p:sp>
      <p:sp>
        <p:nvSpPr>
          <p:cNvPr id="6" name="TextBox 5">
            <a:extLst>
              <a:ext uri="{FF2B5EF4-FFF2-40B4-BE49-F238E27FC236}">
                <a16:creationId xmlns:a16="http://schemas.microsoft.com/office/drawing/2014/main" id="{9FE154BF-8EDF-4F4B-9F42-F4841D88E992}"/>
              </a:ext>
            </a:extLst>
          </p:cNvPr>
          <p:cNvSpPr txBox="1"/>
          <p:nvPr/>
        </p:nvSpPr>
        <p:spPr>
          <a:xfrm>
            <a:off x="372862" y="1476230"/>
            <a:ext cx="5380185" cy="523220"/>
          </a:xfrm>
          <a:prstGeom prst="rect">
            <a:avLst/>
          </a:prstGeom>
          <a:noFill/>
        </p:spPr>
        <p:txBody>
          <a:bodyPr wrap="square">
            <a:spAutoFit/>
          </a:bodyPr>
          <a:lstStyle/>
          <a:p>
            <a:r>
              <a:rPr lang="en-US" sz="2800" dirty="0">
                <a:effectLst/>
                <a:latin typeface="Verdana" panose="020B0604030504040204" pitchFamily="34" charset="0"/>
                <a:ea typeface="Calibri" panose="020F0502020204030204" pitchFamily="34" charset="0"/>
                <a:cs typeface="Times New Roman" panose="02020603050405020304" pitchFamily="18" charset="0"/>
              </a:rPr>
              <a:t>A</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collection</a:t>
            </a:r>
            <a:r>
              <a:rPr lang="el-GR" sz="2800" dirty="0">
                <a:effectLst/>
                <a:latin typeface="Verdana" panose="020B0604030504040204" pitchFamily="34" charset="0"/>
                <a:ea typeface="Calibri" panose="020F0502020204030204" pitchFamily="34" charset="0"/>
                <a:cs typeface="Times New Roman" panose="02020603050405020304" pitchFamily="18" charset="0"/>
              </a:rPr>
              <a:t> of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data</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p>
        </p:txBody>
      </p:sp>
      <p:sp>
        <p:nvSpPr>
          <p:cNvPr id="8" name="TextBox 7">
            <a:extLst>
              <a:ext uri="{FF2B5EF4-FFF2-40B4-BE49-F238E27FC236}">
                <a16:creationId xmlns:a16="http://schemas.microsoft.com/office/drawing/2014/main" id="{EFD0DEBD-2526-4B72-A89C-FAF83700298E}"/>
              </a:ext>
            </a:extLst>
          </p:cNvPr>
          <p:cNvSpPr txBox="1"/>
          <p:nvPr/>
        </p:nvSpPr>
        <p:spPr>
          <a:xfrm>
            <a:off x="1764041" y="3288844"/>
            <a:ext cx="2932039" cy="523220"/>
          </a:xfrm>
          <a:prstGeom prst="rect">
            <a:avLst/>
          </a:prstGeom>
          <a:noFill/>
        </p:spPr>
        <p:txBody>
          <a:bodyPr wrap="square">
            <a:spAutoFit/>
          </a:bodyPr>
          <a:lstStyle/>
          <a:p>
            <a:r>
              <a:rPr lang="el-GR" sz="2800" dirty="0" err="1">
                <a:effectLst/>
                <a:latin typeface="Verdana" panose="020B0604030504040204" pitchFamily="34" charset="0"/>
                <a:ea typeface="Calibri" panose="020F0502020204030204" pitchFamily="34" charset="0"/>
                <a:cs typeface="Times New Roman" panose="02020603050405020304" pitchFamily="18" charset="0"/>
              </a:rPr>
              <a:t>similar</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content</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p>
        </p:txBody>
      </p:sp>
      <p:sp>
        <p:nvSpPr>
          <p:cNvPr id="10" name="TextBox 9">
            <a:extLst>
              <a:ext uri="{FF2B5EF4-FFF2-40B4-BE49-F238E27FC236}">
                <a16:creationId xmlns:a16="http://schemas.microsoft.com/office/drawing/2014/main" id="{1B218256-4009-4FFD-B155-FF2603CC4127}"/>
              </a:ext>
            </a:extLst>
          </p:cNvPr>
          <p:cNvSpPr txBox="1"/>
          <p:nvPr/>
        </p:nvSpPr>
        <p:spPr>
          <a:xfrm>
            <a:off x="2484024" y="5101458"/>
            <a:ext cx="5380186" cy="523220"/>
          </a:xfrm>
          <a:prstGeom prst="rect">
            <a:avLst/>
          </a:prstGeom>
          <a:noFill/>
        </p:spPr>
        <p:txBody>
          <a:bodyPr wrap="square">
            <a:spAutoFit/>
          </a:bodyPr>
          <a:lstStyle/>
          <a:p>
            <a:r>
              <a:rPr lang="el-GR" sz="2800" dirty="0" err="1">
                <a:effectLst/>
                <a:latin typeface="Verdana" panose="020B0604030504040204" pitchFamily="34" charset="0"/>
                <a:ea typeface="Calibri" panose="020F0502020204030204" pitchFamily="34" charset="0"/>
                <a:cs typeface="Times New Roman" panose="02020603050405020304" pitchFamily="18" charset="0"/>
              </a:rPr>
              <a:t>stored</a:t>
            </a:r>
            <a:r>
              <a:rPr lang="el-GR" sz="2800" dirty="0">
                <a:effectLst/>
                <a:latin typeface="Verdana" panose="020B0604030504040204" pitchFamily="34" charset="0"/>
                <a:ea typeface="Calibri" panose="020F0502020204030204" pitchFamily="34" charset="0"/>
                <a:cs typeface="Times New Roman" panose="02020603050405020304" pitchFamily="18" charset="0"/>
              </a:rPr>
              <a:t> in </a:t>
            </a:r>
            <a:r>
              <a:rPr lang="en-US" sz="2800" dirty="0">
                <a:effectLst/>
                <a:latin typeface="Verdana" panose="020B0604030504040204" pitchFamily="34" charset="0"/>
                <a:ea typeface="Calibri" panose="020F0502020204030204" pitchFamily="34" charset="0"/>
                <a:cs typeface="Times New Roman" panose="02020603050405020304" pitchFamily="18" charset="0"/>
              </a:rPr>
              <a:t>a</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permanent</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space</a:t>
            </a: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p>
        </p:txBody>
      </p:sp>
      <p:cxnSp>
        <p:nvCxnSpPr>
          <p:cNvPr id="12" name="Ευθύγραμμο βέλος σύνδεσης 11">
            <a:extLst>
              <a:ext uri="{FF2B5EF4-FFF2-40B4-BE49-F238E27FC236}">
                <a16:creationId xmlns:a16="http://schemas.microsoft.com/office/drawing/2014/main" id="{E0925E42-A0BC-425B-9C60-F55003F72A81}"/>
              </a:ext>
            </a:extLst>
          </p:cNvPr>
          <p:cNvCxnSpPr/>
          <p:nvPr/>
        </p:nvCxnSpPr>
        <p:spPr>
          <a:xfrm>
            <a:off x="2602523" y="2292572"/>
            <a:ext cx="422031" cy="9962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F533828D-5063-4AF0-8D85-EEE6C0024818}"/>
              </a:ext>
            </a:extLst>
          </p:cNvPr>
          <p:cNvCxnSpPr/>
          <p:nvPr/>
        </p:nvCxnSpPr>
        <p:spPr>
          <a:xfrm>
            <a:off x="3328951" y="3958625"/>
            <a:ext cx="422031" cy="99627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67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C47AD22-28FC-4339-A90D-A5221E86F123}"/>
              </a:ext>
            </a:extLst>
          </p:cNvPr>
          <p:cNvSpPr>
            <a:spLocks noGrp="1"/>
          </p:cNvSpPr>
          <p:nvPr>
            <p:ph type="title"/>
          </p:nvPr>
        </p:nvSpPr>
        <p:spPr/>
        <p:txBody>
          <a:bodyPr/>
          <a:lstStyle/>
          <a:p>
            <a:r>
              <a:rPr lang="en-US" dirty="0"/>
              <a:t>What is a file</a:t>
            </a:r>
            <a:endParaRPr lang="el-GR" dirty="0"/>
          </a:p>
        </p:txBody>
      </p:sp>
      <p:pic>
        <p:nvPicPr>
          <p:cNvPr id="3" name="Εικόνα 2">
            <a:extLst>
              <a:ext uri="{FF2B5EF4-FFF2-40B4-BE49-F238E27FC236}">
                <a16:creationId xmlns:a16="http://schemas.microsoft.com/office/drawing/2014/main" id="{B74F103D-903B-4462-ACAF-7527FF41E633}"/>
              </a:ext>
            </a:extLst>
          </p:cNvPr>
          <p:cNvPicPr/>
          <p:nvPr/>
        </p:nvPicPr>
        <p:blipFill>
          <a:blip r:embed="rId3">
            <a:extLst>
              <a:ext uri="{28A0092B-C50C-407E-A947-70E740481C1C}">
                <a14:useLocalDpi xmlns:a14="http://schemas.microsoft.com/office/drawing/2010/main" val="0"/>
              </a:ext>
            </a:extLst>
          </a:blip>
          <a:stretch>
            <a:fillRect/>
          </a:stretch>
        </p:blipFill>
        <p:spPr>
          <a:xfrm>
            <a:off x="6213231" y="1472345"/>
            <a:ext cx="4483344" cy="3005870"/>
          </a:xfrm>
          <a:prstGeom prst="rect">
            <a:avLst/>
          </a:prstGeom>
        </p:spPr>
      </p:pic>
      <p:sp>
        <p:nvSpPr>
          <p:cNvPr id="4" name="TextBox 3">
            <a:extLst>
              <a:ext uri="{FF2B5EF4-FFF2-40B4-BE49-F238E27FC236}">
                <a16:creationId xmlns:a16="http://schemas.microsoft.com/office/drawing/2014/main" id="{967FC840-D1F0-459D-82AC-9AE6D7D8FE80}"/>
              </a:ext>
            </a:extLst>
          </p:cNvPr>
          <p:cNvSpPr txBox="1"/>
          <p:nvPr/>
        </p:nvSpPr>
        <p:spPr>
          <a:xfrm>
            <a:off x="1495425" y="1945153"/>
            <a:ext cx="2428953" cy="523220"/>
          </a:xfrm>
          <a:prstGeom prst="rect">
            <a:avLst/>
          </a:prstGeom>
          <a:noFill/>
        </p:spPr>
        <p:txBody>
          <a:bodyPr wrap="square">
            <a:spAutoFit/>
          </a:bodyPr>
          <a:lstStyle/>
          <a:p>
            <a:r>
              <a:rPr lang="en-US" sz="2800" dirty="0">
                <a:effectLst/>
                <a:latin typeface="Verdana" panose="020B0604030504040204" pitchFamily="34" charset="0"/>
                <a:ea typeface="Calibri" panose="020F0502020204030204" pitchFamily="34" charset="0"/>
                <a:cs typeface="Times New Roman" panose="02020603050405020304" pitchFamily="18" charset="0"/>
              </a:rPr>
              <a:t>Files can be</a:t>
            </a:r>
            <a:endParaRPr lang="el-GR" sz="2800" dirty="0"/>
          </a:p>
        </p:txBody>
      </p:sp>
      <p:cxnSp>
        <p:nvCxnSpPr>
          <p:cNvPr id="5" name="Ευθύγραμμο βέλος σύνδεσης 4">
            <a:extLst>
              <a:ext uri="{FF2B5EF4-FFF2-40B4-BE49-F238E27FC236}">
                <a16:creationId xmlns:a16="http://schemas.microsoft.com/office/drawing/2014/main" id="{C533367E-C8CA-487E-A9F6-342372C037BA}"/>
              </a:ext>
            </a:extLst>
          </p:cNvPr>
          <p:cNvCxnSpPr>
            <a:cxnSpLocks/>
          </p:cNvCxnSpPr>
          <p:nvPr/>
        </p:nvCxnSpPr>
        <p:spPr>
          <a:xfrm flipH="1">
            <a:off x="1723292" y="2562203"/>
            <a:ext cx="775594" cy="123607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B4BC93-15CC-4DCF-ADA5-90730A0B15BE}"/>
              </a:ext>
            </a:extLst>
          </p:cNvPr>
          <p:cNvSpPr txBox="1"/>
          <p:nvPr/>
        </p:nvSpPr>
        <p:spPr>
          <a:xfrm>
            <a:off x="393454" y="3954995"/>
            <a:ext cx="2105431" cy="523220"/>
          </a:xfrm>
          <a:prstGeom prst="rect">
            <a:avLst/>
          </a:prstGeom>
          <a:noFill/>
        </p:spPr>
        <p:txBody>
          <a:bodyPr wrap="square">
            <a:spAutoFit/>
          </a:bodyPr>
          <a:lstStyle/>
          <a:p>
            <a:r>
              <a:rPr lang="en-US" sz="2800" dirty="0">
                <a:effectLst/>
                <a:latin typeface="Verdana" panose="020B0604030504040204" pitchFamily="34" charset="0"/>
                <a:ea typeface="Calibri" panose="020F0502020204030204" pitchFamily="34" charset="0"/>
                <a:cs typeface="Times New Roman" panose="02020603050405020304" pitchFamily="18" charset="0"/>
              </a:rPr>
              <a:t>databases</a:t>
            </a:r>
            <a:endParaRPr lang="el-GR" sz="2800" dirty="0"/>
          </a:p>
        </p:txBody>
      </p:sp>
      <p:cxnSp>
        <p:nvCxnSpPr>
          <p:cNvPr id="8" name="Ευθύγραμμο βέλος σύνδεσης 7">
            <a:extLst>
              <a:ext uri="{FF2B5EF4-FFF2-40B4-BE49-F238E27FC236}">
                <a16:creationId xmlns:a16="http://schemas.microsoft.com/office/drawing/2014/main" id="{0113EDFA-30B0-4F51-8517-2893EB804EF0}"/>
              </a:ext>
            </a:extLst>
          </p:cNvPr>
          <p:cNvCxnSpPr>
            <a:cxnSpLocks/>
          </p:cNvCxnSpPr>
          <p:nvPr/>
        </p:nvCxnSpPr>
        <p:spPr>
          <a:xfrm>
            <a:off x="2893730" y="2562203"/>
            <a:ext cx="611470" cy="123607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AB8933D-EF18-4887-A4A7-EB670986BCE6}"/>
              </a:ext>
            </a:extLst>
          </p:cNvPr>
          <p:cNvSpPr txBox="1"/>
          <p:nvPr/>
        </p:nvSpPr>
        <p:spPr>
          <a:xfrm>
            <a:off x="3001108" y="3954995"/>
            <a:ext cx="1603208" cy="523220"/>
          </a:xfrm>
          <a:prstGeom prst="rect">
            <a:avLst/>
          </a:prstGeom>
          <a:noFill/>
        </p:spPr>
        <p:txBody>
          <a:bodyPr wrap="square">
            <a:spAutoFit/>
          </a:bodyPr>
          <a:lstStyle/>
          <a:p>
            <a:r>
              <a:rPr lang="en-US" sz="2800" dirty="0">
                <a:effectLst/>
                <a:latin typeface="Verdana" panose="020B0604030504040204" pitchFamily="34" charset="0"/>
                <a:ea typeface="Calibri" panose="020F0502020204030204" pitchFamily="34" charset="0"/>
                <a:cs typeface="Times New Roman" panose="02020603050405020304" pitchFamily="18" charset="0"/>
              </a:rPr>
              <a:t>simple</a:t>
            </a:r>
            <a:endParaRPr lang="el-GR" sz="2800" dirty="0"/>
          </a:p>
        </p:txBody>
      </p:sp>
      <p:sp>
        <p:nvSpPr>
          <p:cNvPr id="16" name="TextBox 15">
            <a:extLst>
              <a:ext uri="{FF2B5EF4-FFF2-40B4-BE49-F238E27FC236}">
                <a16:creationId xmlns:a16="http://schemas.microsoft.com/office/drawing/2014/main" id="{5BB2EF42-2712-4F5A-A8BB-8F83AFF909E1}"/>
              </a:ext>
            </a:extLst>
          </p:cNvPr>
          <p:cNvSpPr txBox="1"/>
          <p:nvPr/>
        </p:nvSpPr>
        <p:spPr>
          <a:xfrm>
            <a:off x="2404165" y="2881932"/>
            <a:ext cx="611471" cy="523220"/>
          </a:xfrm>
          <a:prstGeom prst="rect">
            <a:avLst/>
          </a:prstGeom>
          <a:noFill/>
        </p:spPr>
        <p:txBody>
          <a:bodyPr wrap="square">
            <a:spAutoFit/>
          </a:bodyPr>
          <a:lstStyle/>
          <a:p>
            <a:r>
              <a:rPr lang="en-US" sz="2800" dirty="0">
                <a:effectLst/>
                <a:latin typeface="Verdana" panose="020B0604030504040204" pitchFamily="34" charset="0"/>
                <a:ea typeface="Calibri" panose="020F0502020204030204" pitchFamily="34" charset="0"/>
                <a:cs typeface="Times New Roman" panose="02020603050405020304" pitchFamily="18" charset="0"/>
              </a:rPr>
              <a:t>or</a:t>
            </a:r>
            <a:endParaRPr lang="el-GR" sz="2800" dirty="0"/>
          </a:p>
        </p:txBody>
      </p:sp>
    </p:spTree>
    <p:extLst>
      <p:ext uri="{BB962C8B-B14F-4D97-AF65-F5344CB8AC3E}">
        <p14:creationId xmlns:p14="http://schemas.microsoft.com/office/powerpoint/2010/main" val="18608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21E9A3-24E7-491C-85D1-FFE82846339A}"/>
              </a:ext>
            </a:extLst>
          </p:cNvPr>
          <p:cNvSpPr>
            <a:spLocks noGrp="1"/>
          </p:cNvSpPr>
          <p:nvPr>
            <p:ph type="title"/>
          </p:nvPr>
        </p:nvSpPr>
        <p:spPr/>
        <p:txBody>
          <a:bodyPr/>
          <a:lstStyle/>
          <a:p>
            <a:r>
              <a:rPr lang="en-US" dirty="0"/>
              <a:t>Storage Folders</a:t>
            </a:r>
            <a:endParaRPr lang="el-GR" dirty="0"/>
          </a:p>
        </p:txBody>
      </p:sp>
      <p:pic>
        <p:nvPicPr>
          <p:cNvPr id="3" name="Εικόνα 2">
            <a:extLst>
              <a:ext uri="{FF2B5EF4-FFF2-40B4-BE49-F238E27FC236}">
                <a16:creationId xmlns:a16="http://schemas.microsoft.com/office/drawing/2014/main" id="{01E1F816-2FE5-4CE3-91BB-C0E33027F4B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298831" y="405729"/>
            <a:ext cx="6593296" cy="3146363"/>
          </a:xfrm>
          <a:prstGeom prst="rect">
            <a:avLst/>
          </a:prstGeom>
        </p:spPr>
      </p:pic>
      <p:sp>
        <p:nvSpPr>
          <p:cNvPr id="5" name="TextBox 4">
            <a:extLst>
              <a:ext uri="{FF2B5EF4-FFF2-40B4-BE49-F238E27FC236}">
                <a16:creationId xmlns:a16="http://schemas.microsoft.com/office/drawing/2014/main" id="{4AEEC049-1F25-474E-B9FA-EB79AA05BFFD}"/>
              </a:ext>
            </a:extLst>
          </p:cNvPr>
          <p:cNvSpPr txBox="1"/>
          <p:nvPr/>
        </p:nvSpPr>
        <p:spPr>
          <a:xfrm>
            <a:off x="1512277" y="1631851"/>
            <a:ext cx="1852247" cy="707886"/>
          </a:xfrm>
          <a:prstGeom prst="rect">
            <a:avLst/>
          </a:prstGeom>
          <a:noFill/>
        </p:spPr>
        <p:txBody>
          <a:bodyPr wrap="square">
            <a:spAutoFit/>
          </a:bodyPr>
          <a:lstStyle/>
          <a:p>
            <a:r>
              <a:rPr lang="en-US" sz="4000" dirty="0"/>
              <a:t>Folders</a:t>
            </a:r>
            <a:endParaRPr lang="el-GR" sz="4000" dirty="0"/>
          </a:p>
        </p:txBody>
      </p:sp>
      <p:cxnSp>
        <p:nvCxnSpPr>
          <p:cNvPr id="6" name="Ευθύγραμμο βέλος σύνδεσης 5">
            <a:extLst>
              <a:ext uri="{FF2B5EF4-FFF2-40B4-BE49-F238E27FC236}">
                <a16:creationId xmlns:a16="http://schemas.microsoft.com/office/drawing/2014/main" id="{B675A96D-8FD2-43F1-895B-557FE9743E9B}"/>
              </a:ext>
            </a:extLst>
          </p:cNvPr>
          <p:cNvCxnSpPr>
            <a:cxnSpLocks/>
            <a:endCxn id="7" idx="0"/>
          </p:cNvCxnSpPr>
          <p:nvPr/>
        </p:nvCxnSpPr>
        <p:spPr>
          <a:xfrm>
            <a:off x="2276148" y="2411150"/>
            <a:ext cx="314651" cy="149156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EF943E-129E-4A9E-906B-582AB1ADF9C6}"/>
              </a:ext>
            </a:extLst>
          </p:cNvPr>
          <p:cNvSpPr txBox="1"/>
          <p:nvPr/>
        </p:nvSpPr>
        <p:spPr>
          <a:xfrm>
            <a:off x="550983" y="3902710"/>
            <a:ext cx="4079632" cy="1323439"/>
          </a:xfrm>
          <a:prstGeom prst="rect">
            <a:avLst/>
          </a:prstGeom>
          <a:noFill/>
        </p:spPr>
        <p:txBody>
          <a:bodyPr wrap="square">
            <a:spAutoFit/>
          </a:bodyPr>
          <a:lstStyle/>
          <a:p>
            <a:pPr algn="ctr"/>
            <a:r>
              <a:rPr lang="en-US" sz="4000" dirty="0"/>
              <a:t>Depends on Operating System</a:t>
            </a:r>
            <a:endParaRPr lang="el-GR" sz="4000" dirty="0"/>
          </a:p>
        </p:txBody>
      </p:sp>
    </p:spTree>
    <p:extLst>
      <p:ext uri="{BB962C8B-B14F-4D97-AF65-F5344CB8AC3E}">
        <p14:creationId xmlns:p14="http://schemas.microsoft.com/office/powerpoint/2010/main" val="315132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132CE4F-AE88-41BA-882A-A98BA830FCA3}"/>
              </a:ext>
            </a:extLst>
          </p:cNvPr>
          <p:cNvSpPr>
            <a:spLocks noGrp="1"/>
          </p:cNvSpPr>
          <p:nvPr>
            <p:ph type="title"/>
          </p:nvPr>
        </p:nvSpPr>
        <p:spPr/>
        <p:txBody>
          <a:bodyPr/>
          <a:lstStyle/>
          <a:p>
            <a:r>
              <a:rPr lang="en-US" dirty="0"/>
              <a:t>Storage keywords</a:t>
            </a:r>
            <a:endParaRPr lang="el-GR" dirty="0"/>
          </a:p>
        </p:txBody>
      </p:sp>
      <p:sp>
        <p:nvSpPr>
          <p:cNvPr id="4" name="TextBox 3">
            <a:extLst>
              <a:ext uri="{FF2B5EF4-FFF2-40B4-BE49-F238E27FC236}">
                <a16:creationId xmlns:a16="http://schemas.microsoft.com/office/drawing/2014/main" id="{B6E9B9FA-F05F-45EF-8BF1-D0A685DFA8CB}"/>
              </a:ext>
            </a:extLst>
          </p:cNvPr>
          <p:cNvSpPr txBox="1"/>
          <p:nvPr/>
        </p:nvSpPr>
        <p:spPr>
          <a:xfrm>
            <a:off x="372862" y="973246"/>
            <a:ext cx="388034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rPr>
              <a:t>File.DirAssets</a:t>
            </a:r>
            <a:endParaRPr lang="en-US" sz="2800"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181D2037-4AA3-47C6-9035-AE38B609D019}"/>
              </a:ext>
            </a:extLst>
          </p:cNvPr>
          <p:cNvSpPr txBox="1"/>
          <p:nvPr/>
        </p:nvSpPr>
        <p:spPr>
          <a:xfrm>
            <a:off x="372862" y="1701975"/>
            <a:ext cx="388034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rPr>
              <a:t>xui.DefaultFolder</a:t>
            </a:r>
            <a:endParaRPr lang="en-US" sz="28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2734D576-E464-430C-B13A-DE1418F4C721}"/>
              </a:ext>
            </a:extLst>
          </p:cNvPr>
          <p:cNvSpPr txBox="1"/>
          <p:nvPr/>
        </p:nvSpPr>
        <p:spPr>
          <a:xfrm>
            <a:off x="4360984" y="1578288"/>
            <a:ext cx="388034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rPr>
              <a:t>File.DirData</a:t>
            </a:r>
            <a:endParaRPr lang="en-US" sz="28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E4804F77-74FC-42C7-A5A8-A2DFC69A4635}"/>
              </a:ext>
            </a:extLst>
          </p:cNvPr>
          <p:cNvSpPr txBox="1"/>
          <p:nvPr/>
        </p:nvSpPr>
        <p:spPr>
          <a:xfrm>
            <a:off x="410306" y="2456873"/>
            <a:ext cx="388034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rPr>
              <a:t>File.DirApp</a:t>
            </a:r>
            <a:endParaRPr lang="en-US" sz="2800"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D9C5C37D-2D8A-467A-B9B8-5A62F1F0D039}"/>
              </a:ext>
            </a:extLst>
          </p:cNvPr>
          <p:cNvSpPr txBox="1"/>
          <p:nvPr/>
        </p:nvSpPr>
        <p:spPr>
          <a:xfrm>
            <a:off x="4360984" y="2448227"/>
            <a:ext cx="388034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rPr>
              <a:t>File.DirTemp</a:t>
            </a:r>
            <a:endParaRPr lang="en-US" sz="2800" dirty="0">
              <a:latin typeface="Verdana" panose="020B0604030504040204" pitchFamily="34" charset="0"/>
              <a:ea typeface="Verdana" panose="020B0604030504040204" pitchFamily="34" charset="0"/>
            </a:endParaRPr>
          </a:p>
        </p:txBody>
      </p:sp>
      <p:pic>
        <p:nvPicPr>
          <p:cNvPr id="13" name="Εικόνα 12">
            <a:extLst>
              <a:ext uri="{FF2B5EF4-FFF2-40B4-BE49-F238E27FC236}">
                <a16:creationId xmlns:a16="http://schemas.microsoft.com/office/drawing/2014/main" id="{F92941DD-7835-4CBD-BB68-33628D9540D1}"/>
              </a:ext>
            </a:extLst>
          </p:cNvPr>
          <p:cNvPicPr/>
          <p:nvPr/>
        </p:nvPicPr>
        <p:blipFill>
          <a:blip r:embed="rId3"/>
          <a:stretch>
            <a:fillRect/>
          </a:stretch>
        </p:blipFill>
        <p:spPr>
          <a:xfrm>
            <a:off x="410306" y="3429000"/>
            <a:ext cx="11371387" cy="2244832"/>
          </a:xfrm>
          <a:prstGeom prst="rect">
            <a:avLst/>
          </a:prstGeom>
        </p:spPr>
      </p:pic>
    </p:spTree>
    <p:extLst>
      <p:ext uri="{BB962C8B-B14F-4D97-AF65-F5344CB8AC3E}">
        <p14:creationId xmlns:p14="http://schemas.microsoft.com/office/powerpoint/2010/main" val="76993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46114C-0538-4731-A035-C1B6161B3A0F}"/>
              </a:ext>
            </a:extLst>
          </p:cNvPr>
          <p:cNvSpPr>
            <a:spLocks noGrp="1"/>
          </p:cNvSpPr>
          <p:nvPr>
            <p:ph type="title"/>
          </p:nvPr>
        </p:nvSpPr>
        <p:spPr/>
        <p:txBody>
          <a:bodyPr/>
          <a:lstStyle/>
          <a:p>
            <a:r>
              <a:rPr lang="en-US" dirty="0"/>
              <a:t>File Commands</a:t>
            </a:r>
            <a:endParaRPr lang="el-GR" dirty="0"/>
          </a:p>
        </p:txBody>
      </p:sp>
      <p:sp>
        <p:nvSpPr>
          <p:cNvPr id="6" name="TextBox 5">
            <a:extLst>
              <a:ext uri="{FF2B5EF4-FFF2-40B4-BE49-F238E27FC236}">
                <a16:creationId xmlns:a16="http://schemas.microsoft.com/office/drawing/2014/main" id="{17ABDFC4-89A7-46F7-BDCE-79720854AC69}"/>
              </a:ext>
            </a:extLst>
          </p:cNvPr>
          <p:cNvSpPr txBox="1"/>
          <p:nvPr/>
        </p:nvSpPr>
        <p:spPr>
          <a:xfrm>
            <a:off x="2400954" y="1003178"/>
            <a:ext cx="6096000" cy="461665"/>
          </a:xfrm>
          <a:prstGeom prst="rect">
            <a:avLst/>
          </a:prstGeom>
          <a:noFill/>
        </p:spPr>
        <p:txBody>
          <a:bodyPr wrap="square">
            <a:spAutoFit/>
          </a:bodyPr>
          <a:lstStyle/>
          <a:p>
            <a:r>
              <a:rPr lang="en-US" sz="2400" b="1" dirty="0">
                <a:solidFill>
                  <a:srgbClr val="0070C0"/>
                </a:solidFill>
                <a:latin typeface="Verdana" panose="020B0604030504040204" pitchFamily="34" charset="0"/>
                <a:ea typeface="Verdana" panose="020B0604030504040204" pitchFamily="34" charset="0"/>
              </a:rPr>
              <a:t>Create folders </a:t>
            </a:r>
          </a:p>
        </p:txBody>
      </p:sp>
      <p:sp>
        <p:nvSpPr>
          <p:cNvPr id="8" name="TextBox 7">
            <a:extLst>
              <a:ext uri="{FF2B5EF4-FFF2-40B4-BE49-F238E27FC236}">
                <a16:creationId xmlns:a16="http://schemas.microsoft.com/office/drawing/2014/main" id="{CEF03A32-A7F5-4832-BF6C-91E5890D0D32}"/>
              </a:ext>
            </a:extLst>
          </p:cNvPr>
          <p:cNvSpPr txBox="1"/>
          <p:nvPr/>
        </p:nvSpPr>
        <p:spPr>
          <a:xfrm>
            <a:off x="2400954" y="1438794"/>
            <a:ext cx="7762953" cy="959430"/>
          </a:xfrm>
          <a:prstGeom prst="rect">
            <a:avLst/>
          </a:prstGeom>
          <a:noFill/>
        </p:spPr>
        <p:txBody>
          <a:bodyPr wrap="square">
            <a:spAutoFit/>
          </a:bodyPr>
          <a:lstStyle/>
          <a:p>
            <a:pPr>
              <a:lnSpc>
                <a:spcPct val="107000"/>
              </a:lnSpc>
              <a:spcAft>
                <a:spcPts val="800"/>
              </a:spcAft>
            </a:pP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File.MakeDir</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Parent</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As</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String</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Dir</a:t>
            </a:r>
            <a:r>
              <a:rPr lang="el-GR" sz="2400" b="1" dirty="0">
                <a:effectLst/>
                <a:latin typeface="Verdana" panose="020B0604030504040204" pitchFamily="34" charset="0"/>
                <a:ea typeface="Verdana" panose="020B0604030504040204" pitchFamily="34" charset="0"/>
                <a:cs typeface="Times New Roman" panose="02020603050405020304" pitchFamily="18" charset="0"/>
              </a:rPr>
              <a:t>)</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File.MakeDir</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File</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DirTemp</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“lesson17")</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p:txBody>
      </p:sp>
      <p:sp>
        <p:nvSpPr>
          <p:cNvPr id="10" name="TextBox 9">
            <a:extLst>
              <a:ext uri="{FF2B5EF4-FFF2-40B4-BE49-F238E27FC236}">
                <a16:creationId xmlns:a16="http://schemas.microsoft.com/office/drawing/2014/main" id="{2391E266-91B5-45E3-9D46-4F5F30AD14D6}"/>
              </a:ext>
            </a:extLst>
          </p:cNvPr>
          <p:cNvSpPr txBox="1"/>
          <p:nvPr/>
        </p:nvSpPr>
        <p:spPr>
          <a:xfrm>
            <a:off x="2400954" y="2745917"/>
            <a:ext cx="10980938" cy="3570593"/>
          </a:xfrm>
          <a:prstGeom prst="rect">
            <a:avLst/>
          </a:prstGeom>
          <a:noFill/>
        </p:spPr>
        <p:txBody>
          <a:bodyPr wrap="square">
            <a:spAutoFit/>
          </a:bodyPr>
          <a:lstStyle/>
          <a:p>
            <a:pPr>
              <a:lnSpc>
                <a:spcPct val="107000"/>
              </a:lnSpc>
              <a:spcBef>
                <a:spcPts val="200"/>
              </a:spcBef>
            </a:pPr>
            <a:r>
              <a:rPr lang="el-GR" sz="2400" b="1" dirty="0" err="1">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Check</a:t>
            </a:r>
            <a:r>
              <a:rPr lang="el-GR" sz="2400" b="1"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file</a:t>
            </a:r>
            <a:r>
              <a:rPr lang="el-GR" sz="2400" b="1"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existence</a:t>
            </a:r>
            <a:r>
              <a:rPr lang="el-GR" sz="2400" b="1"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p>
          <a:p>
            <a:pPr>
              <a:lnSpc>
                <a:spcPct val="107000"/>
              </a:lnSpc>
              <a:spcAft>
                <a:spcPts val="800"/>
              </a:spcAft>
            </a:pP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File.Exists</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Dir</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As</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String</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FileName</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As</a:t>
            </a:r>
            <a:r>
              <a:rPr lang="el-GR" sz="2400" b="1" dirty="0">
                <a:effectLst/>
                <a:latin typeface="Verdana" panose="020B0604030504040204" pitchFamily="34" charset="0"/>
                <a:ea typeface="Verdana" panose="020B0604030504040204" pitchFamily="34" charset="0"/>
                <a:cs typeface="Times New Roman" panose="02020603050405020304" pitchFamily="18" charset="0"/>
              </a:rPr>
              <a:t> </a:t>
            </a:r>
            <a:r>
              <a:rPr lang="el-GR" sz="2400" b="1" dirty="0" err="1">
                <a:effectLst/>
                <a:latin typeface="Verdana" panose="020B0604030504040204" pitchFamily="34" charset="0"/>
                <a:ea typeface="Verdana" panose="020B0604030504040204" pitchFamily="34" charset="0"/>
                <a:cs typeface="Times New Roman" panose="02020603050405020304" pitchFamily="18" charset="0"/>
              </a:rPr>
              <a:t>String</a:t>
            </a:r>
            <a:r>
              <a:rPr lang="el-GR" sz="2400" b="1" dirty="0">
                <a:effectLst/>
                <a:latin typeface="Verdana" panose="020B0604030504040204" pitchFamily="34" charset="0"/>
                <a:ea typeface="Verdana" panose="020B0604030504040204" pitchFamily="34" charset="0"/>
                <a:cs typeface="Times New Roman" panose="02020603050405020304" pitchFamily="18" charset="0"/>
              </a:rPr>
              <a:t>)</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p>
            <a:pPr>
              <a:tabLst>
                <a:tab pos="180340" algn="l"/>
                <a:tab pos="540385" algn="l"/>
                <a:tab pos="900430" algn="l"/>
                <a:tab pos="1260475" algn="l"/>
              </a:tabLst>
            </a:pPr>
            <a:endParaRPr lang="en-US"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n-US"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P</a:t>
            </a: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rivate</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fn</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as</a:t>
            </a:r>
            <a:r>
              <a:rPr lang="el-GR"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String</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 “mydata.txt”</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If</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File.Exists</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File.DirTemp</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fn</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Then</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n-US"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Log</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File</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 &amp; </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fn</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&amp; " </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Exists</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Else</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n-US"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Log</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There</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is</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no</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File:  " &amp; </a:t>
            </a:r>
            <a:r>
              <a:rPr lang="el-GR" sz="2400"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fn</a:t>
            </a:r>
            <a:r>
              <a:rPr lang="el-GR" sz="2400"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End</a:t>
            </a:r>
            <a:r>
              <a:rPr lang="el-GR" sz="2400" b="1" dirty="0">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 </a:t>
            </a:r>
            <a:r>
              <a:rPr lang="el-GR" sz="2400" b="1" dirty="0" err="1">
                <a:solidFill>
                  <a:srgbClr val="000000"/>
                </a:solidFill>
                <a:effectLst/>
                <a:latin typeface="Verdana" panose="020B0604030504040204" pitchFamily="34" charset="0"/>
                <a:ea typeface="Verdana" panose="020B0604030504040204" pitchFamily="34" charset="0"/>
                <a:cs typeface="Liberation Serif" panose="02020603050405020304" pitchFamily="18" charset="0"/>
              </a:rPr>
              <a:t>If</a:t>
            </a:r>
            <a:endParaRPr lang="el-GR" sz="2400" dirty="0">
              <a:effectLst/>
              <a:latin typeface="Verdana" panose="020B0604030504040204" pitchFamily="34" charset="0"/>
              <a:ea typeface="Verdana" panose="020B0604030504040204" pitchFamily="34" charset="0"/>
              <a:cs typeface="Liberation Serif" panose="02020603050405020304" pitchFamily="18" charset="0"/>
            </a:endParaRPr>
          </a:p>
        </p:txBody>
      </p:sp>
    </p:spTree>
    <p:extLst>
      <p:ext uri="{BB962C8B-B14F-4D97-AF65-F5344CB8AC3E}">
        <p14:creationId xmlns:p14="http://schemas.microsoft.com/office/powerpoint/2010/main" val="326185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D8516D8-2C6A-4FC1-969B-B0B0B2ABE954}"/>
              </a:ext>
            </a:extLst>
          </p:cNvPr>
          <p:cNvSpPr>
            <a:spLocks noGrp="1"/>
          </p:cNvSpPr>
          <p:nvPr>
            <p:ph type="title"/>
          </p:nvPr>
        </p:nvSpPr>
        <p:spPr/>
        <p:txBody>
          <a:bodyPr/>
          <a:lstStyle/>
          <a:p>
            <a:r>
              <a:rPr lang="en-US" dirty="0"/>
              <a:t>Create a file</a:t>
            </a:r>
            <a:endParaRPr lang="el-GR" dirty="0"/>
          </a:p>
        </p:txBody>
      </p:sp>
      <p:pic>
        <p:nvPicPr>
          <p:cNvPr id="2050" name="Εικόνα 14">
            <a:extLst>
              <a:ext uri="{FF2B5EF4-FFF2-40B4-BE49-F238E27FC236}">
                <a16:creationId xmlns:a16="http://schemas.microsoft.com/office/drawing/2014/main" id="{D8890D52-3B6C-4B5B-A95B-B40E021C7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399" y="853327"/>
            <a:ext cx="7176078" cy="2737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329778-892B-4192-B6C6-2720731C5E63}"/>
              </a:ext>
            </a:extLst>
          </p:cNvPr>
          <p:cNvSpPr>
            <a:spLocks noChangeArrowheads="1"/>
          </p:cNvSpPr>
          <p:nvPr/>
        </p:nvSpPr>
        <p:spPr bwMode="auto">
          <a:xfrm>
            <a:off x="309523" y="4646612"/>
            <a:ext cx="11572954" cy="81047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lvl1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l-GR" altLang="el-GR" sz="2400" b="1" i="0" u="none" strike="noStrike" cap="none" normalizeH="0" baseline="0" dirty="0" err="1">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Private</a:t>
            </a:r>
            <a:r>
              <a:rPr kumimoji="0" lang="el-GR" altLang="el-GR" sz="24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l-GR" altLang="el-GR" sz="2400" b="0" i="0" u="none" strike="noStrike" cap="none" normalizeH="0" baseline="0" dirty="0" err="1">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fn</a:t>
            </a:r>
            <a:r>
              <a:rPr kumimoji="0" lang="el-GR" altLang="el-GR" sz="24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l-GR" altLang="el-GR" sz="2400" b="1"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l-GR" altLang="el-GR" sz="2400" b="1" i="0" u="none" strike="noStrike" cap="none" normalizeH="0" baseline="0" dirty="0" err="1">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l-GR" altLang="el-GR" sz="2400" b="1"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l-GR" altLang="el-GR" sz="2400" b="1" i="0" u="none" strike="noStrike" cap="none" normalizeH="0" baseline="0" dirty="0" err="1">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String</a:t>
            </a:r>
            <a:r>
              <a:rPr kumimoji="0" lang="el-GR" altLang="el-GR" sz="24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 “mydata.txt”</a:t>
            </a:r>
            <a:endParaRPr kumimoji="0" lang="en-US" altLang="el-GR" sz="24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l-GR" altLang="el-GR" sz="2400" b="0" i="0" u="none" strike="noStrike" cap="none" normalizeH="0" baseline="0" dirty="0" err="1">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File.OpenOutput</a:t>
            </a:r>
            <a:r>
              <a:rPr kumimoji="0" lang="el-GR" altLang="el-GR" sz="24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l-GR" altLang="el-GR" sz="2400" b="0" i="0" u="none" strike="noStrike" cap="none" normalizeH="0" baseline="0" dirty="0" err="1">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File.DirTemp</a:t>
            </a:r>
            <a:r>
              <a:rPr kumimoji="0" lang="el-GR" altLang="el-GR" sz="24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l-GR" altLang="el-GR" sz="2400" b="0" i="0" u="none" strike="noStrike" cap="none" normalizeH="0" baseline="0" dirty="0" err="1">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fn</a:t>
            </a:r>
            <a:r>
              <a:rPr kumimoji="0" lang="el-GR" altLang="el-GR" sz="24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l-GR" altLang="el-GR" sz="2400" b="0" i="0" u="none" strike="noStrike" cap="none" normalizeH="0" baseline="0" dirty="0" err="1">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True</a:t>
            </a:r>
            <a:r>
              <a:rPr kumimoji="0" lang="el-GR" altLang="el-GR" sz="2400" b="0" i="0" u="none" strike="noStrike" cap="none" normalizeH="0" baseline="0" dirty="0">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kumimoji="0" lang="el-GR" altLang="el-GR" sz="24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A50F3072-BB18-4C3D-B242-FC6D71FF7B62}"/>
              </a:ext>
            </a:extLst>
          </p:cNvPr>
          <p:cNvSpPr txBox="1"/>
          <p:nvPr/>
        </p:nvSpPr>
        <p:spPr>
          <a:xfrm>
            <a:off x="309523" y="3703712"/>
            <a:ext cx="1113220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l-GR" altLang="el-GR" sz="2000" b="1" i="0" u="none" strike="noStrike" cap="none" normalizeH="0" baseline="0" dirty="0" err="1">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File.OpenOutput</a:t>
            </a:r>
            <a:r>
              <a:rPr kumimoji="0" lang="el-GR" altLang="el-GR" sz="20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 (</a:t>
            </a:r>
            <a:r>
              <a:rPr kumimoji="0" lang="el-GR" altLang="el-GR" sz="2000" b="0" i="0" u="none" strike="noStrike" cap="none" normalizeH="0" baseline="0" dirty="0" err="1">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Dir</a:t>
            </a:r>
            <a:r>
              <a:rPr kumimoji="0" lang="el-GR" altLang="el-GR" sz="20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 </a:t>
            </a:r>
            <a:r>
              <a:rPr kumimoji="0" lang="el-GR" altLang="el-GR" sz="2000" b="0" i="0" u="none" strike="noStrike" cap="none" normalizeH="0" baseline="0" dirty="0" err="1">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As</a:t>
            </a:r>
            <a:r>
              <a:rPr kumimoji="0" lang="el-GR" altLang="el-GR" sz="20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 </a:t>
            </a:r>
            <a:r>
              <a:rPr kumimoji="0" lang="el-GR" altLang="el-GR" sz="2000" b="0" i="0" u="none" strike="noStrike" cap="none" normalizeH="0" baseline="0" dirty="0" err="1">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String</a:t>
            </a:r>
            <a:r>
              <a:rPr kumimoji="0" lang="el-GR" altLang="el-GR" sz="20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 </a:t>
            </a:r>
            <a:r>
              <a:rPr kumimoji="0" lang="el-GR" altLang="el-GR" sz="2000" b="0" i="0" u="none" strike="noStrike" cap="none" normalizeH="0" baseline="0" dirty="0" err="1">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FileName</a:t>
            </a:r>
            <a:r>
              <a:rPr kumimoji="0" lang="el-GR" altLang="el-GR" sz="20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 </a:t>
            </a:r>
            <a:r>
              <a:rPr kumimoji="0" lang="el-GR" altLang="el-GR" sz="2000" b="0" i="0" u="none" strike="noStrike" cap="none" normalizeH="0" baseline="0" dirty="0" err="1">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As</a:t>
            </a:r>
            <a:r>
              <a:rPr kumimoji="0" lang="el-GR" altLang="el-GR" sz="20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 </a:t>
            </a:r>
            <a:r>
              <a:rPr kumimoji="0" lang="el-GR" altLang="el-GR" sz="2000" b="0" i="0" u="none" strike="noStrike" cap="none" normalizeH="0" baseline="0" dirty="0" err="1">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String</a:t>
            </a:r>
            <a:r>
              <a:rPr kumimoji="0" lang="el-GR" altLang="el-GR" sz="20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 </a:t>
            </a:r>
            <a:r>
              <a:rPr kumimoji="0" lang="el-GR" altLang="el-GR" sz="2000" b="0" i="0" u="none" strike="noStrike" cap="none" normalizeH="0" baseline="0" dirty="0" err="1">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Append</a:t>
            </a:r>
            <a:r>
              <a:rPr kumimoji="0" lang="el-GR" altLang="el-GR" sz="20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 </a:t>
            </a:r>
            <a:r>
              <a:rPr kumimoji="0" lang="el-GR" altLang="el-GR" sz="2000" b="0" i="0" u="none" strike="noStrike" cap="none" normalizeH="0" baseline="0" dirty="0" err="1">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As</a:t>
            </a:r>
            <a:r>
              <a:rPr kumimoji="0" lang="el-GR" altLang="el-GR" sz="20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 </a:t>
            </a:r>
            <a:r>
              <a:rPr kumimoji="0" lang="el-GR" altLang="el-GR" sz="2000" b="0" i="0" u="none" strike="noStrike" cap="none" normalizeH="0" baseline="0" dirty="0" err="1">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Boolean</a:t>
            </a:r>
            <a:r>
              <a:rPr kumimoji="0" lang="el-GR" altLang="el-GR" sz="2000" b="0" i="0" u="none" strike="noStrike" cap="none" normalizeH="0" baseline="0" dirty="0">
                <a:ln>
                  <a:noFill/>
                </a:ln>
                <a:solidFill>
                  <a:schemeClr val="tx1"/>
                </a:solidFill>
                <a:effectLst/>
                <a:latin typeface="Verdana" panose="020B0604030504040204" pitchFamily="34" charset="0"/>
                <a:ea typeface="Calibri" panose="020F0502020204030204" pitchFamily="34" charset="0"/>
                <a:cs typeface="Times New Roman" panose="02020603050405020304" pitchFamily="18" charset="0"/>
              </a:rPr>
              <a:t>)</a:t>
            </a:r>
            <a:endParaRPr kumimoji="0" lang="el-GR" altLang="el-GR"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0712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D02DB82-4BE9-416B-8BD3-D37CA823A9D4}"/>
              </a:ext>
            </a:extLst>
          </p:cNvPr>
          <p:cNvSpPr>
            <a:spLocks noGrp="1"/>
          </p:cNvSpPr>
          <p:nvPr>
            <p:ph type="title"/>
          </p:nvPr>
        </p:nvSpPr>
        <p:spPr>
          <a:xfrm>
            <a:off x="372862" y="282918"/>
            <a:ext cx="10980938" cy="866652"/>
          </a:xfrm>
        </p:spPr>
        <p:txBody>
          <a:bodyPr>
            <a:normAutofit/>
          </a:bodyPr>
          <a:lstStyle/>
          <a:p>
            <a:r>
              <a:rPr lang="en-US" dirty="0"/>
              <a:t>Writing and reading data</a:t>
            </a:r>
            <a:endParaRPr lang="el-GR" dirty="0"/>
          </a:p>
        </p:txBody>
      </p:sp>
      <p:sp>
        <p:nvSpPr>
          <p:cNvPr id="4" name="TextBox 3">
            <a:extLst>
              <a:ext uri="{FF2B5EF4-FFF2-40B4-BE49-F238E27FC236}">
                <a16:creationId xmlns:a16="http://schemas.microsoft.com/office/drawing/2014/main" id="{4E4A637E-BE74-48C6-AF4D-F3078B721A38}"/>
              </a:ext>
            </a:extLst>
          </p:cNvPr>
          <p:cNvSpPr txBox="1"/>
          <p:nvPr/>
        </p:nvSpPr>
        <p:spPr>
          <a:xfrm>
            <a:off x="372862" y="1353868"/>
            <a:ext cx="10980938" cy="4423327"/>
          </a:xfrm>
          <a:prstGeom prst="rect">
            <a:avLst/>
          </a:prstGeom>
          <a:noFill/>
        </p:spPr>
        <p:txBody>
          <a:bodyPr wrap="square">
            <a:spAutoFit/>
          </a:bodyPr>
          <a:lstStyle/>
          <a:p>
            <a:pPr>
              <a:lnSpc>
                <a:spcPct val="107000"/>
              </a:lnSpc>
              <a:spcBef>
                <a:spcPts val="200"/>
              </a:spcBef>
            </a:pPr>
            <a:r>
              <a:rPr lang="el-GR" sz="2400" b="1" dirty="0" err="1">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String-type</a:t>
            </a:r>
            <a:r>
              <a:rPr lang="el-GR"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  </a:t>
            </a:r>
            <a:r>
              <a:rPr lang="el-GR" sz="2400" b="1" dirty="0" err="1">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variables</a:t>
            </a:r>
            <a:endParaRPr lang="en-US"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07000"/>
              </a:lnSpc>
              <a:spcBef>
                <a:spcPts val="200"/>
              </a:spcBef>
            </a:pPr>
            <a:endParaRPr lang="el-GR" sz="24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File.WriteString</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Dir</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FileName</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Text</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As</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2000" b="1" dirty="0">
                <a:effectLst/>
                <a:latin typeface="Verdana" panose="020B0604030504040204" pitchFamily="34" charset="0"/>
                <a:ea typeface="Calibri" panose="020F0502020204030204" pitchFamily="34" charset="0"/>
                <a:cs typeface="Times New Roman" panose="02020603050405020304" pitchFamily="18" charset="0"/>
              </a:rPr>
              <a:t>)</a:t>
            </a:r>
          </a:p>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“mydata.txt”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msg</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Hello</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World"</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File.WriteString</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File.DirTemp</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msg</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l-GR"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File.ReadString</a:t>
            </a:r>
            <a:r>
              <a:rPr lang="el-GR" sz="24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Dir</a:t>
            </a:r>
            <a:r>
              <a:rPr lang="el-GR" sz="24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String</a:t>
            </a:r>
            <a:r>
              <a:rPr lang="el-GR" sz="24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FileName</a:t>
            </a:r>
            <a:r>
              <a:rPr lang="el-GR" sz="24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String</a:t>
            </a:r>
            <a:r>
              <a:rPr lang="el-GR" sz="24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l-GR" sz="24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String</a:t>
            </a:r>
            <a:endParaRPr lang="el-GR" sz="2400" b="1"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“mydata.txt”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strFileContent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l-GR" sz="2400" b="1"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strFileContent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File.ReadString</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strFolder</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fn</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423252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4574</TotalTime>
  <Words>1085</Words>
  <Application>Microsoft Office PowerPoint</Application>
  <PresentationFormat>Ευρεία οθόνη</PresentationFormat>
  <Paragraphs>128</Paragraphs>
  <Slides>12</Slides>
  <Notes>9</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12</vt:i4>
      </vt:variant>
    </vt:vector>
  </HeadingPairs>
  <TitlesOfParts>
    <vt:vector size="18" baseType="lpstr">
      <vt:lpstr>Arial</vt:lpstr>
      <vt:lpstr>Calibri</vt:lpstr>
      <vt:lpstr>Courier New</vt:lpstr>
      <vt:lpstr>Symbol</vt:lpstr>
      <vt:lpstr>Verdana</vt:lpstr>
      <vt:lpstr>Θέμα του Office</vt:lpstr>
      <vt:lpstr>Programming with B4X</vt:lpstr>
      <vt:lpstr>Today you will learn</vt:lpstr>
      <vt:lpstr>What is a file?</vt:lpstr>
      <vt:lpstr>What is a file</vt:lpstr>
      <vt:lpstr>Storage Folders</vt:lpstr>
      <vt:lpstr>Storage keywords</vt:lpstr>
      <vt:lpstr>File Commands</vt:lpstr>
      <vt:lpstr>Create a file</vt:lpstr>
      <vt:lpstr>Writing and reading data</vt:lpstr>
      <vt:lpstr>Writing and reading data</vt:lpstr>
      <vt:lpstr>Writing and reading data</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485</cp:revision>
  <dcterms:created xsi:type="dcterms:W3CDTF">2021-01-19T13:00:32Z</dcterms:created>
  <dcterms:modified xsi:type="dcterms:W3CDTF">2021-03-23T11:31:33Z</dcterms:modified>
</cp:coreProperties>
</file>