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62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acher1" initials="t" lastIdx="2" clrIdx="0">
    <p:extLst>
      <p:ext uri="{19B8F6BF-5375-455C-9EA6-DF929625EA0E}">
        <p15:presenceInfo xmlns:p15="http://schemas.microsoft.com/office/powerpoint/2012/main" userId="teacher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900"/>
    <a:srgbClr val="ED7D31"/>
    <a:srgbClr val="F8A82E"/>
    <a:srgbClr val="3297C3"/>
    <a:srgbClr val="4AB5D9"/>
    <a:srgbClr val="81D1EC"/>
    <a:srgbClr val="FD9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Φωτεινό στυλ 3 - Έμφαση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76005" autoAdjust="0"/>
  </p:normalViewPr>
  <p:slideViewPr>
    <p:cSldViewPr snapToGrid="0">
      <p:cViewPr varScale="1">
        <p:scale>
          <a:sx n="65" d="100"/>
          <a:sy n="65" d="100"/>
        </p:scale>
        <p:origin x="1195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1041-E03C-4661-9607-908B0A03F6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5FC8E3-511B-49FC-BE7A-222E345CC1A8}">
      <dgm:prSet/>
      <dgm:spPr/>
      <dgm:t>
        <a:bodyPr/>
        <a:lstStyle/>
        <a:p>
          <a:r>
            <a:rPr lang="en-US" dirty="0"/>
            <a:t>Create a full project</a:t>
          </a:r>
          <a:endParaRPr lang="el-GR" dirty="0"/>
        </a:p>
      </dgm:t>
    </dgm:pt>
    <dgm:pt modelId="{ED6049B6-F2A8-4BD2-A8EF-FC1B7D6C9BCB}" type="parTrans" cxnId="{CEC063C3-80AF-4A60-80C4-AA7997F47D13}">
      <dgm:prSet/>
      <dgm:spPr/>
      <dgm:t>
        <a:bodyPr/>
        <a:lstStyle/>
        <a:p>
          <a:endParaRPr lang="el-GR"/>
        </a:p>
      </dgm:t>
    </dgm:pt>
    <dgm:pt modelId="{30477B69-2F94-4910-B445-245EB5E581C2}" type="sibTrans" cxnId="{CEC063C3-80AF-4A60-80C4-AA7997F47D13}">
      <dgm:prSet/>
      <dgm:spPr/>
      <dgm:t>
        <a:bodyPr/>
        <a:lstStyle/>
        <a:p>
          <a:endParaRPr lang="el-GR"/>
        </a:p>
      </dgm:t>
    </dgm:pt>
    <dgm:pt modelId="{19028724-D1E1-4614-8076-49D4BC137DEF}" type="pres">
      <dgm:prSet presAssocID="{0C401041-E03C-4661-9607-908B0A03F6F5}" presName="diagram" presStyleCnt="0">
        <dgm:presLayoutVars>
          <dgm:dir/>
          <dgm:resizeHandles val="exact"/>
        </dgm:presLayoutVars>
      </dgm:prSet>
      <dgm:spPr/>
    </dgm:pt>
    <dgm:pt modelId="{364C55E3-DD9E-4BF9-BEEA-BB801630D954}" type="pres">
      <dgm:prSet presAssocID="{C95FC8E3-511B-49FC-BE7A-222E345CC1A8}" presName="node" presStyleLbl="node1" presStyleIdx="0" presStyleCnt="1">
        <dgm:presLayoutVars>
          <dgm:bulletEnabled val="1"/>
        </dgm:presLayoutVars>
      </dgm:prSet>
      <dgm:spPr/>
    </dgm:pt>
  </dgm:ptLst>
  <dgm:cxnLst>
    <dgm:cxn modelId="{0088C625-76A7-43CC-97B1-65CCF3820E7D}" type="presOf" srcId="{C95FC8E3-511B-49FC-BE7A-222E345CC1A8}" destId="{364C55E3-DD9E-4BF9-BEEA-BB801630D954}" srcOrd="0" destOrd="0" presId="urn:microsoft.com/office/officeart/2005/8/layout/default"/>
    <dgm:cxn modelId="{B9EE8B47-E9E2-45FA-AAB4-B22A968F194F}" type="presOf" srcId="{0C401041-E03C-4661-9607-908B0A03F6F5}" destId="{19028724-D1E1-4614-8076-49D4BC137DEF}" srcOrd="0" destOrd="0" presId="urn:microsoft.com/office/officeart/2005/8/layout/default"/>
    <dgm:cxn modelId="{CEC063C3-80AF-4A60-80C4-AA7997F47D13}" srcId="{0C401041-E03C-4661-9607-908B0A03F6F5}" destId="{C95FC8E3-511B-49FC-BE7A-222E345CC1A8}" srcOrd="0" destOrd="0" parTransId="{ED6049B6-F2A8-4BD2-A8EF-FC1B7D6C9BCB}" sibTransId="{30477B69-2F94-4910-B445-245EB5E581C2}"/>
    <dgm:cxn modelId="{1D567298-238E-4FA6-B609-5E6FFD982FE8}" type="presParOf" srcId="{19028724-D1E1-4614-8076-49D4BC137DEF}" destId="{364C55E3-DD9E-4BF9-BEEA-BB801630D95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C55E3-DD9E-4BF9-BEEA-BB801630D954}">
      <dsp:nvSpPr>
        <dsp:cNvPr id="0" name=""/>
        <dsp:cNvSpPr/>
      </dsp:nvSpPr>
      <dsp:spPr>
        <a:xfrm>
          <a:off x="948097" y="1883"/>
          <a:ext cx="7621963" cy="45731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Create a full project</a:t>
          </a:r>
          <a:endParaRPr lang="el-GR" sz="6500" kern="1200" dirty="0"/>
        </a:p>
      </dsp:txBody>
      <dsp:txXfrm>
        <a:off x="948097" y="1883"/>
        <a:ext cx="7621963" cy="4573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31/3/2021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item in a list is created by the language within a box called a panel.        You can set the color by accessing the box using the </a:t>
            </a:r>
            <a:r>
              <a:rPr lang="en-US" dirty="0" err="1"/>
              <a:t>GetPanel</a:t>
            </a:r>
            <a:r>
              <a:rPr lang="en-US" dirty="0"/>
              <a:t>(Index) method where Index the current value of the line that was clicked Then:  </a:t>
            </a:r>
          </a:p>
          <a:p>
            <a:r>
              <a:rPr lang="en-US" dirty="0"/>
              <a:t>•	If an item in the list is clicked, the routine checks the value of   se-</a:t>
            </a:r>
            <a:r>
              <a:rPr lang="en-US" dirty="0" err="1"/>
              <a:t>lectedItem</a:t>
            </a:r>
            <a:r>
              <a:rPr lang="en-US" dirty="0"/>
              <a:t>, and if that is -1 then sets a Blue  background color in the clicked line and sets </a:t>
            </a:r>
            <a:r>
              <a:rPr lang="en-US" dirty="0" err="1"/>
              <a:t>selectedItem</a:t>
            </a:r>
            <a:r>
              <a:rPr lang="en-US" dirty="0"/>
              <a:t> to the Index value that gave the _</a:t>
            </a:r>
            <a:r>
              <a:rPr lang="en-US" dirty="0" err="1"/>
              <a:t>ItemClick</a:t>
            </a:r>
            <a:r>
              <a:rPr lang="en-US" dirty="0"/>
              <a:t> event</a:t>
            </a:r>
          </a:p>
          <a:p>
            <a:r>
              <a:rPr lang="en-US" dirty="0"/>
              <a:t>•	If </a:t>
            </a:r>
            <a:r>
              <a:rPr lang="en-US" dirty="0" err="1"/>
              <a:t>selectedItem</a:t>
            </a:r>
            <a:r>
              <a:rPr lang="en-US" dirty="0"/>
              <a:t> already has a  value, a white color is set as the background in the box, and then there are two cases</a:t>
            </a:r>
          </a:p>
          <a:p>
            <a:r>
              <a:rPr lang="en-US" dirty="0"/>
              <a:t>•	Click the already selected item, in which case the item stops being selected and </a:t>
            </a:r>
            <a:r>
              <a:rPr lang="en-US" dirty="0" err="1"/>
              <a:t>selectedItem</a:t>
            </a:r>
            <a:r>
              <a:rPr lang="en-US" dirty="0"/>
              <a:t> becomes  -1</a:t>
            </a:r>
          </a:p>
          <a:p>
            <a:r>
              <a:rPr lang="en-US" dirty="0"/>
              <a:t>•	Click another item in which case </a:t>
            </a:r>
            <a:r>
              <a:rPr lang="en-US" dirty="0" err="1"/>
              <a:t>selectedItem</a:t>
            </a:r>
            <a:r>
              <a:rPr lang="en-US" dirty="0"/>
              <a:t> gets the value of  index.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026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13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Teacher: </a:t>
            </a:r>
          </a:p>
          <a:p>
            <a:pPr algn="r"/>
            <a:r>
              <a:rPr lang="en-US" dirty="0"/>
              <a:t>Date: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66966CEF-A252-4DB7-8829-1E1FAF23EF5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22" y="6343483"/>
            <a:ext cx="585978" cy="514517"/>
          </a:xfrm>
          <a:prstGeom prst="rect">
            <a:avLst/>
          </a:prstGeom>
        </p:spPr>
      </p:pic>
      <p:pic>
        <p:nvPicPr>
          <p:cNvPr id="10" name="Εικόνα 9">
            <a:hlinkClick r:id="rId7"/>
            <a:extLst>
              <a:ext uri="{FF2B5EF4-FFF2-40B4-BE49-F238E27FC236}">
                <a16:creationId xmlns:a16="http://schemas.microsoft.com/office/drawing/2014/main" id="{7C9FC214-8FCD-48B5-87C0-B786C9E22A51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2" y="6453103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31/3/2021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31/3/2021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31/3/2021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31/3/2021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136526"/>
            <a:ext cx="10980938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31/3/2021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31/3/2021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31/3/2021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31/3/2021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31/3/2021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with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699975"/>
          </a:xfrm>
        </p:spPr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Lesson </a:t>
            </a: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April 2021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F244D1D-2771-4651-9B9D-296599AC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items to a  map's  </a:t>
            </a:r>
            <a:r>
              <a:rPr lang="en-US" dirty="0" err="1"/>
              <a:t>kvs</a:t>
            </a:r>
            <a:r>
              <a:rPr lang="en-US" dirty="0"/>
              <a:t>  File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3BAD1-1513-45EA-9096-77A77B691009}"/>
              </a:ext>
            </a:extLst>
          </p:cNvPr>
          <p:cNvSpPr txBox="1"/>
          <p:nvPr/>
        </p:nvSpPr>
        <p:spPr>
          <a:xfrm>
            <a:off x="372862" y="1967209"/>
            <a:ext cx="120630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  <a:r>
              <a:rPr lang="el-GR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StudentFIle.</a:t>
            </a:r>
            <a:r>
              <a:rPr lang="el-GR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PutMapAsync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mapSt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l-GR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310935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D3D5A1D-E29F-42A9-8C79-3FB42EB9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file from a folder 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85590-0C7E-420A-B2B8-B27E5F68DDCF}"/>
              </a:ext>
            </a:extLst>
          </p:cNvPr>
          <p:cNvSpPr txBox="1"/>
          <p:nvPr/>
        </p:nvSpPr>
        <p:spPr>
          <a:xfrm>
            <a:off x="679938" y="2286001"/>
            <a:ext cx="99411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File.</a:t>
            </a:r>
            <a:r>
              <a:rPr lang="el-GR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Delete</a:t>
            </a:r>
            <a:r>
              <a:rPr lang="el-GR" sz="3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3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File.</a:t>
            </a:r>
            <a:r>
              <a:rPr lang="el-GR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DirTemp</a:t>
            </a:r>
            <a:r>
              <a:rPr lang="el-GR" sz="3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, &lt;</a:t>
            </a:r>
            <a:r>
              <a:rPr lang="el-GR" sz="3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file</a:t>
            </a:r>
            <a:r>
              <a:rPr lang="el-GR" sz="3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3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name</a:t>
            </a:r>
            <a:r>
              <a:rPr lang="el-GR" sz="3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&gt;)</a:t>
            </a:r>
            <a:endParaRPr lang="el-GR" sz="3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8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756808" y="270234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Thank you!!!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Εικόνα 3" descr="Επιδοκιμασία κοτόπουλο">
            <a:extLst>
              <a:ext uri="{FF2B5EF4-FFF2-40B4-BE49-F238E27FC236}">
                <a16:creationId xmlns:a16="http://schemas.microsoft.com/office/drawing/2014/main" id="{5ADEEC40-4AE7-4DAF-8743-432C5CB2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134" y="125901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1251F-4EFC-4E79-AE1D-200A2478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you will learn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E07429F-E239-4F09-BF47-3305F51400E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8591124"/>
              </p:ext>
            </p:extLst>
          </p:nvPr>
        </p:nvGraphicFramePr>
        <p:xfrm>
          <a:off x="1336920" y="1140527"/>
          <a:ext cx="9518159" cy="457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C377786-A56D-4CBD-AF4B-6BD864BA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declare a type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DE9DE-F98B-4FAB-8DC7-9251451A1886}"/>
              </a:ext>
            </a:extLst>
          </p:cNvPr>
          <p:cNvSpPr txBox="1"/>
          <p:nvPr/>
        </p:nvSpPr>
        <p:spPr>
          <a:xfrm>
            <a:off x="504092" y="2063261"/>
            <a:ext cx="109809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Sub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Class_Globals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Type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Student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LastName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String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,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FirstName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String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, _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			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Address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String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, 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PhoneNumber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String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Student1 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Student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End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Sub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0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8523C0-07DC-4866-9A0A-B833D5BE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a file on a string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C31C8-6FE9-442F-A612-174F8DCEE370}"/>
              </a:ext>
            </a:extLst>
          </p:cNvPr>
          <p:cNvSpPr txBox="1"/>
          <p:nvPr/>
        </p:nvSpPr>
        <p:spPr>
          <a:xfrm>
            <a:off x="372862" y="2273497"/>
            <a:ext cx="11490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stFile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File.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ReadString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File.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DirAssets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, "students.txt")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1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4D99E82-5B3F-41A8-99E3-FB9F50AD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character by character a string that contains a file and place it in a list of tables.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4D86D-A121-4C56-9C45-99252310B8B3}"/>
              </a:ext>
            </a:extLst>
          </p:cNvPr>
          <p:cNvSpPr txBox="1"/>
          <p:nvPr/>
        </p:nvSpPr>
        <p:spPr>
          <a:xfrm>
            <a:off x="164123" y="1629234"/>
            <a:ext cx="120278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i 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Int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= 0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For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j = 0 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To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stFile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Length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-1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If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stFile.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CharAt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(j) &lt;&gt; ";" And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stFile.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CharAt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(j) &lt;&gt; CRLF 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Then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	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stud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(i) =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stud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(i) &amp;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stFile.CharAt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(j)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Else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if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stFile.CharAt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(j) = ";"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Then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	i = i + 1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else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if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stFile.CharAt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(j) = CRLF 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Then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	i = 0 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	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retList.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Add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stud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 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	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stud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(5)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String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End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If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Next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	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6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55C9872-4211-4135-8B7D-0EF44CCF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a list of tables to a map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272BA-CD65-4BFC-90DF-55E82AEFADAE}"/>
              </a:ext>
            </a:extLst>
          </p:cNvPr>
          <p:cNvSpPr txBox="1"/>
          <p:nvPr/>
        </p:nvSpPr>
        <p:spPr>
          <a:xfrm>
            <a:off x="0" y="1204189"/>
            <a:ext cx="11353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lst.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Size-1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stud(5)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String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stud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	‘Create an array from list item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As Student ’Student is type  declaration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st.ID = stud(0)		‘Put every array item into type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St.FirstName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stud(1)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St.LastName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stud(2)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St.Cls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stud(3)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St.Phone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stud(4)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St.Borrowed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mStudent.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(stud(0),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	 ‘ Insert type into map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7226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CA115A-07BC-4C7F-8976-FE39777C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Place spaces on a string to increase  the size of up to a number.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E0811-9F34-42C6-B881-1AFCB0C54921}"/>
              </a:ext>
            </a:extLst>
          </p:cNvPr>
          <p:cNvSpPr txBox="1"/>
          <p:nvPr/>
        </p:nvSpPr>
        <p:spPr>
          <a:xfrm>
            <a:off x="1301261" y="2044005"/>
            <a:ext cx="81827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While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s1.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5 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s1 = s1 &amp; " "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081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74FCB1-CC6D-4EC4-B161-2D5BF425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136526"/>
            <a:ext cx="10980938" cy="573575"/>
          </a:xfrm>
        </p:spPr>
        <p:txBody>
          <a:bodyPr/>
          <a:lstStyle/>
          <a:p>
            <a:r>
              <a:rPr lang="en-US" dirty="0"/>
              <a:t>Select – Deselect an item from a clv List. 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CA64E-B00F-4327-AA01-7D08495E3AC1}"/>
              </a:ext>
            </a:extLst>
          </p:cNvPr>
          <p:cNvSpPr txBox="1"/>
          <p:nvPr/>
        </p:nvSpPr>
        <p:spPr>
          <a:xfrm>
            <a:off x="281354" y="745270"/>
            <a:ext cx="12063046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l-GR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Sub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clvBooks_ItemClick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(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Index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</a:t>
            </a:r>
            <a:r>
              <a:rPr lang="el-GR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Int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, 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Value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</a:t>
            </a:r>
            <a:r>
              <a:rPr lang="el-GR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Object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</a:t>
            </a:r>
            <a:endParaRPr lang="el-GR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If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selectedBook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-1  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Then</a:t>
            </a:r>
            <a:endParaRPr lang="el-GR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p  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</a:t>
            </a:r>
            <a:r>
              <a:rPr lang="el-GR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B4XView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= 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clvBooks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GetPanel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Index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</a:t>
            </a:r>
            <a:endParaRPr lang="el-GR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p.GetView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(0). 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Color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xui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Color_Blue</a:t>
            </a:r>
            <a:endParaRPr lang="el-GR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selectedBook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Index</a:t>
            </a:r>
            <a:endParaRPr lang="el-GR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Else</a:t>
            </a:r>
            <a:endParaRPr lang="el-GR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p  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</a:t>
            </a:r>
            <a:r>
              <a:rPr lang="el-GR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B4XVie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w = 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clvBooks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GetPanel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selectedBook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</a:t>
            </a:r>
            <a:endParaRPr lang="el-GR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p.GetView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(0). 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Color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= 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xui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Color_White</a:t>
            </a:r>
            <a:endParaRPr lang="el-GR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If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selectedBook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Index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Then</a:t>
            </a:r>
            <a:endParaRPr lang="el-GR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	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selectedBook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-1</a:t>
            </a:r>
            <a:endParaRPr lang="el-GR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Else</a:t>
            </a:r>
            <a:endParaRPr lang="el-GR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	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p 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</a:t>
            </a:r>
            <a:r>
              <a:rPr lang="el-GR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B4XView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= 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clvBooks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GetPanel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Index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</a:t>
            </a:r>
            <a:endParaRPr lang="el-GR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	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p.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GetView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(0). 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Color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xui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Color_Blue</a:t>
            </a:r>
            <a:endParaRPr lang="el-GR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	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selectedBook</a:t>
            </a: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l-GR" sz="2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Index</a:t>
            </a:r>
            <a:endParaRPr lang="el-GR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End</a:t>
            </a:r>
            <a:r>
              <a:rPr lang="el-GR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If</a:t>
            </a:r>
            <a:endParaRPr lang="el-GR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End</a:t>
            </a:r>
            <a:r>
              <a:rPr lang="el-GR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If</a:t>
            </a:r>
            <a:endParaRPr lang="el-GR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End</a:t>
            </a:r>
            <a:r>
              <a:rPr lang="el-GR" sz="2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Sub</a:t>
            </a:r>
            <a:endParaRPr lang="el-GR" sz="2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F7CCD26-CF9B-4C6C-9D96-B3613724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6" y="0"/>
            <a:ext cx="10980938" cy="866652"/>
          </a:xfrm>
        </p:spPr>
        <p:txBody>
          <a:bodyPr/>
          <a:lstStyle/>
          <a:p>
            <a:r>
              <a:rPr lang="en-US" dirty="0"/>
              <a:t>Load items from </a:t>
            </a:r>
            <a:r>
              <a:rPr lang="en-US" dirty="0" err="1"/>
              <a:t>kvs</a:t>
            </a:r>
            <a:r>
              <a:rPr lang="en-US" dirty="0"/>
              <a:t>  File  to  map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3731C-1C52-4F43-9814-74BAE689B889}"/>
              </a:ext>
            </a:extLst>
          </p:cNvPr>
          <p:cNvSpPr txBox="1"/>
          <p:nvPr/>
        </p:nvSpPr>
        <p:spPr>
          <a:xfrm>
            <a:off x="0" y="2037434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Wait</a:t>
            </a:r>
            <a:r>
              <a:rPr lang="el-G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For</a:t>
            </a:r>
            <a:r>
              <a:rPr lang="el-GR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StudentFIle.</a:t>
            </a:r>
            <a:r>
              <a:rPr lang="el-GR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GetMapAsync</a:t>
            </a:r>
            <a:r>
              <a:rPr lang="el-GR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StudentFIle.</a:t>
            </a:r>
            <a:r>
              <a:rPr lang="el-GR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ListKeys</a:t>
            </a:r>
            <a:r>
              <a:rPr lang="el-GR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))</a:t>
            </a:r>
            <a:r>
              <a:rPr lang="el-GR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Complete</a:t>
            </a:r>
            <a:r>
              <a:rPr lang="el-GR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mapSt</a:t>
            </a:r>
            <a:r>
              <a:rPr lang="el-GR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</a:t>
            </a:r>
            <a:r>
              <a:rPr lang="el-G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Map</a:t>
            </a:r>
            <a:r>
              <a:rPr lang="el-GR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774</Words>
  <Application>Microsoft Office PowerPoint</Application>
  <PresentationFormat>Ευρεία οθόνη</PresentationFormat>
  <Paragraphs>78</Paragraphs>
  <Slides>12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Verdana</vt:lpstr>
      <vt:lpstr>Θέμα του Office</vt:lpstr>
      <vt:lpstr>Programming with B4X</vt:lpstr>
      <vt:lpstr>Today you will learn</vt:lpstr>
      <vt:lpstr>How to declare a type</vt:lpstr>
      <vt:lpstr>How to read a file on a string</vt:lpstr>
      <vt:lpstr>Check character by character a string that contains a file and place it in a list of tables.</vt:lpstr>
      <vt:lpstr>Convert a list of tables to a map</vt:lpstr>
      <vt:lpstr>Place spaces on a string to increase  the size of up to a number.</vt:lpstr>
      <vt:lpstr>Select – Deselect an item from a clv List. </vt:lpstr>
      <vt:lpstr>Load items from kvs  File  to  map</vt:lpstr>
      <vt:lpstr>Save items to a  map's  kvs  File</vt:lpstr>
      <vt:lpstr>Delete a file from a folder 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teacher1</cp:lastModifiedBy>
  <cp:revision>384</cp:revision>
  <dcterms:created xsi:type="dcterms:W3CDTF">2021-01-19T13:00:32Z</dcterms:created>
  <dcterms:modified xsi:type="dcterms:W3CDTF">2021-03-30T23:23:31Z</dcterms:modified>
</cp:coreProperties>
</file>