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17"/>
  </p:notesMasterIdLst>
  <p:sldIdLst>
    <p:sldId id="256" r:id="rId2"/>
    <p:sldId id="258" r:id="rId3"/>
    <p:sldId id="263" r:id="rId4"/>
    <p:sldId id="264" r:id="rId5"/>
    <p:sldId id="265" r:id="rId6"/>
    <p:sldId id="273" r:id="rId7"/>
    <p:sldId id="266" r:id="rId8"/>
    <p:sldId id="274" r:id="rId9"/>
    <p:sldId id="267" r:id="rId10"/>
    <p:sldId id="269" r:id="rId11"/>
    <p:sldId id="270" r:id="rId12"/>
    <p:sldId id="275" r:id="rId13"/>
    <p:sldId id="271" r:id="rId14"/>
    <p:sldId id="272" r:id="rId15"/>
    <p:sldId id="262" r:id="rId16"/>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acher1" initials="t" lastIdx="2" clrIdx="0">
    <p:extLst>
      <p:ext uri="{19B8F6BF-5375-455C-9EA6-DF929625EA0E}">
        <p15:presenceInfo xmlns:p15="http://schemas.microsoft.com/office/powerpoint/2012/main" userId="teacher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9900"/>
    <a:srgbClr val="ED7D31"/>
    <a:srgbClr val="F8A82E"/>
    <a:srgbClr val="3297C3"/>
    <a:srgbClr val="4AB5D9"/>
    <a:srgbClr val="81D1EC"/>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Φωτεινό στυλ 3 - Έμφαση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76005" autoAdjust="0"/>
  </p:normalViewPr>
  <p:slideViewPr>
    <p:cSldViewPr snapToGrid="0">
      <p:cViewPr varScale="1">
        <p:scale>
          <a:sx n="65" d="100"/>
          <a:sy n="65" d="100"/>
        </p:scale>
        <p:origin x="499" y="48"/>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n-US" dirty="0"/>
            <a:t>How to move an application to B4A</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1">
        <dgm:presLayoutVars>
          <dgm:bulletEnabled val="1"/>
        </dgm:presLayoutVars>
      </dgm:prSet>
      <dgm:spPr/>
    </dgm:pt>
  </dgm:ptLst>
  <dgm:cxnLst>
    <dgm:cxn modelId="{0088C625-76A7-43CC-97B1-65CCF3820E7D}" type="presOf" srcId="{C95FC8E3-511B-49FC-BE7A-222E345CC1A8}" destId="{364C55E3-DD9E-4BF9-BEEA-BB801630D954}" srcOrd="0" destOrd="0" presId="urn:microsoft.com/office/officeart/2005/8/layout/default"/>
    <dgm:cxn modelId="{B9EE8B47-E9E2-45FA-AAB4-B22A968F194F}" type="presOf" srcId="{0C401041-E03C-4661-9607-908B0A03F6F5}" destId="{19028724-D1E1-4614-8076-49D4BC137DEF}" srcOrd="0" destOrd="0" presId="urn:microsoft.com/office/officeart/2005/8/layout/default"/>
    <dgm:cxn modelId="{CEC063C3-80AF-4A60-80C4-AA7997F47D13}" srcId="{0C401041-E03C-4661-9607-908B0A03F6F5}" destId="{C95FC8E3-511B-49FC-BE7A-222E345CC1A8}" srcOrd="0" destOrd="0" parTransId="{ED6049B6-F2A8-4BD2-A8EF-FC1B7D6C9BCB}" sibTransId="{30477B69-2F94-4910-B445-245EB5E581C2}"/>
    <dgm:cxn modelId="{1D567298-238E-4FA6-B609-5E6FFD982FE8}" type="presParOf" srcId="{19028724-D1E1-4614-8076-49D4BC137DEF}" destId="{364C55E3-DD9E-4BF9-BEEA-BB801630D954}"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A0B8B4-AEE0-4FDF-96B1-73749E0BEB3F}" type="doc">
      <dgm:prSet loTypeId="urn:microsoft.com/office/officeart/2005/8/layout/hierarchy3" loCatId="hierarchy" qsTypeId="urn:microsoft.com/office/officeart/2005/8/quickstyle/3d5" qsCatId="3D" csTypeId="urn:microsoft.com/office/officeart/2005/8/colors/colorful1" csCatId="colorful" phldr="1"/>
      <dgm:spPr/>
      <dgm:t>
        <a:bodyPr/>
        <a:lstStyle/>
        <a:p>
          <a:endParaRPr lang="el-GR"/>
        </a:p>
      </dgm:t>
    </dgm:pt>
    <dgm:pt modelId="{4C3300D9-E5C1-42E4-9947-E19958D71919}">
      <dgm:prSet phldrT="[Κείμενο]"/>
      <dgm:spPr/>
      <dgm:t>
        <a:bodyPr/>
        <a:lstStyle/>
        <a:p>
          <a:r>
            <a:rPr lang="en-US"/>
            <a:t>B</a:t>
          </a:r>
          <a:r>
            <a:rPr lang="el-GR"/>
            <a:t>4Χ</a:t>
          </a:r>
        </a:p>
      </dgm:t>
    </dgm:pt>
    <dgm:pt modelId="{95F047F9-731A-4C9E-97B5-8DF3EE80D860}" type="parTrans" cxnId="{6E1CB23D-7DD7-451B-9D21-DF3E8C14FE50}">
      <dgm:prSet/>
      <dgm:spPr/>
      <dgm:t>
        <a:bodyPr/>
        <a:lstStyle/>
        <a:p>
          <a:endParaRPr lang="el-GR"/>
        </a:p>
      </dgm:t>
    </dgm:pt>
    <dgm:pt modelId="{CE2C8788-2340-42FF-8A76-9FD553940447}" type="sibTrans" cxnId="{6E1CB23D-7DD7-451B-9D21-DF3E8C14FE50}">
      <dgm:prSet/>
      <dgm:spPr/>
      <dgm:t>
        <a:bodyPr/>
        <a:lstStyle/>
        <a:p>
          <a:endParaRPr lang="el-GR"/>
        </a:p>
      </dgm:t>
    </dgm:pt>
    <dgm:pt modelId="{4FD04000-A278-417A-A808-AAFE99F452B4}">
      <dgm:prSet phldrT="[Κείμενο]"/>
      <dgm:spPr/>
      <dgm:t>
        <a:bodyPr/>
        <a:lstStyle/>
        <a:p>
          <a:r>
            <a:rPr lang="en-US"/>
            <a:t>B4J</a:t>
          </a:r>
          <a:endParaRPr lang="el-GR"/>
        </a:p>
      </dgm:t>
    </dgm:pt>
    <dgm:pt modelId="{C91458D2-4BC4-4E70-B8AC-FA1BA1011BC7}" type="parTrans" cxnId="{06F91764-51E9-4F42-AD2C-A7803930CD79}">
      <dgm:prSet/>
      <dgm:spPr/>
      <dgm:t>
        <a:bodyPr/>
        <a:lstStyle/>
        <a:p>
          <a:endParaRPr lang="el-GR"/>
        </a:p>
      </dgm:t>
    </dgm:pt>
    <dgm:pt modelId="{EC4FDD0B-D1E8-4422-87D1-014E218B3CEA}" type="sibTrans" cxnId="{06F91764-51E9-4F42-AD2C-A7803930CD79}">
      <dgm:prSet/>
      <dgm:spPr/>
      <dgm:t>
        <a:bodyPr/>
        <a:lstStyle/>
        <a:p>
          <a:endParaRPr lang="el-GR"/>
        </a:p>
      </dgm:t>
    </dgm:pt>
    <dgm:pt modelId="{9C84D201-5081-475F-9CED-2B85A0DC66F1}">
      <dgm:prSet phldrT="[Κείμενο]"/>
      <dgm:spPr/>
      <dgm:t>
        <a:bodyPr/>
        <a:lstStyle/>
        <a:p>
          <a:r>
            <a:rPr lang="en-US" dirty="0"/>
            <a:t>B4A</a:t>
          </a:r>
          <a:endParaRPr lang="el-GR" dirty="0"/>
        </a:p>
      </dgm:t>
    </dgm:pt>
    <dgm:pt modelId="{58909CB5-969B-485F-99DA-CCD882DE9A17}" type="parTrans" cxnId="{65A88905-AFBE-4F2F-ABC9-998FE8FF5DF1}">
      <dgm:prSet/>
      <dgm:spPr/>
      <dgm:t>
        <a:bodyPr/>
        <a:lstStyle/>
        <a:p>
          <a:endParaRPr lang="el-GR"/>
        </a:p>
      </dgm:t>
    </dgm:pt>
    <dgm:pt modelId="{8E2B80DB-635A-44E9-A0A0-3DD3D54E89B2}" type="sibTrans" cxnId="{65A88905-AFBE-4F2F-ABC9-998FE8FF5DF1}">
      <dgm:prSet/>
      <dgm:spPr/>
      <dgm:t>
        <a:bodyPr/>
        <a:lstStyle/>
        <a:p>
          <a:endParaRPr lang="el-GR"/>
        </a:p>
      </dgm:t>
    </dgm:pt>
    <dgm:pt modelId="{E8992AB1-58EA-44DE-9DFF-31B8089BF411}">
      <dgm:prSet phldrT="[Κείμενο]"/>
      <dgm:spPr/>
      <dgm:t>
        <a:bodyPr/>
        <a:lstStyle/>
        <a:p>
          <a:r>
            <a:rPr lang="en-US"/>
            <a:t>B4I</a:t>
          </a:r>
          <a:endParaRPr lang="el-GR"/>
        </a:p>
      </dgm:t>
    </dgm:pt>
    <dgm:pt modelId="{9B61AF98-F9D2-4D8E-9C34-E6833B4F89CB}" type="parTrans" cxnId="{8E1DA2EF-1A41-4679-9882-01744615791B}">
      <dgm:prSet/>
      <dgm:spPr/>
      <dgm:t>
        <a:bodyPr/>
        <a:lstStyle/>
        <a:p>
          <a:endParaRPr lang="el-GR"/>
        </a:p>
      </dgm:t>
    </dgm:pt>
    <dgm:pt modelId="{490417A6-FA7B-478D-9EE7-01044C8EF7C3}" type="sibTrans" cxnId="{8E1DA2EF-1A41-4679-9882-01744615791B}">
      <dgm:prSet/>
      <dgm:spPr/>
      <dgm:t>
        <a:bodyPr/>
        <a:lstStyle/>
        <a:p>
          <a:endParaRPr lang="el-GR"/>
        </a:p>
      </dgm:t>
    </dgm:pt>
    <dgm:pt modelId="{EFD4536A-1408-4AD5-A74D-1FE0AD4A69DF}">
      <dgm:prSet phldrT="[Κείμενο]"/>
      <dgm:spPr/>
      <dgm:t>
        <a:bodyPr/>
        <a:lstStyle/>
        <a:p>
          <a:r>
            <a:rPr lang="en-US"/>
            <a:t>B4R</a:t>
          </a:r>
          <a:endParaRPr lang="el-GR"/>
        </a:p>
      </dgm:t>
    </dgm:pt>
    <dgm:pt modelId="{B2A65865-D699-4E75-B4AE-D0237BF7463B}" type="parTrans" cxnId="{E2D17DD0-1A66-4563-B40D-1BE3C53B95D5}">
      <dgm:prSet/>
      <dgm:spPr/>
      <dgm:t>
        <a:bodyPr/>
        <a:lstStyle/>
        <a:p>
          <a:endParaRPr lang="el-GR"/>
        </a:p>
      </dgm:t>
    </dgm:pt>
    <dgm:pt modelId="{B428AD31-2238-4B88-AD67-4EDC8F9B7585}" type="sibTrans" cxnId="{E2D17DD0-1A66-4563-B40D-1BE3C53B95D5}">
      <dgm:prSet/>
      <dgm:spPr/>
      <dgm:t>
        <a:bodyPr/>
        <a:lstStyle/>
        <a:p>
          <a:endParaRPr lang="el-GR"/>
        </a:p>
      </dgm:t>
    </dgm:pt>
    <dgm:pt modelId="{287B6E39-155A-43EC-BC87-CA95453F366D}" type="pres">
      <dgm:prSet presAssocID="{C0A0B8B4-AEE0-4FDF-96B1-73749E0BEB3F}" presName="diagram" presStyleCnt="0">
        <dgm:presLayoutVars>
          <dgm:chPref val="1"/>
          <dgm:dir/>
          <dgm:animOne val="branch"/>
          <dgm:animLvl val="lvl"/>
          <dgm:resizeHandles/>
        </dgm:presLayoutVars>
      </dgm:prSet>
      <dgm:spPr/>
    </dgm:pt>
    <dgm:pt modelId="{DD298916-530E-4357-9E0A-90CB6BBB1BB7}" type="pres">
      <dgm:prSet presAssocID="{4C3300D9-E5C1-42E4-9947-E19958D71919}" presName="root" presStyleCnt="0"/>
      <dgm:spPr/>
    </dgm:pt>
    <dgm:pt modelId="{AECEC02A-80E0-4DA4-89CA-07C3F7A5BE2C}" type="pres">
      <dgm:prSet presAssocID="{4C3300D9-E5C1-42E4-9947-E19958D71919}" presName="rootComposite" presStyleCnt="0"/>
      <dgm:spPr/>
    </dgm:pt>
    <dgm:pt modelId="{7B77AADB-720A-4A9D-8D4F-7984B031EC23}" type="pres">
      <dgm:prSet presAssocID="{4C3300D9-E5C1-42E4-9947-E19958D71919}" presName="rootText" presStyleLbl="node1" presStyleIdx="0" presStyleCnt="1"/>
      <dgm:spPr/>
    </dgm:pt>
    <dgm:pt modelId="{DDED53CC-7D20-4AF7-9595-BB03FEC358BF}" type="pres">
      <dgm:prSet presAssocID="{4C3300D9-E5C1-42E4-9947-E19958D71919}" presName="rootConnector" presStyleLbl="node1" presStyleIdx="0" presStyleCnt="1"/>
      <dgm:spPr/>
    </dgm:pt>
    <dgm:pt modelId="{460352CC-6B4D-435F-BBCB-C8A324352741}" type="pres">
      <dgm:prSet presAssocID="{4C3300D9-E5C1-42E4-9947-E19958D71919}" presName="childShape" presStyleCnt="0"/>
      <dgm:spPr/>
    </dgm:pt>
    <dgm:pt modelId="{5038DCE0-B237-410F-BC38-8FC03F3A45B8}" type="pres">
      <dgm:prSet presAssocID="{C91458D2-4BC4-4E70-B8AC-FA1BA1011BC7}" presName="Name13" presStyleLbl="parChTrans1D2" presStyleIdx="0" presStyleCnt="4"/>
      <dgm:spPr/>
    </dgm:pt>
    <dgm:pt modelId="{BF1969CC-D726-4C8C-873B-686F6EFF197B}" type="pres">
      <dgm:prSet presAssocID="{4FD04000-A278-417A-A808-AAFE99F452B4}" presName="childText" presStyleLbl="bgAcc1" presStyleIdx="0" presStyleCnt="4">
        <dgm:presLayoutVars>
          <dgm:bulletEnabled val="1"/>
        </dgm:presLayoutVars>
      </dgm:prSet>
      <dgm:spPr/>
    </dgm:pt>
    <dgm:pt modelId="{9EFA6A43-70D1-4CB5-8913-1D978D01DF6F}" type="pres">
      <dgm:prSet presAssocID="{58909CB5-969B-485F-99DA-CCD882DE9A17}" presName="Name13" presStyleLbl="parChTrans1D2" presStyleIdx="1" presStyleCnt="4"/>
      <dgm:spPr/>
    </dgm:pt>
    <dgm:pt modelId="{0B4D8DEA-077E-41DA-8279-69E2EE3DFDCE}" type="pres">
      <dgm:prSet presAssocID="{9C84D201-5081-475F-9CED-2B85A0DC66F1}" presName="childText" presStyleLbl="bgAcc1" presStyleIdx="1" presStyleCnt="4">
        <dgm:presLayoutVars>
          <dgm:bulletEnabled val="1"/>
        </dgm:presLayoutVars>
      </dgm:prSet>
      <dgm:spPr/>
    </dgm:pt>
    <dgm:pt modelId="{F5115219-7782-471C-90B2-0A4A500B08BD}" type="pres">
      <dgm:prSet presAssocID="{9B61AF98-F9D2-4D8E-9C34-E6833B4F89CB}" presName="Name13" presStyleLbl="parChTrans1D2" presStyleIdx="2" presStyleCnt="4"/>
      <dgm:spPr/>
    </dgm:pt>
    <dgm:pt modelId="{8F08D77B-1302-4E87-9A81-14B57E6A611B}" type="pres">
      <dgm:prSet presAssocID="{E8992AB1-58EA-44DE-9DFF-31B8089BF411}" presName="childText" presStyleLbl="bgAcc1" presStyleIdx="2" presStyleCnt="4">
        <dgm:presLayoutVars>
          <dgm:bulletEnabled val="1"/>
        </dgm:presLayoutVars>
      </dgm:prSet>
      <dgm:spPr/>
    </dgm:pt>
    <dgm:pt modelId="{2898E25C-BD7F-4304-835C-E5B7D6B78B33}" type="pres">
      <dgm:prSet presAssocID="{B2A65865-D699-4E75-B4AE-D0237BF7463B}" presName="Name13" presStyleLbl="parChTrans1D2" presStyleIdx="3" presStyleCnt="4"/>
      <dgm:spPr/>
    </dgm:pt>
    <dgm:pt modelId="{A38D8341-2955-4174-9630-752F34491FD0}" type="pres">
      <dgm:prSet presAssocID="{EFD4536A-1408-4AD5-A74D-1FE0AD4A69DF}" presName="childText" presStyleLbl="bgAcc1" presStyleIdx="3" presStyleCnt="4">
        <dgm:presLayoutVars>
          <dgm:bulletEnabled val="1"/>
        </dgm:presLayoutVars>
      </dgm:prSet>
      <dgm:spPr/>
    </dgm:pt>
  </dgm:ptLst>
  <dgm:cxnLst>
    <dgm:cxn modelId="{65A88905-AFBE-4F2F-ABC9-998FE8FF5DF1}" srcId="{4C3300D9-E5C1-42E4-9947-E19958D71919}" destId="{9C84D201-5081-475F-9CED-2B85A0DC66F1}" srcOrd="1" destOrd="0" parTransId="{58909CB5-969B-485F-99DA-CCD882DE9A17}" sibTransId="{8E2B80DB-635A-44E9-A0A0-3DD3D54E89B2}"/>
    <dgm:cxn modelId="{8C5D1109-DD03-4CA5-82DA-B6B775B575AD}" type="presOf" srcId="{C91458D2-4BC4-4E70-B8AC-FA1BA1011BC7}" destId="{5038DCE0-B237-410F-BC38-8FC03F3A45B8}" srcOrd="0" destOrd="0" presId="urn:microsoft.com/office/officeart/2005/8/layout/hierarchy3"/>
    <dgm:cxn modelId="{6E1CB23D-7DD7-451B-9D21-DF3E8C14FE50}" srcId="{C0A0B8B4-AEE0-4FDF-96B1-73749E0BEB3F}" destId="{4C3300D9-E5C1-42E4-9947-E19958D71919}" srcOrd="0" destOrd="0" parTransId="{95F047F9-731A-4C9E-97B5-8DF3EE80D860}" sibTransId="{CE2C8788-2340-42FF-8A76-9FD553940447}"/>
    <dgm:cxn modelId="{25A34A5F-AFB4-4179-A94D-776DBA0559F0}" type="presOf" srcId="{C0A0B8B4-AEE0-4FDF-96B1-73749E0BEB3F}" destId="{287B6E39-155A-43EC-BC87-CA95453F366D}" srcOrd="0" destOrd="0" presId="urn:microsoft.com/office/officeart/2005/8/layout/hierarchy3"/>
    <dgm:cxn modelId="{F7C67E5F-709F-40BA-9D15-BE9D77E8DAE0}" type="presOf" srcId="{4C3300D9-E5C1-42E4-9947-E19958D71919}" destId="{DDED53CC-7D20-4AF7-9595-BB03FEC358BF}" srcOrd="1" destOrd="0" presId="urn:microsoft.com/office/officeart/2005/8/layout/hierarchy3"/>
    <dgm:cxn modelId="{06F91764-51E9-4F42-AD2C-A7803930CD79}" srcId="{4C3300D9-E5C1-42E4-9947-E19958D71919}" destId="{4FD04000-A278-417A-A808-AAFE99F452B4}" srcOrd="0" destOrd="0" parTransId="{C91458D2-4BC4-4E70-B8AC-FA1BA1011BC7}" sibTransId="{EC4FDD0B-D1E8-4422-87D1-014E218B3CEA}"/>
    <dgm:cxn modelId="{BF143267-F23E-47FC-A70F-76AC59A8607D}" type="presOf" srcId="{4FD04000-A278-417A-A808-AAFE99F452B4}" destId="{BF1969CC-D726-4C8C-873B-686F6EFF197B}" srcOrd="0" destOrd="0" presId="urn:microsoft.com/office/officeart/2005/8/layout/hierarchy3"/>
    <dgm:cxn modelId="{51BEEE6E-9F4F-4D20-8A37-FEFFC50859A4}" type="presOf" srcId="{9B61AF98-F9D2-4D8E-9C34-E6833B4F89CB}" destId="{F5115219-7782-471C-90B2-0A4A500B08BD}" srcOrd="0" destOrd="0" presId="urn:microsoft.com/office/officeart/2005/8/layout/hierarchy3"/>
    <dgm:cxn modelId="{2BD07275-9297-4F5A-BE56-73F0EEF2FE97}" type="presOf" srcId="{4C3300D9-E5C1-42E4-9947-E19958D71919}" destId="{7B77AADB-720A-4A9D-8D4F-7984B031EC23}" srcOrd="0" destOrd="0" presId="urn:microsoft.com/office/officeart/2005/8/layout/hierarchy3"/>
    <dgm:cxn modelId="{79BDD579-3168-4E94-9516-EFB6561BF89B}" type="presOf" srcId="{EFD4536A-1408-4AD5-A74D-1FE0AD4A69DF}" destId="{A38D8341-2955-4174-9630-752F34491FD0}" srcOrd="0" destOrd="0" presId="urn:microsoft.com/office/officeart/2005/8/layout/hierarchy3"/>
    <dgm:cxn modelId="{3A89C387-4611-4E06-8810-101E02C08DF9}" type="presOf" srcId="{B2A65865-D699-4E75-B4AE-D0237BF7463B}" destId="{2898E25C-BD7F-4304-835C-E5B7D6B78B33}" srcOrd="0" destOrd="0" presId="urn:microsoft.com/office/officeart/2005/8/layout/hierarchy3"/>
    <dgm:cxn modelId="{25864C92-7394-4041-AD52-AC5689ACE993}" type="presOf" srcId="{9C84D201-5081-475F-9CED-2B85A0DC66F1}" destId="{0B4D8DEA-077E-41DA-8279-69E2EE3DFDCE}" srcOrd="0" destOrd="0" presId="urn:microsoft.com/office/officeart/2005/8/layout/hierarchy3"/>
    <dgm:cxn modelId="{1697C0CE-8EB3-41FF-9B9E-4D2694B98E69}" type="presOf" srcId="{E8992AB1-58EA-44DE-9DFF-31B8089BF411}" destId="{8F08D77B-1302-4E87-9A81-14B57E6A611B}" srcOrd="0" destOrd="0" presId="urn:microsoft.com/office/officeart/2005/8/layout/hierarchy3"/>
    <dgm:cxn modelId="{E2D17DD0-1A66-4563-B40D-1BE3C53B95D5}" srcId="{4C3300D9-E5C1-42E4-9947-E19958D71919}" destId="{EFD4536A-1408-4AD5-A74D-1FE0AD4A69DF}" srcOrd="3" destOrd="0" parTransId="{B2A65865-D699-4E75-B4AE-D0237BF7463B}" sibTransId="{B428AD31-2238-4B88-AD67-4EDC8F9B7585}"/>
    <dgm:cxn modelId="{087550DC-95A4-4C78-AA82-AAD937A6DAFE}" type="presOf" srcId="{58909CB5-969B-485F-99DA-CCD882DE9A17}" destId="{9EFA6A43-70D1-4CB5-8913-1D978D01DF6F}" srcOrd="0" destOrd="0" presId="urn:microsoft.com/office/officeart/2005/8/layout/hierarchy3"/>
    <dgm:cxn modelId="{8E1DA2EF-1A41-4679-9882-01744615791B}" srcId="{4C3300D9-E5C1-42E4-9947-E19958D71919}" destId="{E8992AB1-58EA-44DE-9DFF-31B8089BF411}" srcOrd="2" destOrd="0" parTransId="{9B61AF98-F9D2-4D8E-9C34-E6833B4F89CB}" sibTransId="{490417A6-FA7B-478D-9EE7-01044C8EF7C3}"/>
    <dgm:cxn modelId="{36863EB8-7A29-493F-A105-2D82CA42A931}" type="presParOf" srcId="{287B6E39-155A-43EC-BC87-CA95453F366D}" destId="{DD298916-530E-4357-9E0A-90CB6BBB1BB7}" srcOrd="0" destOrd="0" presId="urn:microsoft.com/office/officeart/2005/8/layout/hierarchy3"/>
    <dgm:cxn modelId="{FB31F028-6B68-446C-945C-858B1815AE2E}" type="presParOf" srcId="{DD298916-530E-4357-9E0A-90CB6BBB1BB7}" destId="{AECEC02A-80E0-4DA4-89CA-07C3F7A5BE2C}" srcOrd="0" destOrd="0" presId="urn:microsoft.com/office/officeart/2005/8/layout/hierarchy3"/>
    <dgm:cxn modelId="{B192CD17-CE2D-4F4A-B174-7C6CA744630D}" type="presParOf" srcId="{AECEC02A-80E0-4DA4-89CA-07C3F7A5BE2C}" destId="{7B77AADB-720A-4A9D-8D4F-7984B031EC23}" srcOrd="0" destOrd="0" presId="urn:microsoft.com/office/officeart/2005/8/layout/hierarchy3"/>
    <dgm:cxn modelId="{8C65E256-3B25-4286-9477-DC4B3A08FDED}" type="presParOf" srcId="{AECEC02A-80E0-4DA4-89CA-07C3F7A5BE2C}" destId="{DDED53CC-7D20-4AF7-9595-BB03FEC358BF}" srcOrd="1" destOrd="0" presId="urn:microsoft.com/office/officeart/2005/8/layout/hierarchy3"/>
    <dgm:cxn modelId="{B5EAA515-607F-43B7-BACE-A7181C4DF7E3}" type="presParOf" srcId="{DD298916-530E-4357-9E0A-90CB6BBB1BB7}" destId="{460352CC-6B4D-435F-BBCB-C8A324352741}" srcOrd="1" destOrd="0" presId="urn:microsoft.com/office/officeart/2005/8/layout/hierarchy3"/>
    <dgm:cxn modelId="{F5495D7B-F6E4-4B64-89F3-4DB918E4E180}" type="presParOf" srcId="{460352CC-6B4D-435F-BBCB-C8A324352741}" destId="{5038DCE0-B237-410F-BC38-8FC03F3A45B8}" srcOrd="0" destOrd="0" presId="urn:microsoft.com/office/officeart/2005/8/layout/hierarchy3"/>
    <dgm:cxn modelId="{BED9D6A6-9A55-4D04-90EE-FBD28D2AE7C5}" type="presParOf" srcId="{460352CC-6B4D-435F-BBCB-C8A324352741}" destId="{BF1969CC-D726-4C8C-873B-686F6EFF197B}" srcOrd="1" destOrd="0" presId="urn:microsoft.com/office/officeart/2005/8/layout/hierarchy3"/>
    <dgm:cxn modelId="{BD620963-1977-4C30-8328-2BC48048D032}" type="presParOf" srcId="{460352CC-6B4D-435F-BBCB-C8A324352741}" destId="{9EFA6A43-70D1-4CB5-8913-1D978D01DF6F}" srcOrd="2" destOrd="0" presId="urn:microsoft.com/office/officeart/2005/8/layout/hierarchy3"/>
    <dgm:cxn modelId="{726BDA72-6565-4242-ADBC-5415DB5E898A}" type="presParOf" srcId="{460352CC-6B4D-435F-BBCB-C8A324352741}" destId="{0B4D8DEA-077E-41DA-8279-69E2EE3DFDCE}" srcOrd="3" destOrd="0" presId="urn:microsoft.com/office/officeart/2005/8/layout/hierarchy3"/>
    <dgm:cxn modelId="{46B2833E-0340-4979-B3CB-F50B72725E9E}" type="presParOf" srcId="{460352CC-6B4D-435F-BBCB-C8A324352741}" destId="{F5115219-7782-471C-90B2-0A4A500B08BD}" srcOrd="4" destOrd="0" presId="urn:microsoft.com/office/officeart/2005/8/layout/hierarchy3"/>
    <dgm:cxn modelId="{BAC52849-9DAD-4239-A2F7-301F07CD5D46}" type="presParOf" srcId="{460352CC-6B4D-435F-BBCB-C8A324352741}" destId="{8F08D77B-1302-4E87-9A81-14B57E6A611B}" srcOrd="5" destOrd="0" presId="urn:microsoft.com/office/officeart/2005/8/layout/hierarchy3"/>
    <dgm:cxn modelId="{5272ECA1-537B-4735-A70F-DE717F7E4F70}" type="presParOf" srcId="{460352CC-6B4D-435F-BBCB-C8A324352741}" destId="{2898E25C-BD7F-4304-835C-E5B7D6B78B33}" srcOrd="6" destOrd="0" presId="urn:microsoft.com/office/officeart/2005/8/layout/hierarchy3"/>
    <dgm:cxn modelId="{1CCED7BB-B9B1-46A4-98A6-E481E7A87C23}" type="presParOf" srcId="{460352CC-6B4D-435F-BBCB-C8A324352741}" destId="{A38D8341-2955-4174-9630-752F34491FD0}"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948097" y="1883"/>
          <a:ext cx="7621963" cy="457317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How to move an application to B4A</a:t>
          </a:r>
          <a:endParaRPr lang="el-GR" sz="6500" kern="1200" dirty="0"/>
        </a:p>
      </dsp:txBody>
      <dsp:txXfrm>
        <a:off x="948097" y="1883"/>
        <a:ext cx="7621963" cy="45731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7AADB-720A-4A9D-8D4F-7984B031EC23}">
      <dsp:nvSpPr>
        <dsp:cNvPr id="0" name=""/>
        <dsp:cNvSpPr/>
      </dsp:nvSpPr>
      <dsp:spPr>
        <a:xfrm>
          <a:off x="255406" y="1288"/>
          <a:ext cx="1370740" cy="685370"/>
        </a:xfrm>
        <a:prstGeom prst="roundRect">
          <a:avLst>
            <a:gd name="adj" fmla="val 10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a:t>B</a:t>
          </a:r>
          <a:r>
            <a:rPr lang="el-GR" sz="3900" kern="1200"/>
            <a:t>4Χ</a:t>
          </a:r>
        </a:p>
      </dsp:txBody>
      <dsp:txXfrm>
        <a:off x="275480" y="21362"/>
        <a:ext cx="1330592" cy="645222"/>
      </dsp:txXfrm>
    </dsp:sp>
    <dsp:sp modelId="{5038DCE0-B237-410F-BC38-8FC03F3A45B8}">
      <dsp:nvSpPr>
        <dsp:cNvPr id="0" name=""/>
        <dsp:cNvSpPr/>
      </dsp:nvSpPr>
      <dsp:spPr>
        <a:xfrm>
          <a:off x="392480" y="686659"/>
          <a:ext cx="137074" cy="514027"/>
        </a:xfrm>
        <a:custGeom>
          <a:avLst/>
          <a:gdLst/>
          <a:ahLst/>
          <a:cxnLst/>
          <a:rect l="0" t="0" r="0" b="0"/>
          <a:pathLst>
            <a:path>
              <a:moveTo>
                <a:pt x="0" y="0"/>
              </a:moveTo>
              <a:lnTo>
                <a:pt x="0" y="514027"/>
              </a:lnTo>
              <a:lnTo>
                <a:pt x="137074" y="514027"/>
              </a:lnTo>
            </a:path>
          </a:pathLst>
        </a:custGeom>
        <a:noFill/>
        <a:ln w="12700" cap="flat" cmpd="sng" algn="ctr">
          <a:solidFill>
            <a:schemeClr val="accent2">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BF1969CC-D726-4C8C-873B-686F6EFF197B}">
      <dsp:nvSpPr>
        <dsp:cNvPr id="0" name=""/>
        <dsp:cNvSpPr/>
      </dsp:nvSpPr>
      <dsp:spPr>
        <a:xfrm>
          <a:off x="529554" y="858001"/>
          <a:ext cx="1096592" cy="68537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a:t>B4J</a:t>
          </a:r>
          <a:endParaRPr lang="el-GR" sz="3900" kern="1200"/>
        </a:p>
      </dsp:txBody>
      <dsp:txXfrm>
        <a:off x="549628" y="878075"/>
        <a:ext cx="1056444" cy="645222"/>
      </dsp:txXfrm>
    </dsp:sp>
    <dsp:sp modelId="{9EFA6A43-70D1-4CB5-8913-1D978D01DF6F}">
      <dsp:nvSpPr>
        <dsp:cNvPr id="0" name=""/>
        <dsp:cNvSpPr/>
      </dsp:nvSpPr>
      <dsp:spPr>
        <a:xfrm>
          <a:off x="392480" y="686659"/>
          <a:ext cx="137074" cy="1370740"/>
        </a:xfrm>
        <a:custGeom>
          <a:avLst/>
          <a:gdLst/>
          <a:ahLst/>
          <a:cxnLst/>
          <a:rect l="0" t="0" r="0" b="0"/>
          <a:pathLst>
            <a:path>
              <a:moveTo>
                <a:pt x="0" y="0"/>
              </a:moveTo>
              <a:lnTo>
                <a:pt x="0" y="1370740"/>
              </a:lnTo>
              <a:lnTo>
                <a:pt x="137074" y="1370740"/>
              </a:lnTo>
            </a:path>
          </a:pathLst>
        </a:custGeom>
        <a:noFill/>
        <a:ln w="12700" cap="flat" cmpd="sng" algn="ctr">
          <a:solidFill>
            <a:schemeClr val="accent2">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0B4D8DEA-077E-41DA-8279-69E2EE3DFDCE}">
      <dsp:nvSpPr>
        <dsp:cNvPr id="0" name=""/>
        <dsp:cNvSpPr/>
      </dsp:nvSpPr>
      <dsp:spPr>
        <a:xfrm>
          <a:off x="529554" y="1714714"/>
          <a:ext cx="1096592" cy="685370"/>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B4A</a:t>
          </a:r>
          <a:endParaRPr lang="el-GR" sz="3900" kern="1200" dirty="0"/>
        </a:p>
      </dsp:txBody>
      <dsp:txXfrm>
        <a:off x="549628" y="1734788"/>
        <a:ext cx="1056444" cy="645222"/>
      </dsp:txXfrm>
    </dsp:sp>
    <dsp:sp modelId="{F5115219-7782-471C-90B2-0A4A500B08BD}">
      <dsp:nvSpPr>
        <dsp:cNvPr id="0" name=""/>
        <dsp:cNvSpPr/>
      </dsp:nvSpPr>
      <dsp:spPr>
        <a:xfrm>
          <a:off x="392480" y="686659"/>
          <a:ext cx="137074" cy="2227453"/>
        </a:xfrm>
        <a:custGeom>
          <a:avLst/>
          <a:gdLst/>
          <a:ahLst/>
          <a:cxnLst/>
          <a:rect l="0" t="0" r="0" b="0"/>
          <a:pathLst>
            <a:path>
              <a:moveTo>
                <a:pt x="0" y="0"/>
              </a:moveTo>
              <a:lnTo>
                <a:pt x="0" y="2227453"/>
              </a:lnTo>
              <a:lnTo>
                <a:pt x="137074" y="2227453"/>
              </a:lnTo>
            </a:path>
          </a:pathLst>
        </a:custGeom>
        <a:noFill/>
        <a:ln w="12700" cap="flat" cmpd="sng" algn="ctr">
          <a:solidFill>
            <a:schemeClr val="accent2">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8F08D77B-1302-4E87-9A81-14B57E6A611B}">
      <dsp:nvSpPr>
        <dsp:cNvPr id="0" name=""/>
        <dsp:cNvSpPr/>
      </dsp:nvSpPr>
      <dsp:spPr>
        <a:xfrm>
          <a:off x="529554" y="2571427"/>
          <a:ext cx="1096592" cy="68537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a:t>B4I</a:t>
          </a:r>
          <a:endParaRPr lang="el-GR" sz="3900" kern="1200"/>
        </a:p>
      </dsp:txBody>
      <dsp:txXfrm>
        <a:off x="549628" y="2591501"/>
        <a:ext cx="1056444" cy="645222"/>
      </dsp:txXfrm>
    </dsp:sp>
    <dsp:sp modelId="{2898E25C-BD7F-4304-835C-E5B7D6B78B33}">
      <dsp:nvSpPr>
        <dsp:cNvPr id="0" name=""/>
        <dsp:cNvSpPr/>
      </dsp:nvSpPr>
      <dsp:spPr>
        <a:xfrm>
          <a:off x="392480" y="686659"/>
          <a:ext cx="137074" cy="3084166"/>
        </a:xfrm>
        <a:custGeom>
          <a:avLst/>
          <a:gdLst/>
          <a:ahLst/>
          <a:cxnLst/>
          <a:rect l="0" t="0" r="0" b="0"/>
          <a:pathLst>
            <a:path>
              <a:moveTo>
                <a:pt x="0" y="0"/>
              </a:moveTo>
              <a:lnTo>
                <a:pt x="0" y="3084166"/>
              </a:lnTo>
              <a:lnTo>
                <a:pt x="137074" y="3084166"/>
              </a:lnTo>
            </a:path>
          </a:pathLst>
        </a:custGeom>
        <a:noFill/>
        <a:ln w="12700" cap="flat" cmpd="sng" algn="ctr">
          <a:solidFill>
            <a:schemeClr val="accent2">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A38D8341-2955-4174-9630-752F34491FD0}">
      <dsp:nvSpPr>
        <dsp:cNvPr id="0" name=""/>
        <dsp:cNvSpPr/>
      </dsp:nvSpPr>
      <dsp:spPr>
        <a:xfrm>
          <a:off x="529554" y="3428140"/>
          <a:ext cx="1096592" cy="68537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a:t>B4R</a:t>
          </a:r>
          <a:endParaRPr lang="el-GR" sz="3900" kern="1200"/>
        </a:p>
      </dsp:txBody>
      <dsp:txXfrm>
        <a:off x="549628" y="3448214"/>
        <a:ext cx="1056444" cy="64522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31/3/2021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b4x.com/b4a.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dirty="0" err="1">
                <a:effectLst/>
              </a:rPr>
              <a:t>Having</a:t>
            </a:r>
            <a:r>
              <a:rPr lang="el-GR" dirty="0">
                <a:effectLst/>
              </a:rPr>
              <a:t> </a:t>
            </a:r>
            <a:r>
              <a:rPr lang="el-GR" dirty="0" err="1">
                <a:effectLst/>
              </a:rPr>
              <a:t>completed</a:t>
            </a:r>
            <a:r>
              <a:rPr lang="el-GR" dirty="0">
                <a:effectLst/>
              </a:rPr>
              <a:t> the </a:t>
            </a:r>
            <a:r>
              <a:rPr lang="el-GR" dirty="0" err="1">
                <a:effectLst/>
              </a:rPr>
              <a:t>courses</a:t>
            </a:r>
            <a:r>
              <a:rPr lang="el-GR" dirty="0">
                <a:effectLst/>
              </a:rPr>
              <a:t> </a:t>
            </a:r>
            <a:r>
              <a:rPr lang="el-GR" dirty="0" err="1">
                <a:effectLst/>
              </a:rPr>
              <a:t>up</a:t>
            </a:r>
            <a:r>
              <a:rPr lang="el-GR" dirty="0">
                <a:effectLst/>
              </a:rPr>
              <a:t> </a:t>
            </a:r>
            <a:r>
              <a:rPr lang="el-GR" dirty="0" err="1">
                <a:effectLst/>
              </a:rPr>
              <a:t>to</a:t>
            </a:r>
            <a:r>
              <a:rPr lang="el-GR" dirty="0">
                <a:effectLst/>
              </a:rPr>
              <a:t> </a:t>
            </a:r>
            <a:r>
              <a:rPr lang="el-GR" dirty="0" err="1">
                <a:effectLst/>
              </a:rPr>
              <a:t>this</a:t>
            </a:r>
            <a:r>
              <a:rPr lang="el-GR" dirty="0">
                <a:effectLst/>
              </a:rPr>
              <a:t> </a:t>
            </a:r>
            <a:r>
              <a:rPr lang="el-GR" dirty="0" err="1">
                <a:effectLst/>
              </a:rPr>
              <a:t>point</a:t>
            </a:r>
            <a:r>
              <a:rPr lang="el-GR" dirty="0">
                <a:effectLst/>
              </a:rPr>
              <a:t> </a:t>
            </a:r>
            <a:r>
              <a:rPr lang="el-GR" dirty="0" err="1">
                <a:effectLst/>
              </a:rPr>
              <a:t>you</a:t>
            </a:r>
            <a:r>
              <a:rPr lang="el-GR" dirty="0">
                <a:effectLst/>
              </a:rPr>
              <a:t> </a:t>
            </a:r>
            <a:r>
              <a:rPr lang="el-GR" dirty="0" err="1">
                <a:effectLst/>
              </a:rPr>
              <a:t>can</a:t>
            </a:r>
            <a:r>
              <a:rPr lang="el-GR" dirty="0">
                <a:effectLst/>
              </a:rPr>
              <a:t> </a:t>
            </a:r>
            <a:r>
              <a:rPr lang="el-GR" dirty="0" err="1">
                <a:effectLst/>
              </a:rPr>
              <a:t>say</a:t>
            </a:r>
            <a:r>
              <a:rPr lang="el-GR" dirty="0">
                <a:effectLst/>
              </a:rPr>
              <a:t> </a:t>
            </a:r>
            <a:r>
              <a:rPr lang="el-GR" dirty="0" err="1">
                <a:effectLst/>
              </a:rPr>
              <a:t>that</a:t>
            </a:r>
            <a:r>
              <a:rPr lang="el-GR" dirty="0">
                <a:effectLst/>
              </a:rPr>
              <a:t> </a:t>
            </a:r>
            <a:r>
              <a:rPr lang="el-GR" dirty="0" err="1">
                <a:effectLst/>
              </a:rPr>
              <a:t>you</a:t>
            </a:r>
            <a:r>
              <a:rPr lang="el-GR" dirty="0">
                <a:effectLst/>
              </a:rPr>
              <a:t> </a:t>
            </a:r>
            <a:r>
              <a:rPr lang="el-GR" dirty="0" err="1">
                <a:effectLst/>
              </a:rPr>
              <a:t>have</a:t>
            </a:r>
            <a:r>
              <a:rPr lang="el-GR" dirty="0">
                <a:effectLst/>
              </a:rPr>
              <a:t> </a:t>
            </a:r>
            <a:r>
              <a:rPr lang="el-GR" dirty="0" err="1">
                <a:effectLst/>
              </a:rPr>
              <a:t>acquired</a:t>
            </a:r>
            <a:r>
              <a:rPr lang="el-GR" dirty="0">
                <a:effectLst/>
              </a:rPr>
              <a:t> a </a:t>
            </a:r>
            <a:r>
              <a:rPr lang="el-GR" dirty="0" err="1">
                <a:effectLst/>
              </a:rPr>
              <a:t>good</a:t>
            </a:r>
            <a:r>
              <a:rPr lang="el-GR" dirty="0">
                <a:effectLst/>
              </a:rPr>
              <a:t> </a:t>
            </a:r>
            <a:r>
              <a:rPr lang="el-GR" dirty="0" err="1">
                <a:effectLst/>
              </a:rPr>
              <a:t>knowledge</a:t>
            </a:r>
            <a:r>
              <a:rPr lang="el-GR" dirty="0">
                <a:effectLst/>
              </a:rPr>
              <a:t> of the </a:t>
            </a:r>
            <a:r>
              <a:rPr lang="el-GR" dirty="0" err="1">
                <a:effectLst/>
              </a:rPr>
              <a:t>language</a:t>
            </a:r>
            <a:r>
              <a:rPr lang="el-GR" dirty="0">
                <a:effectLst/>
              </a:rPr>
              <a:t> B4X. </a:t>
            </a:r>
            <a:r>
              <a:rPr lang="el-GR" dirty="0" err="1">
                <a:effectLst/>
              </a:rPr>
              <a:t>What</a:t>
            </a:r>
            <a:r>
              <a:rPr lang="el-GR" dirty="0">
                <a:effectLst/>
              </a:rPr>
              <a:t> </a:t>
            </a:r>
            <a:r>
              <a:rPr lang="el-GR" dirty="0" err="1">
                <a:effectLst/>
              </a:rPr>
              <a:t>you've</a:t>
            </a:r>
            <a:r>
              <a:rPr lang="el-GR" dirty="0">
                <a:effectLst/>
              </a:rPr>
              <a:t> </a:t>
            </a:r>
            <a:r>
              <a:rPr lang="el-GR" dirty="0" err="1">
                <a:effectLst/>
              </a:rPr>
              <a:t>learned</a:t>
            </a:r>
            <a:r>
              <a:rPr lang="el-GR" dirty="0">
                <a:effectLst/>
              </a:rPr>
              <a:t> </a:t>
            </a:r>
            <a:r>
              <a:rPr lang="el-GR" dirty="0" err="1">
                <a:effectLst/>
              </a:rPr>
              <a:t>so</a:t>
            </a:r>
            <a:r>
              <a:rPr lang="el-GR" dirty="0">
                <a:effectLst/>
              </a:rPr>
              <a:t> </a:t>
            </a:r>
            <a:r>
              <a:rPr lang="el-GR" dirty="0" err="1">
                <a:effectLst/>
              </a:rPr>
              <a:t>far</a:t>
            </a:r>
            <a:r>
              <a:rPr lang="el-GR" dirty="0">
                <a:effectLst/>
              </a:rPr>
              <a:t> </a:t>
            </a:r>
            <a:r>
              <a:rPr lang="el-GR" dirty="0" err="1">
                <a:effectLst/>
              </a:rPr>
              <a:t>it</a:t>
            </a:r>
            <a:r>
              <a:rPr lang="el-GR" dirty="0">
                <a:effectLst/>
              </a:rPr>
              <a:t> </a:t>
            </a:r>
            <a:r>
              <a:rPr lang="el-GR" dirty="0" err="1">
                <a:effectLst/>
              </a:rPr>
              <a:t>is</a:t>
            </a:r>
            <a:r>
              <a:rPr lang="el-GR" dirty="0">
                <a:effectLst/>
              </a:rPr>
              <a:t> </a:t>
            </a:r>
            <a:r>
              <a:rPr lang="el-GR" dirty="0" err="1">
                <a:effectLst/>
              </a:rPr>
              <a:t>only</a:t>
            </a:r>
            <a:r>
              <a:rPr lang="el-GR" dirty="0">
                <a:effectLst/>
              </a:rPr>
              <a:t> the </a:t>
            </a:r>
            <a:r>
              <a:rPr lang="el-GR" dirty="0" err="1">
                <a:effectLst/>
              </a:rPr>
              <a:t>beginning</a:t>
            </a:r>
            <a:r>
              <a:rPr lang="el-GR" dirty="0">
                <a:effectLst/>
              </a:rPr>
              <a:t> of the </a:t>
            </a:r>
            <a:r>
              <a:rPr lang="el-GR" dirty="0" err="1">
                <a:effectLst/>
              </a:rPr>
              <a:t>journey</a:t>
            </a:r>
            <a:r>
              <a:rPr lang="el-GR" dirty="0">
                <a:effectLst/>
              </a:rPr>
              <a:t> of the "</a:t>
            </a:r>
            <a:r>
              <a:rPr lang="el-GR" dirty="0" err="1">
                <a:effectLst/>
              </a:rPr>
              <a:t>art</a:t>
            </a:r>
            <a:r>
              <a:rPr lang="el-GR" dirty="0">
                <a:effectLst/>
              </a:rPr>
              <a:t>" of </a:t>
            </a:r>
            <a:r>
              <a:rPr lang="el-GR" dirty="0" err="1">
                <a:effectLst/>
              </a:rPr>
              <a:t>programming</a:t>
            </a:r>
            <a:r>
              <a:rPr lang="el-GR" dirty="0">
                <a:effectLst/>
              </a:rPr>
              <a:t>. </a:t>
            </a:r>
            <a:r>
              <a:rPr lang="el-GR" sz="1800" dirty="0">
                <a:effectLst/>
                <a:latin typeface="Verdana" panose="020B0604030504040204" pitchFamily="34" charset="0"/>
                <a:ea typeface="Calibri" panose="020F0502020204030204" pitchFamily="34" charset="0"/>
                <a:cs typeface="Times New Roman" panose="02020603050405020304" pitchFamily="18" charset="0"/>
              </a:rPr>
              <a:t>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addition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B4X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language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discussed</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previous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chapters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used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build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mobile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applications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on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both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Android</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IOS.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minimal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changes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without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having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learn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new</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commands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transfer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application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written</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Windows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B4J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Android</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language</a:t>
            </a:r>
            <a:r>
              <a:rPr lang="el-GR" sz="1800" dirty="0">
                <a:effectLst/>
                <a:latin typeface="Verdana" panose="020B0604030504040204" pitchFamily="34" charset="0"/>
                <a:ea typeface="Calibri" panose="020F0502020204030204" pitchFamily="34" charset="0"/>
                <a:cs typeface="Times New Roman" panose="02020603050405020304" pitchFamily="18" charset="0"/>
              </a:rPr>
              <a:t> B4A.</a:t>
            </a:r>
          </a:p>
          <a:p>
            <a:r>
              <a:rPr lang="el-GR" sz="1800" dirty="0">
                <a:effectLst/>
                <a:latin typeface="Verdana" panose="020B0604030504040204" pitchFamily="34" charset="0"/>
                <a:ea typeface="Calibri" panose="020F0502020204030204" pitchFamily="34" charset="0"/>
                <a:cs typeface="Times New Roman" panose="02020603050405020304" pitchFamily="18" charset="0"/>
              </a:rPr>
              <a:t>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last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chapter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deal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conversion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program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given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ready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program</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Android</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3575996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Select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device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should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appear</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menu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check</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connected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local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network</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2505061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Select</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type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installation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perform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Debug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process</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debuging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application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Release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once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finished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deployment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want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run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independently</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development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environment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B4A.</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13</a:t>
            </a:fld>
            <a:endParaRPr lang="el-GR"/>
          </a:p>
        </p:txBody>
      </p:sp>
    </p:spTree>
    <p:extLst>
      <p:ext uri="{BB962C8B-B14F-4D97-AF65-F5344CB8AC3E}">
        <p14:creationId xmlns:p14="http://schemas.microsoft.com/office/powerpoint/2010/main" val="105517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During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installation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receive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message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from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Play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Protect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ignore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continue</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14</a:t>
            </a:fld>
            <a:endParaRPr lang="el-GR"/>
          </a:p>
        </p:txBody>
      </p:sp>
    </p:spTree>
    <p:extLst>
      <p:ext uri="{BB962C8B-B14F-4D97-AF65-F5344CB8AC3E}">
        <p14:creationId xmlns:p14="http://schemas.microsoft.com/office/powerpoint/2010/main" val="1618469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15</a:t>
            </a:fld>
            <a:endParaRPr lang="el-GR"/>
          </a:p>
        </p:txBody>
      </p:sp>
    </p:spTree>
    <p:extLst>
      <p:ext uri="{BB962C8B-B14F-4D97-AF65-F5344CB8AC3E}">
        <p14:creationId xmlns:p14="http://schemas.microsoft.com/office/powerpoint/2010/main" val="109813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application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simple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calculator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performs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basic</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operations</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app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consists</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16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different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buttons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label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displays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numbers</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The 10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buttons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numbers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from</a:t>
            </a:r>
            <a:r>
              <a:rPr lang="el-GR" sz="1800" dirty="0">
                <a:effectLst/>
                <a:latin typeface="Verdana" panose="020B0604030504040204" pitchFamily="34" charset="0"/>
                <a:ea typeface="Calibri" panose="020F0502020204030204" pitchFamily="34" charset="0"/>
                <a:cs typeface="Times New Roman" panose="02020603050405020304" pitchFamily="18" charset="0"/>
              </a:rPr>
              <a:t> 0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9 and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basic</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operations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equality</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clear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157025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programs like the one that you need to manage multiple buttons, in or-der not to use separate events  for each event _ click , it is possible to group the events _click. </a:t>
            </a:r>
            <a:r>
              <a:rPr lang="el-GR" sz="1800" dirty="0">
                <a:effectLst/>
                <a:latin typeface="Verdana" panose="020B0604030504040204" pitchFamily="34" charset="0"/>
                <a:ea typeface="Calibri" panose="020F0502020204030204" pitchFamily="34" charset="0"/>
                <a:cs typeface="Times New Roman" panose="02020603050405020304" pitchFamily="18" charset="0"/>
              </a:rPr>
              <a:t>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after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selecting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all</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buttons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listed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numbers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from</a:t>
            </a:r>
            <a:r>
              <a:rPr lang="el-GR" sz="1800" dirty="0">
                <a:effectLst/>
                <a:latin typeface="Verdana" panose="020B0604030504040204" pitchFamily="34" charset="0"/>
                <a:ea typeface="Calibri" panose="020F0502020204030204" pitchFamily="34" charset="0"/>
                <a:cs typeface="Times New Roman" panose="02020603050405020304" pitchFamily="18" charset="0"/>
              </a:rPr>
              <a:t>   0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9,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set</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Event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Name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properties</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Number.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Now</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buttons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common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click</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event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named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Number_Click</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Also</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different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from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each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button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update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tag"property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Assign</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each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different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number</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btnNumber1,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1, in btnNumber2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2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so</a:t>
            </a:r>
            <a:r>
              <a:rPr lang="el-GR" sz="1800" dirty="0">
                <a:effectLst/>
                <a:latin typeface="Verdana" panose="020B0604030504040204" pitchFamily="34" charset="0"/>
                <a:ea typeface="Calibri" panose="020F0502020204030204" pitchFamily="34" charset="0"/>
                <a:cs typeface="Times New Roman" panose="02020603050405020304" pitchFamily="18" charset="0"/>
              </a:rPr>
              <a:t> on.</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2383480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Now in the event take advantage of the Tag value  to enter a new number.</a:t>
            </a:r>
          </a:p>
          <a:p>
            <a:r>
              <a:rPr lang="en-US" dirty="0"/>
              <a:t>Sender assigns the clicked button to variable b.</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153026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sz="1800" dirty="0" err="1">
                <a:effectLst/>
                <a:latin typeface="Verdana" panose="020B0604030504040204" pitchFamily="34" charset="0"/>
                <a:ea typeface="Calibri" panose="020F0502020204030204" pitchFamily="34" charset="0"/>
                <a:cs typeface="Times New Roman" panose="02020603050405020304" pitchFamily="18" charset="0"/>
              </a:rPr>
              <a:t>Already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start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application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appropriate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folder</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B4A and B4i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already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created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even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though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not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using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yet</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1532543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start</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transfer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install</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B4A. 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instructions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on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installation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link</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u="sng" dirty="0">
                <a:solidFill>
                  <a:srgbClr val="0563C1"/>
                </a:solidFill>
                <a:effectLst/>
                <a:latin typeface="Verdana" panose="020B0604030504040204" pitchFamily="34" charset="0"/>
                <a:ea typeface="Calibri" panose="020F0502020204030204" pitchFamily="34" charset="0"/>
                <a:cs typeface="Times New Roman" panose="02020603050405020304" pitchFamily="18" charset="0"/>
                <a:hlinkClick r:id="rId3"/>
              </a:rPr>
              <a:t>https://www.b4x.com/b4a.html</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After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complete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installation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not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forget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install</a:t>
            </a:r>
            <a:r>
              <a:rPr lang="el-GR" sz="1800" dirty="0">
                <a:effectLst/>
                <a:latin typeface="Verdana" panose="020B0604030504040204" pitchFamily="34" charset="0"/>
                <a:ea typeface="Calibri" panose="020F0502020204030204" pitchFamily="34" charset="0"/>
                <a:cs typeface="Times New Roman" panose="02020603050405020304" pitchFamily="18" charset="0"/>
              </a:rPr>
              <a:t> on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mobile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application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b="1" dirty="0">
                <a:effectLst/>
                <a:latin typeface="Verdana" panose="020B0604030504040204" pitchFamily="34" charset="0"/>
                <a:ea typeface="Calibri" panose="020F0502020204030204" pitchFamily="34" charset="0"/>
                <a:cs typeface="Times New Roman" panose="02020603050405020304" pitchFamily="18" charset="0"/>
              </a:rPr>
              <a:t>B4A-Bridge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which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help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transfer</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calculator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mobile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app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free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install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from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Google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Play</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902007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Open the calculator with B4J. Similarly open the calculator with B4A. The file of interest is located within the B4A folder and has a b4a extension. Already all the code of the application exists within the B4A!</a:t>
            </a:r>
          </a:p>
          <a:p>
            <a:r>
              <a:rPr lang="en-US" dirty="0"/>
              <a:t>Open the Designer which visually makes no difference to that of b4j.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design has not been transferred to the B4A but you can easily select all objects from the designer of B4J by copying and pasting to the screen of the designer of B4A.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also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make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changes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want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make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app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look</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Finally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save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changes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return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B4A. </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2598746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Before installing the app on a mobile device, you must specify the name of your app and the name of the "package" to be sent to the mobile. </a:t>
            </a:r>
          </a:p>
          <a:p>
            <a:r>
              <a:rPr lang="en-US" dirty="0"/>
              <a:t>From the tab Main specify the name you want the application to have in the directive #ApplicationLabel: </a:t>
            </a:r>
          </a:p>
          <a:p>
            <a:r>
              <a:rPr lang="en-US" dirty="0"/>
              <a:t>It's the name that will appear on the screen of your mobile phone or tablet.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10</a:t>
            </a:fld>
            <a:endParaRPr lang="el-GR"/>
          </a:p>
        </p:txBody>
      </p:sp>
    </p:spTree>
    <p:extLst>
      <p:ext uri="{BB962C8B-B14F-4D97-AF65-F5344CB8AC3E}">
        <p14:creationId xmlns:p14="http://schemas.microsoft.com/office/powerpoint/2010/main" val="2555492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From</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Build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Configurations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menu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specify</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name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thePackage:This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should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something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unique</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device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which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recommended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start</a:t>
            </a:r>
            <a:r>
              <a:rPr lang="el-GR" sz="1800" dirty="0">
                <a:effectLst/>
                <a:latin typeface="Verdana" panose="020B0604030504040204" pitchFamily="34" charset="0"/>
                <a:ea typeface="Calibri" panose="020F0502020204030204" pitchFamily="34" charset="0"/>
                <a:cs typeface="Times New Roman" panose="02020603050405020304" pitchFamily="18" charset="0"/>
              </a:rPr>
              <a:t> with"b4a.".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package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name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"b4a.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calc</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11</a:t>
            </a:fld>
            <a:endParaRPr lang="el-GR"/>
          </a:p>
        </p:txBody>
      </p:sp>
    </p:spTree>
    <p:extLst>
      <p:ext uri="{BB962C8B-B14F-4D97-AF65-F5344CB8AC3E}">
        <p14:creationId xmlns:p14="http://schemas.microsoft.com/office/powerpoint/2010/main" val="190508411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svg"/><Relationship Id="rId7" Type="http://schemas.openxmlformats.org/officeDocument/2006/relationships/hyperlink" Target="https://creativecommons.org/licenses/by/4.0/" TargetMode="External"/><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Teacher: </a:t>
            </a:r>
          </a:p>
          <a:p>
            <a:pPr algn="r"/>
            <a:r>
              <a:rPr lang="en-US" dirty="0"/>
              <a:t>Date: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pic>
        <p:nvPicPr>
          <p:cNvPr id="5" name="Εικόνα 4">
            <a:extLst>
              <a:ext uri="{FF2B5EF4-FFF2-40B4-BE49-F238E27FC236}">
                <a16:creationId xmlns:a16="http://schemas.microsoft.com/office/drawing/2014/main" id="{66966CEF-A252-4DB7-8829-1E1FAF23EF5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606022" y="6343483"/>
            <a:ext cx="585978" cy="514517"/>
          </a:xfrm>
          <a:prstGeom prst="rect">
            <a:avLst/>
          </a:prstGeom>
        </p:spPr>
      </p:pic>
      <p:pic>
        <p:nvPicPr>
          <p:cNvPr id="10" name="Εικόνα 9">
            <a:hlinkClick r:id="rId7"/>
            <a:extLst>
              <a:ext uri="{FF2B5EF4-FFF2-40B4-BE49-F238E27FC236}">
                <a16:creationId xmlns:a16="http://schemas.microsoft.com/office/drawing/2014/main" id="{7C9FC214-8FCD-48B5-87C0-B786C9E22A51}"/>
              </a:ext>
            </a:extLst>
          </p:cNvPr>
          <p:cNvPicPr/>
          <p:nvPr userDrawn="1"/>
        </p:nvPicPr>
        <p:blipFill>
          <a:blip r:embed="rId8">
            <a:extLst>
              <a:ext uri="{28A0092B-C50C-407E-A947-70E740481C1C}">
                <a14:useLocalDpi xmlns:a14="http://schemas.microsoft.com/office/drawing/2010/main" val="0"/>
              </a:ext>
            </a:extLst>
          </a:blip>
          <a:stretch>
            <a:fillRect/>
          </a:stretch>
        </p:blipFill>
        <p:spPr>
          <a:xfrm>
            <a:off x="336442" y="6453103"/>
            <a:ext cx="838200" cy="295275"/>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31/3/2021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31/3/2021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31/3/2021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31/3/2021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372862" y="136526"/>
            <a:ext cx="10980938"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31/3/2021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31/3/2021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31/3/2021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31/3/2021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31/3/2021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5.jpeg"/><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www.b4x.com/b4a.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a:t>Programming with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Lesson </a:t>
            </a:r>
            <a:r>
              <a:rPr lang="en-US" sz="2800" b="1" kern="0" dirty="0">
                <a:solidFill>
                  <a:srgbClr val="2F5496"/>
                </a:solidFill>
                <a:ea typeface="Times New Roman" panose="02020603050405020304" pitchFamily="18" charset="0"/>
                <a:cs typeface="Times New Roman" panose="02020603050405020304" pitchFamily="18" charset="0"/>
              </a:rPr>
              <a:t>20</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a:t>
            </a:r>
            <a:r>
              <a:rPr lang="en-US" sz="2800" b="1" kern="0" dirty="0">
                <a:solidFill>
                  <a:srgbClr val="2F5496"/>
                </a:solidFill>
                <a:ea typeface="Times New Roman" panose="02020603050405020304" pitchFamily="18" charset="0"/>
                <a:cs typeface="Times New Roman" panose="02020603050405020304" pitchFamily="18" charset="0"/>
              </a:rPr>
              <a:t>From B4J to B4A</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April 2021</a:t>
            </a:r>
            <a:endParaRPr lang="el-GR" sz="2400" dirty="0"/>
          </a:p>
        </p:txBody>
      </p:sp>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9A8B3CF-5320-4E7C-9C4F-9AD932D6E21C}"/>
              </a:ext>
            </a:extLst>
          </p:cNvPr>
          <p:cNvSpPr>
            <a:spLocks noGrp="1"/>
          </p:cNvSpPr>
          <p:nvPr>
            <p:ph type="title"/>
          </p:nvPr>
        </p:nvSpPr>
        <p:spPr/>
        <p:txBody>
          <a:bodyPr/>
          <a:lstStyle/>
          <a:p>
            <a:r>
              <a:rPr lang="en-US" dirty="0"/>
              <a:t>Set the Name of your app</a:t>
            </a:r>
            <a:endParaRPr lang="el-GR" dirty="0"/>
          </a:p>
        </p:txBody>
      </p:sp>
      <p:grpSp>
        <p:nvGrpSpPr>
          <p:cNvPr id="4" name="Ομάδα 3">
            <a:extLst>
              <a:ext uri="{FF2B5EF4-FFF2-40B4-BE49-F238E27FC236}">
                <a16:creationId xmlns:a16="http://schemas.microsoft.com/office/drawing/2014/main" id="{C9B271AF-1E81-437E-B2A4-F34CF5587FE1}"/>
              </a:ext>
            </a:extLst>
          </p:cNvPr>
          <p:cNvGrpSpPr/>
          <p:nvPr/>
        </p:nvGrpSpPr>
        <p:grpSpPr>
          <a:xfrm>
            <a:off x="1777839" y="1266092"/>
            <a:ext cx="8170984" cy="4325815"/>
            <a:chOff x="0" y="0"/>
            <a:chExt cx="3017520" cy="1442085"/>
          </a:xfrm>
        </p:grpSpPr>
        <p:pic>
          <p:nvPicPr>
            <p:cNvPr id="5" name="Εικόνα 4">
              <a:extLst>
                <a:ext uri="{FF2B5EF4-FFF2-40B4-BE49-F238E27FC236}">
                  <a16:creationId xmlns:a16="http://schemas.microsoft.com/office/drawing/2014/main" id="{C4C28992-224C-444B-BFB8-F16F7FC81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017520" cy="1442085"/>
            </a:xfrm>
            <a:prstGeom prst="rect">
              <a:avLst/>
            </a:prstGeom>
          </p:spPr>
        </p:pic>
        <p:sp>
          <p:nvSpPr>
            <p:cNvPr id="6" name="Ορθογώνιο: Στρογγύλεμα γωνιών 5">
              <a:extLst>
                <a:ext uri="{FF2B5EF4-FFF2-40B4-BE49-F238E27FC236}">
                  <a16:creationId xmlns:a16="http://schemas.microsoft.com/office/drawing/2014/main" id="{EEF83C5C-713D-439E-833F-E3D4F8E773B4}"/>
                </a:ext>
              </a:extLst>
            </p:cNvPr>
            <p:cNvSpPr/>
            <p:nvPr/>
          </p:nvSpPr>
          <p:spPr>
            <a:xfrm>
              <a:off x="427264" y="318407"/>
              <a:ext cx="1676400" cy="22315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grpSp>
    </p:spTree>
    <p:extLst>
      <p:ext uri="{BB962C8B-B14F-4D97-AF65-F5344CB8AC3E}">
        <p14:creationId xmlns:p14="http://schemas.microsoft.com/office/powerpoint/2010/main" val="591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DB2221A-EA0F-4C40-8521-D135D1EB31EA}"/>
              </a:ext>
            </a:extLst>
          </p:cNvPr>
          <p:cNvSpPr>
            <a:spLocks noGrp="1"/>
          </p:cNvSpPr>
          <p:nvPr>
            <p:ph type="title"/>
          </p:nvPr>
        </p:nvSpPr>
        <p:spPr/>
        <p:txBody>
          <a:bodyPr/>
          <a:lstStyle/>
          <a:p>
            <a:r>
              <a:rPr lang="en-US" dirty="0"/>
              <a:t>Set the package name</a:t>
            </a:r>
            <a:endParaRPr lang="el-GR" dirty="0"/>
          </a:p>
        </p:txBody>
      </p:sp>
      <p:grpSp>
        <p:nvGrpSpPr>
          <p:cNvPr id="3" name="Ομάδα 2">
            <a:extLst>
              <a:ext uri="{FF2B5EF4-FFF2-40B4-BE49-F238E27FC236}">
                <a16:creationId xmlns:a16="http://schemas.microsoft.com/office/drawing/2014/main" id="{1D776650-A099-40A0-AACC-15DF0B8AAC58}"/>
              </a:ext>
            </a:extLst>
          </p:cNvPr>
          <p:cNvGrpSpPr/>
          <p:nvPr/>
        </p:nvGrpSpPr>
        <p:grpSpPr>
          <a:xfrm>
            <a:off x="794893" y="1635369"/>
            <a:ext cx="10433538" cy="3587261"/>
            <a:chOff x="0" y="0"/>
            <a:chExt cx="5339171" cy="1791335"/>
          </a:xfrm>
        </p:grpSpPr>
        <p:grpSp>
          <p:nvGrpSpPr>
            <p:cNvPr id="4" name="Ομάδα 3">
              <a:extLst>
                <a:ext uri="{FF2B5EF4-FFF2-40B4-BE49-F238E27FC236}">
                  <a16:creationId xmlns:a16="http://schemas.microsoft.com/office/drawing/2014/main" id="{EBC349DD-EFE4-4663-AEBF-3CB782DA980D}"/>
                </a:ext>
              </a:extLst>
            </p:cNvPr>
            <p:cNvGrpSpPr/>
            <p:nvPr/>
          </p:nvGrpSpPr>
          <p:grpSpPr>
            <a:xfrm>
              <a:off x="0" y="0"/>
              <a:ext cx="5339171" cy="1791335"/>
              <a:chOff x="0" y="0"/>
              <a:chExt cx="5339171" cy="1791335"/>
            </a:xfrm>
          </p:grpSpPr>
          <p:pic>
            <p:nvPicPr>
              <p:cNvPr id="6" name="Εικόνα 5">
                <a:extLst>
                  <a:ext uri="{FF2B5EF4-FFF2-40B4-BE49-F238E27FC236}">
                    <a16:creationId xmlns:a16="http://schemas.microsoft.com/office/drawing/2014/main" id="{47A49DA4-218D-4E55-A158-4B59BAA83C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6886" y="0"/>
                <a:ext cx="3042285" cy="1791335"/>
              </a:xfrm>
              <a:prstGeom prst="rect">
                <a:avLst/>
              </a:prstGeom>
            </p:spPr>
          </p:pic>
          <p:pic>
            <p:nvPicPr>
              <p:cNvPr id="7" name="Εικόνα 6">
                <a:extLst>
                  <a:ext uri="{FF2B5EF4-FFF2-40B4-BE49-F238E27FC236}">
                    <a16:creationId xmlns:a16="http://schemas.microsoft.com/office/drawing/2014/main" id="{7D325A88-5651-4F87-BBD7-3606D228F2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209800" cy="1507490"/>
              </a:xfrm>
              <a:prstGeom prst="rect">
                <a:avLst/>
              </a:prstGeom>
            </p:spPr>
          </p:pic>
        </p:grpSp>
        <p:sp>
          <p:nvSpPr>
            <p:cNvPr id="5" name="Ορθογώνιο 4">
              <a:extLst>
                <a:ext uri="{FF2B5EF4-FFF2-40B4-BE49-F238E27FC236}">
                  <a16:creationId xmlns:a16="http://schemas.microsoft.com/office/drawing/2014/main" id="{08238013-D64A-4EDC-8877-B142FBEF7546}"/>
                </a:ext>
              </a:extLst>
            </p:cNvPr>
            <p:cNvSpPr/>
            <p:nvPr/>
          </p:nvSpPr>
          <p:spPr>
            <a:xfrm>
              <a:off x="2337707" y="704850"/>
              <a:ext cx="2307771" cy="2612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grpSp>
    </p:spTree>
    <p:extLst>
      <p:ext uri="{BB962C8B-B14F-4D97-AF65-F5344CB8AC3E}">
        <p14:creationId xmlns:p14="http://schemas.microsoft.com/office/powerpoint/2010/main" val="340918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6F8226A-B0F1-4E98-9A0E-8338C01237DA}"/>
              </a:ext>
            </a:extLst>
          </p:cNvPr>
          <p:cNvSpPr>
            <a:spLocks noGrp="1"/>
          </p:cNvSpPr>
          <p:nvPr>
            <p:ph type="title"/>
          </p:nvPr>
        </p:nvSpPr>
        <p:spPr/>
        <p:txBody>
          <a:bodyPr/>
          <a:lstStyle/>
          <a:p>
            <a:r>
              <a:rPr lang="en-US" dirty="0"/>
              <a:t>Selecting Phone from B4A-Bridge</a:t>
            </a:r>
            <a:endParaRPr lang="el-GR" dirty="0"/>
          </a:p>
        </p:txBody>
      </p:sp>
      <p:pic>
        <p:nvPicPr>
          <p:cNvPr id="3" name="Εικόνα 2">
            <a:extLst>
              <a:ext uri="{FF2B5EF4-FFF2-40B4-BE49-F238E27FC236}">
                <a16:creationId xmlns:a16="http://schemas.microsoft.com/office/drawing/2014/main" id="{8966C151-6EDA-4D12-935A-1C7C99AAC8D0}"/>
              </a:ext>
            </a:extLst>
          </p:cNvPr>
          <p:cNvPicPr/>
          <p:nvPr/>
        </p:nvPicPr>
        <p:blipFill>
          <a:blip r:embed="rId3">
            <a:extLst>
              <a:ext uri="{28A0092B-C50C-407E-A947-70E740481C1C}">
                <a14:useLocalDpi xmlns:a14="http://schemas.microsoft.com/office/drawing/2010/main" val="0"/>
              </a:ext>
            </a:extLst>
          </a:blip>
          <a:stretch>
            <a:fillRect/>
          </a:stretch>
        </p:blipFill>
        <p:spPr>
          <a:xfrm>
            <a:off x="901538" y="1863212"/>
            <a:ext cx="9923586" cy="3352800"/>
          </a:xfrm>
          <a:prstGeom prst="rect">
            <a:avLst/>
          </a:prstGeom>
        </p:spPr>
      </p:pic>
      <p:grpSp>
        <p:nvGrpSpPr>
          <p:cNvPr id="4" name="Ομάδα 3">
            <a:extLst>
              <a:ext uri="{FF2B5EF4-FFF2-40B4-BE49-F238E27FC236}">
                <a16:creationId xmlns:a16="http://schemas.microsoft.com/office/drawing/2014/main" id="{3A73B591-58BB-4E31-8B4A-E90D263E161F}"/>
              </a:ext>
            </a:extLst>
          </p:cNvPr>
          <p:cNvGrpSpPr/>
          <p:nvPr/>
        </p:nvGrpSpPr>
        <p:grpSpPr>
          <a:xfrm>
            <a:off x="691092" y="3429004"/>
            <a:ext cx="10134032" cy="2788183"/>
            <a:chOff x="2460149" y="3090397"/>
            <a:chExt cx="6544458" cy="830130"/>
          </a:xfrm>
        </p:grpSpPr>
        <p:sp>
          <p:nvSpPr>
            <p:cNvPr id="5" name="Ορθογώνιο 4">
              <a:extLst>
                <a:ext uri="{FF2B5EF4-FFF2-40B4-BE49-F238E27FC236}">
                  <a16:creationId xmlns:a16="http://schemas.microsoft.com/office/drawing/2014/main" id="{503D7B88-694D-4BB6-ABD5-5C427E5C8D6A}"/>
                </a:ext>
              </a:extLst>
            </p:cNvPr>
            <p:cNvSpPr/>
            <p:nvPr/>
          </p:nvSpPr>
          <p:spPr>
            <a:xfrm>
              <a:off x="6677367" y="3090397"/>
              <a:ext cx="2327240" cy="2895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119F3586-C01C-45C1-BDE9-CEE13BA33675}"/>
                </a:ext>
              </a:extLst>
            </p:cNvPr>
            <p:cNvSpPr txBox="1"/>
            <p:nvPr/>
          </p:nvSpPr>
          <p:spPr>
            <a:xfrm>
              <a:off x="2460149" y="3750029"/>
              <a:ext cx="2899460" cy="170498"/>
            </a:xfrm>
            <a:prstGeom prst="rect">
              <a:avLst/>
            </a:prstGeom>
            <a:noFill/>
          </p:spPr>
          <p:txBody>
            <a:bodyPr wrap="square">
              <a:spAutoFit/>
            </a:bodyPr>
            <a:lstStyle/>
            <a:p>
              <a:pPr algn="ctr">
                <a:lnSpc>
                  <a:spcPct val="107000"/>
                </a:lnSpc>
                <a:spcAft>
                  <a:spcPts val="800"/>
                </a:spcAft>
              </a:pPr>
              <a:r>
                <a:rPr lang="en-US" sz="3200" dirty="0">
                  <a:effectLst/>
                  <a:latin typeface="Verdana" panose="020B0604030504040204" pitchFamily="34" charset="0"/>
                  <a:ea typeface="Calibri" panose="020F0502020204030204" pitchFamily="34" charset="0"/>
                  <a:cs typeface="Times New Roman" panose="02020603050405020304" pitchFamily="18" charset="0"/>
                </a:rPr>
                <a:t>Select your phone</a:t>
              </a:r>
              <a:endParaRPr lang="el-GR" sz="3200" dirty="0">
                <a:effectLst/>
                <a:latin typeface="Verdana" panose="020B0604030504040204" pitchFamily="34" charset="0"/>
                <a:ea typeface="Calibri" panose="020F0502020204030204" pitchFamily="34" charset="0"/>
                <a:cs typeface="Times New Roman" panose="02020603050405020304" pitchFamily="18" charset="0"/>
              </a:endParaRPr>
            </a:p>
          </p:txBody>
        </p:sp>
        <p:cxnSp>
          <p:nvCxnSpPr>
            <p:cNvPr id="7" name="Ευθύγραμμο βέλος σύνδεσης 6">
              <a:extLst>
                <a:ext uri="{FF2B5EF4-FFF2-40B4-BE49-F238E27FC236}">
                  <a16:creationId xmlns:a16="http://schemas.microsoft.com/office/drawing/2014/main" id="{0FCDD49A-D2B1-43C6-89A5-E4748D19DB25}"/>
                </a:ext>
              </a:extLst>
            </p:cNvPr>
            <p:cNvCxnSpPr>
              <a:cxnSpLocks/>
            </p:cNvCxnSpPr>
            <p:nvPr/>
          </p:nvCxnSpPr>
          <p:spPr>
            <a:xfrm flipV="1">
              <a:off x="5148097" y="3235177"/>
              <a:ext cx="1529270" cy="6109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178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D2B5E6F-947D-4B06-9552-1959593E7C2A}"/>
              </a:ext>
            </a:extLst>
          </p:cNvPr>
          <p:cNvSpPr>
            <a:spLocks noGrp="1"/>
          </p:cNvSpPr>
          <p:nvPr>
            <p:ph type="title"/>
          </p:nvPr>
        </p:nvSpPr>
        <p:spPr/>
        <p:txBody>
          <a:bodyPr/>
          <a:lstStyle/>
          <a:p>
            <a:r>
              <a:rPr lang="en-US" dirty="0"/>
              <a:t>Run the compiler </a:t>
            </a:r>
            <a:endParaRPr lang="el-GR" dirty="0"/>
          </a:p>
        </p:txBody>
      </p:sp>
      <p:pic>
        <p:nvPicPr>
          <p:cNvPr id="4" name="Εικόνα 3">
            <a:extLst>
              <a:ext uri="{FF2B5EF4-FFF2-40B4-BE49-F238E27FC236}">
                <a16:creationId xmlns:a16="http://schemas.microsoft.com/office/drawing/2014/main" id="{22C5B143-5840-43F6-8ABB-76FE195CFDB7}"/>
              </a:ext>
            </a:extLst>
          </p:cNvPr>
          <p:cNvPicPr>
            <a:picLocks noChangeAspect="1"/>
          </p:cNvPicPr>
          <p:nvPr/>
        </p:nvPicPr>
        <p:blipFill>
          <a:blip r:embed="rId3"/>
          <a:stretch>
            <a:fillRect/>
          </a:stretch>
        </p:blipFill>
        <p:spPr>
          <a:xfrm>
            <a:off x="2428296" y="1822939"/>
            <a:ext cx="8545069" cy="3212122"/>
          </a:xfrm>
          <a:prstGeom prst="rect">
            <a:avLst/>
          </a:prstGeom>
        </p:spPr>
      </p:pic>
      <p:grpSp>
        <p:nvGrpSpPr>
          <p:cNvPr id="6" name="Ομάδα 5">
            <a:extLst>
              <a:ext uri="{FF2B5EF4-FFF2-40B4-BE49-F238E27FC236}">
                <a16:creationId xmlns:a16="http://schemas.microsoft.com/office/drawing/2014/main" id="{F9ADF1BF-06F7-4E47-8AD7-E4A006C5F663}"/>
              </a:ext>
            </a:extLst>
          </p:cNvPr>
          <p:cNvGrpSpPr/>
          <p:nvPr/>
        </p:nvGrpSpPr>
        <p:grpSpPr>
          <a:xfrm>
            <a:off x="372862" y="2438402"/>
            <a:ext cx="3437138" cy="1990575"/>
            <a:chOff x="2324245" y="3090397"/>
            <a:chExt cx="3437138" cy="746930"/>
          </a:xfrm>
        </p:grpSpPr>
        <p:sp>
          <p:nvSpPr>
            <p:cNvPr id="7" name="Ορθογώνιο 6">
              <a:extLst>
                <a:ext uri="{FF2B5EF4-FFF2-40B4-BE49-F238E27FC236}">
                  <a16:creationId xmlns:a16="http://schemas.microsoft.com/office/drawing/2014/main" id="{FDF0AE73-3484-458D-A0C9-8F6AE5A36592}"/>
                </a:ext>
              </a:extLst>
            </p:cNvPr>
            <p:cNvSpPr/>
            <p:nvPr/>
          </p:nvSpPr>
          <p:spPr>
            <a:xfrm>
              <a:off x="5128337" y="3090397"/>
              <a:ext cx="633046" cy="2895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a:extLst>
                <a:ext uri="{FF2B5EF4-FFF2-40B4-BE49-F238E27FC236}">
                  <a16:creationId xmlns:a16="http://schemas.microsoft.com/office/drawing/2014/main" id="{18FBA634-DA07-4E0B-9882-A24D1A8493B7}"/>
                </a:ext>
              </a:extLst>
            </p:cNvPr>
            <p:cNvSpPr txBox="1"/>
            <p:nvPr/>
          </p:nvSpPr>
          <p:spPr>
            <a:xfrm>
              <a:off x="2324245" y="3622447"/>
              <a:ext cx="1233199" cy="214880"/>
            </a:xfrm>
            <a:prstGeom prst="rect">
              <a:avLst/>
            </a:prstGeom>
            <a:noFill/>
          </p:spPr>
          <p:txBody>
            <a:bodyPr wrap="square">
              <a:spAutoFit/>
            </a:bodyPr>
            <a:lstStyle/>
            <a:p>
              <a:pPr algn="ctr">
                <a:lnSpc>
                  <a:spcPct val="107000"/>
                </a:lnSpc>
                <a:spcAft>
                  <a:spcPts val="800"/>
                </a:spcAft>
              </a:pPr>
              <a:r>
                <a:rPr lang="en-US" sz="3200" dirty="0">
                  <a:effectLst/>
                  <a:latin typeface="Verdana" panose="020B0604030504040204" pitchFamily="34" charset="0"/>
                  <a:ea typeface="Calibri" panose="020F0502020204030204" pitchFamily="34" charset="0"/>
                  <a:cs typeface="Times New Roman" panose="02020603050405020304" pitchFamily="18" charset="0"/>
                </a:rPr>
                <a:t>Run</a:t>
              </a:r>
              <a:endParaRPr lang="el-GR" sz="3200" dirty="0">
                <a:effectLst/>
                <a:latin typeface="Verdana" panose="020B0604030504040204" pitchFamily="34" charset="0"/>
                <a:ea typeface="Calibri" panose="020F0502020204030204" pitchFamily="34" charset="0"/>
                <a:cs typeface="Times New Roman" panose="02020603050405020304" pitchFamily="18" charset="0"/>
              </a:endParaRPr>
            </a:p>
          </p:txBody>
        </p:sp>
        <p:cxnSp>
          <p:nvCxnSpPr>
            <p:cNvPr id="9" name="Ευθύγραμμο βέλος σύνδεσης 8">
              <a:extLst>
                <a:ext uri="{FF2B5EF4-FFF2-40B4-BE49-F238E27FC236}">
                  <a16:creationId xmlns:a16="http://schemas.microsoft.com/office/drawing/2014/main" id="{850FA4D0-C888-46CB-90B2-31D8210451E6}"/>
                </a:ext>
              </a:extLst>
            </p:cNvPr>
            <p:cNvCxnSpPr>
              <a:cxnSpLocks/>
              <a:stCxn id="8" idx="3"/>
            </p:cNvCxnSpPr>
            <p:nvPr/>
          </p:nvCxnSpPr>
          <p:spPr>
            <a:xfrm flipV="1">
              <a:off x="3557444" y="3336119"/>
              <a:ext cx="1453662" cy="39376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6289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AB59A6A-1787-4D60-A4BF-FD3864F37615}"/>
              </a:ext>
            </a:extLst>
          </p:cNvPr>
          <p:cNvSpPr>
            <a:spLocks noGrp="1"/>
          </p:cNvSpPr>
          <p:nvPr>
            <p:ph type="title"/>
          </p:nvPr>
        </p:nvSpPr>
        <p:spPr/>
        <p:txBody>
          <a:bodyPr/>
          <a:lstStyle/>
          <a:p>
            <a:r>
              <a:rPr lang="en-US" dirty="0"/>
              <a:t>Install and Run</a:t>
            </a:r>
            <a:endParaRPr lang="el-GR" dirty="0"/>
          </a:p>
        </p:txBody>
      </p:sp>
      <p:grpSp>
        <p:nvGrpSpPr>
          <p:cNvPr id="8" name="Ομάδα 7">
            <a:extLst>
              <a:ext uri="{FF2B5EF4-FFF2-40B4-BE49-F238E27FC236}">
                <a16:creationId xmlns:a16="http://schemas.microsoft.com/office/drawing/2014/main" id="{3E245D9F-3D92-498D-804F-14A03331A8DB}"/>
              </a:ext>
            </a:extLst>
          </p:cNvPr>
          <p:cNvGrpSpPr/>
          <p:nvPr/>
        </p:nvGrpSpPr>
        <p:grpSpPr>
          <a:xfrm>
            <a:off x="1402700" y="1101969"/>
            <a:ext cx="8921261" cy="4876799"/>
            <a:chOff x="0" y="0"/>
            <a:chExt cx="4880338" cy="3216275"/>
          </a:xfrm>
        </p:grpSpPr>
        <p:grpSp>
          <p:nvGrpSpPr>
            <p:cNvPr id="9" name="Ομάδα 8">
              <a:extLst>
                <a:ext uri="{FF2B5EF4-FFF2-40B4-BE49-F238E27FC236}">
                  <a16:creationId xmlns:a16="http://schemas.microsoft.com/office/drawing/2014/main" id="{42A4D1A6-3328-4424-99F5-809EB423F660}"/>
                </a:ext>
              </a:extLst>
            </p:cNvPr>
            <p:cNvGrpSpPr/>
            <p:nvPr/>
          </p:nvGrpSpPr>
          <p:grpSpPr>
            <a:xfrm>
              <a:off x="0" y="0"/>
              <a:ext cx="4880338" cy="3216275"/>
              <a:chOff x="0" y="0"/>
              <a:chExt cx="4880338" cy="3216275"/>
            </a:xfrm>
          </p:grpSpPr>
          <p:pic>
            <p:nvPicPr>
              <p:cNvPr id="15" name="Εικόνα 14">
                <a:extLst>
                  <a:ext uri="{FF2B5EF4-FFF2-40B4-BE49-F238E27FC236}">
                    <a16:creationId xmlns:a16="http://schemas.microsoft.com/office/drawing/2014/main" id="{34FAAEB1-5454-4518-9C72-C6152C26A9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483995" cy="3216275"/>
              </a:xfrm>
              <a:prstGeom prst="rect">
                <a:avLst/>
              </a:prstGeom>
            </p:spPr>
          </p:pic>
          <p:pic>
            <p:nvPicPr>
              <p:cNvPr id="16" name="Εικόνα 15">
                <a:extLst>
                  <a:ext uri="{FF2B5EF4-FFF2-40B4-BE49-F238E27FC236}">
                    <a16:creationId xmlns:a16="http://schemas.microsoft.com/office/drawing/2014/main" id="{426478F7-4943-4C1C-8A61-921512A056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4629" y="0"/>
                <a:ext cx="1600200" cy="3215005"/>
              </a:xfrm>
              <a:prstGeom prst="rect">
                <a:avLst/>
              </a:prstGeom>
            </p:spPr>
          </p:pic>
          <p:pic>
            <p:nvPicPr>
              <p:cNvPr id="17" name="Εικόνα 16" descr="Εικόνα που περιέχει κείμενο, ηλεκτρονικές συσκευές, σκούρος&#10;&#10;Περιγραφή που δημιουργήθηκε αυτόματα">
                <a:extLst>
                  <a:ext uri="{FF2B5EF4-FFF2-40B4-BE49-F238E27FC236}">
                    <a16:creationId xmlns:a16="http://schemas.microsoft.com/office/drawing/2014/main" id="{5F1E74EC-CB9F-4375-B005-DF6F128BCA8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96343" y="0"/>
                <a:ext cx="1483995" cy="3216275"/>
              </a:xfrm>
              <a:prstGeom prst="rect">
                <a:avLst/>
              </a:prstGeom>
            </p:spPr>
          </p:pic>
        </p:grpSp>
        <p:sp>
          <p:nvSpPr>
            <p:cNvPr id="10" name="Ορθογώνιο 9">
              <a:extLst>
                <a:ext uri="{FF2B5EF4-FFF2-40B4-BE49-F238E27FC236}">
                  <a16:creationId xmlns:a16="http://schemas.microsoft.com/office/drawing/2014/main" id="{3659FE2D-B31B-4666-861F-0609DA7FB1AF}"/>
                </a:ext>
              </a:extLst>
            </p:cNvPr>
            <p:cNvSpPr/>
            <p:nvPr/>
          </p:nvSpPr>
          <p:spPr>
            <a:xfrm>
              <a:off x="122959" y="1373332"/>
              <a:ext cx="1186296" cy="370147"/>
            </a:xfrm>
            <a:prstGeom prst="rect">
              <a:avLst/>
            </a:prstGeom>
            <a:solidFill>
              <a:schemeClr val="tx1">
                <a:lumMod val="75000"/>
                <a:lumOff val="25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600">
                  <a:effectLst/>
                  <a:latin typeface="Verdana" panose="020B0604030504040204" pitchFamily="34" charset="0"/>
                  <a:ea typeface="Calibri" panose="020F0502020204030204" pitchFamily="34" charset="0"/>
                  <a:cs typeface="Times New Roman" panose="02020603050405020304" pitchFamily="18" charset="0"/>
                </a:rPr>
                <a:t>Do you want to install the application?</a:t>
              </a:r>
              <a:endParaRPr lang="el-GR" sz="110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1" name="Ορθογώνιο 10">
              <a:extLst>
                <a:ext uri="{FF2B5EF4-FFF2-40B4-BE49-F238E27FC236}">
                  <a16:creationId xmlns:a16="http://schemas.microsoft.com/office/drawing/2014/main" id="{D1AEA162-BF41-46F6-A1FC-B2CFF7E51789}"/>
                </a:ext>
              </a:extLst>
            </p:cNvPr>
            <p:cNvSpPr/>
            <p:nvPr/>
          </p:nvSpPr>
          <p:spPr>
            <a:xfrm>
              <a:off x="564349" y="1766454"/>
              <a:ext cx="744790" cy="189599"/>
            </a:xfrm>
            <a:prstGeom prst="rect">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a:lnSpc>
                  <a:spcPct val="107000"/>
                </a:lnSpc>
                <a:spcAft>
                  <a:spcPts val="800"/>
                </a:spcAft>
              </a:pPr>
              <a:r>
                <a:rPr lang="en-US" sz="400">
                  <a:effectLst/>
                  <a:latin typeface="Verdana" panose="020B0604030504040204" pitchFamily="34" charset="0"/>
                  <a:ea typeface="Calibri" panose="020F0502020204030204" pitchFamily="34" charset="0"/>
                  <a:cs typeface="Times New Roman" panose="02020603050405020304" pitchFamily="18" charset="0"/>
                </a:rPr>
                <a:t>Cancel     Install</a:t>
              </a:r>
              <a:endParaRPr lang="el-GR" sz="110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2" name="Ορθογώνιο 11">
              <a:extLst>
                <a:ext uri="{FF2B5EF4-FFF2-40B4-BE49-F238E27FC236}">
                  <a16:creationId xmlns:a16="http://schemas.microsoft.com/office/drawing/2014/main" id="{4AAB90B4-1A95-4687-8D16-BA9D757BD860}"/>
                </a:ext>
              </a:extLst>
            </p:cNvPr>
            <p:cNvSpPr/>
            <p:nvPr/>
          </p:nvSpPr>
          <p:spPr>
            <a:xfrm>
              <a:off x="1837459" y="1269422"/>
              <a:ext cx="1186296" cy="559839"/>
            </a:xfrm>
            <a:prstGeom prst="rect">
              <a:avLst/>
            </a:prstGeom>
            <a:solidFill>
              <a:schemeClr val="tx1">
                <a:lumMod val="75000"/>
                <a:lumOff val="25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600">
                  <a:effectLst/>
                  <a:latin typeface="Verdana" panose="020B0604030504040204" pitchFamily="34" charset="0"/>
                  <a:ea typeface="Calibri" panose="020F0502020204030204" pitchFamily="34" charset="0"/>
                  <a:cs typeface="Times New Roman" panose="02020603050405020304" pitchFamily="18" charset="0"/>
                </a:rPr>
                <a:t>Play Protect does not recognize the programmer of this application …</a:t>
              </a:r>
              <a:endParaRPr lang="el-GR" sz="110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3" name="Ορθογώνιο 12">
              <a:extLst>
                <a:ext uri="{FF2B5EF4-FFF2-40B4-BE49-F238E27FC236}">
                  <a16:creationId xmlns:a16="http://schemas.microsoft.com/office/drawing/2014/main" id="{1EFFDB9B-49B2-4544-A4EB-08835EB3457F}"/>
                </a:ext>
              </a:extLst>
            </p:cNvPr>
            <p:cNvSpPr/>
            <p:nvPr/>
          </p:nvSpPr>
          <p:spPr>
            <a:xfrm>
              <a:off x="2095500" y="2078182"/>
              <a:ext cx="986492" cy="189230"/>
            </a:xfrm>
            <a:prstGeom prst="rect">
              <a:avLst/>
            </a:prstGeom>
            <a:solidFill>
              <a:schemeClr val="tx1">
                <a:lumMod val="85000"/>
                <a:lumOff val="1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a:lnSpc>
                  <a:spcPct val="107000"/>
                </a:lnSpc>
                <a:spcAft>
                  <a:spcPts val="800"/>
                </a:spcAft>
              </a:pPr>
              <a:r>
                <a:rPr lang="en-US" sz="500">
                  <a:solidFill>
                    <a:srgbClr val="A9D18E"/>
                  </a:solidFill>
                  <a:effectLst/>
                  <a:latin typeface="Verdana" panose="020B0604030504040204" pitchFamily="34" charset="0"/>
                  <a:ea typeface="Calibri" panose="020F0502020204030204" pitchFamily="34" charset="0"/>
                  <a:cs typeface="Times New Roman" panose="02020603050405020304" pitchFamily="18" charset="0"/>
                </a:rPr>
                <a:t>INSTALL  ANYWAY</a:t>
              </a:r>
              <a:endParaRPr lang="el-GR" sz="110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4" name="Ορθογώνιο 13">
              <a:extLst>
                <a:ext uri="{FF2B5EF4-FFF2-40B4-BE49-F238E27FC236}">
                  <a16:creationId xmlns:a16="http://schemas.microsoft.com/office/drawing/2014/main" id="{3CEE5E7B-FEF3-4264-AF41-DDD6B1E831E6}"/>
                </a:ext>
              </a:extLst>
            </p:cNvPr>
            <p:cNvSpPr/>
            <p:nvPr/>
          </p:nvSpPr>
          <p:spPr>
            <a:xfrm>
              <a:off x="1794164" y="845127"/>
              <a:ext cx="1337230" cy="242455"/>
            </a:xfrm>
            <a:prstGeom prst="rect">
              <a:avLst/>
            </a:prstGeom>
            <a:solidFill>
              <a:schemeClr val="tx1">
                <a:lumMod val="85000"/>
                <a:lumOff val="1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a:lnSpc>
                  <a:spcPct val="107000"/>
                </a:lnSpc>
                <a:spcAft>
                  <a:spcPts val="800"/>
                </a:spcAft>
              </a:pPr>
              <a:r>
                <a:rPr lang="en-US" sz="600" dirty="0">
                  <a:solidFill>
                    <a:srgbClr val="FFFFFF"/>
                  </a:solidFill>
                  <a:effectLst/>
                  <a:latin typeface="Verdana" panose="020B0604030504040204" pitchFamily="34" charset="0"/>
                  <a:ea typeface="Calibri" panose="020F0502020204030204" pitchFamily="34" charset="0"/>
                  <a:cs typeface="Times New Roman" panose="02020603050405020304" pitchFamily="18" charset="0"/>
                </a:rPr>
                <a:t>Blocked from Play Protect </a:t>
              </a:r>
              <a:endParaRPr lang="el-GR" sz="1100" dirty="0">
                <a:effectLst/>
                <a:latin typeface="Verdana" panose="020B060403050404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02734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756808" y="2702346"/>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Thank you!!!</a:t>
            </a:r>
            <a:endParaRPr lang="el-GR" sz="5400" dirty="0">
              <a:latin typeface="Verdana" panose="020B0604030504040204" pitchFamily="34" charset="0"/>
              <a:ea typeface="Verdana" panose="020B0604030504040204" pitchFamily="34" charset="0"/>
            </a:endParaRPr>
          </a:p>
        </p:txBody>
      </p:sp>
      <p:pic>
        <p:nvPicPr>
          <p:cNvPr id="4" name="Εικόνα 3" descr="Επιδοκιμασία κοτόπουλο">
            <a:extLst>
              <a:ext uri="{FF2B5EF4-FFF2-40B4-BE49-F238E27FC236}">
                <a16:creationId xmlns:a16="http://schemas.microsoft.com/office/drawing/2014/main" id="{5ADEEC40-4AE7-4DAF-8743-432C5CB23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34" y="1259011"/>
            <a:ext cx="3810000" cy="3810000"/>
          </a:xfrm>
          <a:prstGeom prst="rect">
            <a:avLst/>
          </a:prstGeom>
        </p:spPr>
      </p:pic>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Today you will learn</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970982029"/>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BB9873E-2779-4498-A564-53A834F7742E}"/>
              </a:ext>
            </a:extLst>
          </p:cNvPr>
          <p:cNvSpPr>
            <a:spLocks noGrp="1"/>
          </p:cNvSpPr>
          <p:nvPr>
            <p:ph type="title"/>
          </p:nvPr>
        </p:nvSpPr>
        <p:spPr/>
        <p:txBody>
          <a:bodyPr/>
          <a:lstStyle/>
          <a:p>
            <a:r>
              <a:rPr lang="en-US" dirty="0"/>
              <a:t>Congratulations</a:t>
            </a:r>
            <a:endParaRPr lang="el-GR" dirty="0"/>
          </a:p>
        </p:txBody>
      </p:sp>
      <p:graphicFrame>
        <p:nvGraphicFramePr>
          <p:cNvPr id="7" name="Διάγραμμα 6">
            <a:extLst>
              <a:ext uri="{FF2B5EF4-FFF2-40B4-BE49-F238E27FC236}">
                <a16:creationId xmlns:a16="http://schemas.microsoft.com/office/drawing/2014/main" id="{0A9A794A-C8B2-4CB7-ABA3-E30341F8A651}"/>
              </a:ext>
            </a:extLst>
          </p:cNvPr>
          <p:cNvGraphicFramePr/>
          <p:nvPr>
            <p:extLst>
              <p:ext uri="{D42A27DB-BD31-4B8C-83A1-F6EECF244321}">
                <p14:modId xmlns:p14="http://schemas.microsoft.com/office/powerpoint/2010/main" val="2194214669"/>
              </p:ext>
            </p:extLst>
          </p:nvPr>
        </p:nvGraphicFramePr>
        <p:xfrm>
          <a:off x="725659" y="1689297"/>
          <a:ext cx="1881553"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1B432460-2BA8-43FB-9DA3-29822F6065E0}"/>
              </a:ext>
            </a:extLst>
          </p:cNvPr>
          <p:cNvSpPr txBox="1"/>
          <p:nvPr/>
        </p:nvSpPr>
        <p:spPr>
          <a:xfrm>
            <a:off x="2910840" y="4234437"/>
            <a:ext cx="8793480" cy="1569660"/>
          </a:xfrm>
          <a:prstGeom prst="rect">
            <a:avLst/>
          </a:prstGeom>
          <a:noFill/>
        </p:spPr>
        <p:txBody>
          <a:bodyPr wrap="square">
            <a:spAutoFit/>
          </a:bodyPr>
          <a:lstStyle/>
          <a:p>
            <a:pPr algn="ctr"/>
            <a:r>
              <a:rPr lang="el-GR" sz="3200" dirty="0">
                <a:effectLst/>
                <a:latin typeface="Verdana" panose="020B0604030504040204" pitchFamily="34" charset="0"/>
                <a:ea typeface="Calibri" panose="020F0502020204030204" pitchFamily="34" charset="0"/>
                <a:cs typeface="Times New Roman" panose="02020603050405020304" pitchFamily="18" charset="0"/>
              </a:rPr>
              <a:t>In </a:t>
            </a:r>
            <a:r>
              <a:rPr lang="el-GR" sz="32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3200" dirty="0">
                <a:effectLst/>
                <a:latin typeface="Verdana" panose="020B0604030504040204" pitchFamily="34" charset="0"/>
                <a:ea typeface="Calibri" panose="020F0502020204030204" pitchFamily="34" charset="0"/>
                <a:cs typeface="Times New Roman" panose="02020603050405020304" pitchFamily="18" charset="0"/>
              </a:rPr>
              <a:t> </a:t>
            </a:r>
            <a:r>
              <a:rPr lang="el-GR" sz="3200" dirty="0" err="1">
                <a:effectLst/>
                <a:latin typeface="Verdana" panose="020B0604030504040204" pitchFamily="34" charset="0"/>
                <a:ea typeface="Calibri" panose="020F0502020204030204" pitchFamily="34" charset="0"/>
                <a:cs typeface="Times New Roman" panose="02020603050405020304" pitchFamily="18" charset="0"/>
              </a:rPr>
              <a:t>last</a:t>
            </a:r>
            <a:r>
              <a:rPr lang="el-GR" sz="3200" dirty="0">
                <a:effectLst/>
                <a:latin typeface="Verdana" panose="020B0604030504040204" pitchFamily="34" charset="0"/>
                <a:ea typeface="Calibri" panose="020F0502020204030204" pitchFamily="34" charset="0"/>
                <a:cs typeface="Times New Roman" panose="02020603050405020304" pitchFamily="18" charset="0"/>
              </a:rPr>
              <a:t> </a:t>
            </a:r>
            <a:r>
              <a:rPr lang="el-GR" sz="3200" dirty="0" err="1">
                <a:effectLst/>
                <a:latin typeface="Verdana" panose="020B0604030504040204" pitchFamily="34" charset="0"/>
                <a:ea typeface="Calibri" panose="020F0502020204030204" pitchFamily="34" charset="0"/>
                <a:cs typeface="Times New Roman" panose="02020603050405020304" pitchFamily="18" charset="0"/>
              </a:rPr>
              <a:t>chapter</a:t>
            </a:r>
            <a:r>
              <a:rPr lang="el-GR" sz="3200" dirty="0">
                <a:effectLst/>
                <a:latin typeface="Verdana" panose="020B0604030504040204" pitchFamily="34" charset="0"/>
                <a:ea typeface="Calibri" panose="020F0502020204030204" pitchFamily="34" charset="0"/>
                <a:cs typeface="Times New Roman" panose="02020603050405020304" pitchFamily="18" charset="0"/>
              </a:rPr>
              <a:t> </a:t>
            </a:r>
            <a:r>
              <a:rPr lang="el-GR" sz="32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3200" dirty="0">
                <a:effectLst/>
                <a:latin typeface="Verdana" panose="020B0604030504040204" pitchFamily="34" charset="0"/>
                <a:ea typeface="Calibri" panose="020F0502020204030204" pitchFamily="34" charset="0"/>
                <a:cs typeface="Times New Roman" panose="02020603050405020304" pitchFamily="18" charset="0"/>
              </a:rPr>
              <a:t> </a:t>
            </a:r>
            <a:r>
              <a:rPr lang="el-GR" sz="32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3200" dirty="0">
                <a:effectLst/>
                <a:latin typeface="Verdana" panose="020B0604030504040204" pitchFamily="34" charset="0"/>
                <a:ea typeface="Calibri" panose="020F0502020204030204" pitchFamily="34" charset="0"/>
                <a:cs typeface="Times New Roman" panose="02020603050405020304" pitchFamily="18" charset="0"/>
              </a:rPr>
              <a:t> </a:t>
            </a:r>
            <a:r>
              <a:rPr lang="el-GR" sz="3200" dirty="0" err="1">
                <a:effectLst/>
                <a:latin typeface="Verdana" panose="020B0604030504040204" pitchFamily="34" charset="0"/>
                <a:ea typeface="Calibri" panose="020F0502020204030204" pitchFamily="34" charset="0"/>
                <a:cs typeface="Times New Roman" panose="02020603050405020304" pitchFamily="18" charset="0"/>
              </a:rPr>
              <a:t>deal</a:t>
            </a:r>
            <a:r>
              <a:rPr lang="el-GR" sz="3200" dirty="0">
                <a:effectLst/>
                <a:latin typeface="Verdana" panose="020B0604030504040204" pitchFamily="34" charset="0"/>
                <a:ea typeface="Calibri" panose="020F0502020204030204" pitchFamily="34" charset="0"/>
                <a:cs typeface="Times New Roman" panose="02020603050405020304" pitchFamily="18" charset="0"/>
              </a:rPr>
              <a:t> </a:t>
            </a:r>
            <a:r>
              <a:rPr lang="el-GR" sz="32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3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3200" dirty="0" err="1">
                <a:effectLst/>
                <a:latin typeface="Verdana" panose="020B0604030504040204" pitchFamily="34" charset="0"/>
                <a:ea typeface="Calibri" panose="020F0502020204030204" pitchFamily="34" charset="0"/>
                <a:cs typeface="Times New Roman" panose="02020603050405020304" pitchFamily="18" charset="0"/>
              </a:rPr>
              <a:t>conversion</a:t>
            </a:r>
            <a:r>
              <a:rPr lang="el-GR" sz="3200" dirty="0">
                <a:effectLst/>
                <a:latin typeface="Verdana" panose="020B0604030504040204" pitchFamily="34" charset="0"/>
                <a:ea typeface="Calibri" panose="020F0502020204030204" pitchFamily="34" charset="0"/>
                <a:cs typeface="Times New Roman" panose="02020603050405020304" pitchFamily="18" charset="0"/>
              </a:rPr>
              <a:t> of a </a:t>
            </a:r>
            <a:r>
              <a:rPr lang="el-GR" sz="3200" dirty="0" err="1">
                <a:effectLst/>
                <a:latin typeface="Verdana" panose="020B0604030504040204" pitchFamily="34" charset="0"/>
                <a:ea typeface="Calibri" panose="020F0502020204030204" pitchFamily="34" charset="0"/>
                <a:cs typeface="Times New Roman" panose="02020603050405020304" pitchFamily="18" charset="0"/>
              </a:rPr>
              <a:t>into</a:t>
            </a:r>
            <a:r>
              <a:rPr lang="el-GR" sz="3200" dirty="0">
                <a:effectLst/>
                <a:latin typeface="Verdana" panose="020B0604030504040204" pitchFamily="34" charset="0"/>
                <a:ea typeface="Calibri" panose="020F0502020204030204" pitchFamily="34" charset="0"/>
                <a:cs typeface="Times New Roman" panose="02020603050405020304" pitchFamily="18" charset="0"/>
              </a:rPr>
              <a:t> a </a:t>
            </a:r>
            <a:r>
              <a:rPr lang="el-GR" sz="3200" dirty="0" err="1">
                <a:effectLst/>
                <a:latin typeface="Verdana" panose="020B0604030504040204" pitchFamily="34" charset="0"/>
                <a:ea typeface="Calibri" panose="020F0502020204030204" pitchFamily="34" charset="0"/>
                <a:cs typeface="Times New Roman" panose="02020603050405020304" pitchFamily="18" charset="0"/>
              </a:rPr>
              <a:t>program</a:t>
            </a:r>
            <a:r>
              <a:rPr lang="el-GR" sz="3200" dirty="0">
                <a:effectLst/>
                <a:latin typeface="Verdana" panose="020B0604030504040204" pitchFamily="34" charset="0"/>
                <a:ea typeface="Calibri" panose="020F0502020204030204" pitchFamily="34" charset="0"/>
                <a:cs typeface="Times New Roman" panose="02020603050405020304" pitchFamily="18" charset="0"/>
              </a:rPr>
              <a:t> for </a:t>
            </a:r>
            <a:r>
              <a:rPr lang="el-GR" sz="3200" dirty="0" err="1">
                <a:effectLst/>
                <a:latin typeface="Verdana" panose="020B0604030504040204" pitchFamily="34" charset="0"/>
                <a:ea typeface="Calibri" panose="020F0502020204030204" pitchFamily="34" charset="0"/>
                <a:cs typeface="Times New Roman" panose="02020603050405020304" pitchFamily="18" charset="0"/>
              </a:rPr>
              <a:t>Android</a:t>
            </a:r>
            <a:r>
              <a:rPr lang="el-GR" sz="3200" dirty="0">
                <a:effectLst/>
                <a:latin typeface="Verdana" panose="020B0604030504040204" pitchFamily="34" charset="0"/>
                <a:ea typeface="Calibri" panose="020F0502020204030204" pitchFamily="34" charset="0"/>
                <a:cs typeface="Times New Roman" panose="02020603050405020304" pitchFamily="18" charset="0"/>
              </a:rPr>
              <a:t>.</a:t>
            </a:r>
            <a:endParaRPr lang="el-GR" sz="3200" dirty="0"/>
          </a:p>
        </p:txBody>
      </p:sp>
      <p:pic>
        <p:nvPicPr>
          <p:cNvPr id="13" name="Εικόνα 12" descr="Γιορτή Κοτόπουλο">
            <a:extLst>
              <a:ext uri="{FF2B5EF4-FFF2-40B4-BE49-F238E27FC236}">
                <a16:creationId xmlns:a16="http://schemas.microsoft.com/office/drawing/2014/main" id="{6A7063C9-3DA7-4E1F-8FF3-05B661BB0C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3652" y="317538"/>
            <a:ext cx="3810000" cy="3810000"/>
          </a:xfrm>
          <a:prstGeom prst="rect">
            <a:avLst/>
          </a:prstGeom>
        </p:spPr>
      </p:pic>
    </p:spTree>
    <p:extLst>
      <p:ext uri="{BB962C8B-B14F-4D97-AF65-F5344CB8AC3E}">
        <p14:creationId xmlns:p14="http://schemas.microsoft.com/office/powerpoint/2010/main" val="118544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1F35FC7-D159-4903-BD5B-FA1F689852C7}"/>
              </a:ext>
            </a:extLst>
          </p:cNvPr>
          <p:cNvSpPr>
            <a:spLocks noGrp="1"/>
          </p:cNvSpPr>
          <p:nvPr>
            <p:ph type="title"/>
          </p:nvPr>
        </p:nvSpPr>
        <p:spPr/>
        <p:txBody>
          <a:bodyPr/>
          <a:lstStyle/>
          <a:p>
            <a:r>
              <a:rPr lang="en-US" dirty="0"/>
              <a:t>Application description in B4J</a:t>
            </a:r>
            <a:endParaRPr lang="el-GR" dirty="0"/>
          </a:p>
        </p:txBody>
      </p:sp>
      <p:grpSp>
        <p:nvGrpSpPr>
          <p:cNvPr id="3" name="Ομάδα 2">
            <a:extLst>
              <a:ext uri="{FF2B5EF4-FFF2-40B4-BE49-F238E27FC236}">
                <a16:creationId xmlns:a16="http://schemas.microsoft.com/office/drawing/2014/main" id="{1348B674-82BF-4843-ADC7-88A7AC4A7F2C}"/>
              </a:ext>
            </a:extLst>
          </p:cNvPr>
          <p:cNvGrpSpPr/>
          <p:nvPr/>
        </p:nvGrpSpPr>
        <p:grpSpPr>
          <a:xfrm>
            <a:off x="5200047" y="1418492"/>
            <a:ext cx="6581645" cy="4232032"/>
            <a:chOff x="-297180" y="0"/>
            <a:chExt cx="3272155" cy="2176780"/>
          </a:xfrm>
        </p:grpSpPr>
        <p:pic>
          <p:nvPicPr>
            <p:cNvPr id="4" name="Εικόνα 3">
              <a:extLst>
                <a:ext uri="{FF2B5EF4-FFF2-40B4-BE49-F238E27FC236}">
                  <a16:creationId xmlns:a16="http://schemas.microsoft.com/office/drawing/2014/main" id="{1092EAC2-7EF6-4ABA-9066-539285AA36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9700" y="0"/>
              <a:ext cx="1565275" cy="2176780"/>
            </a:xfrm>
            <a:prstGeom prst="rect">
              <a:avLst/>
            </a:prstGeom>
          </p:spPr>
        </p:pic>
        <p:pic>
          <p:nvPicPr>
            <p:cNvPr id="5" name="Εικόνα 4">
              <a:extLst>
                <a:ext uri="{FF2B5EF4-FFF2-40B4-BE49-F238E27FC236}">
                  <a16:creationId xmlns:a16="http://schemas.microsoft.com/office/drawing/2014/main" id="{3AA24C1A-53EE-486A-B28E-4B39B16918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180" y="0"/>
              <a:ext cx="1599742" cy="2176780"/>
            </a:xfrm>
            <a:prstGeom prst="rect">
              <a:avLst/>
            </a:prstGeom>
          </p:spPr>
        </p:pic>
      </p:grpSp>
      <p:sp>
        <p:nvSpPr>
          <p:cNvPr id="7" name="TextBox 6">
            <a:extLst>
              <a:ext uri="{FF2B5EF4-FFF2-40B4-BE49-F238E27FC236}">
                <a16:creationId xmlns:a16="http://schemas.microsoft.com/office/drawing/2014/main" id="{342CAFD8-C11B-4E3C-B4E1-720D15A2522A}"/>
              </a:ext>
            </a:extLst>
          </p:cNvPr>
          <p:cNvSpPr txBox="1"/>
          <p:nvPr/>
        </p:nvSpPr>
        <p:spPr>
          <a:xfrm>
            <a:off x="259080" y="1418492"/>
            <a:ext cx="4373880" cy="2358659"/>
          </a:xfrm>
          <a:prstGeom prst="rect">
            <a:avLst/>
          </a:prstGeom>
          <a:noFill/>
        </p:spPr>
        <p:txBody>
          <a:bodyPr wrap="square">
            <a:spAutoFit/>
          </a:bodyPr>
          <a:lstStyle/>
          <a:p>
            <a:pPr algn="ctr">
              <a:lnSpc>
                <a:spcPct val="107000"/>
              </a:lnSpc>
              <a:spcAft>
                <a:spcPts val="800"/>
              </a:spcAft>
            </a:pPr>
            <a:r>
              <a:rPr lang="en-US" sz="3200" dirty="0">
                <a:effectLst/>
                <a:latin typeface="Verdana" panose="020B0604030504040204" pitchFamily="34" charset="0"/>
                <a:ea typeface="Calibri" panose="020F0502020204030204" pitchFamily="34" charset="0"/>
                <a:cs typeface="Times New Roman" panose="02020603050405020304" pitchFamily="18" charset="0"/>
              </a:rPr>
              <a:t>A</a:t>
            </a:r>
            <a:r>
              <a:rPr lang="el-GR" sz="3200" dirty="0">
                <a:effectLst/>
                <a:latin typeface="Verdana" panose="020B0604030504040204" pitchFamily="34" charset="0"/>
                <a:ea typeface="Calibri" panose="020F0502020204030204" pitchFamily="34" charset="0"/>
                <a:cs typeface="Times New Roman" panose="02020603050405020304" pitchFamily="18" charset="0"/>
              </a:rPr>
              <a:t> </a:t>
            </a:r>
            <a:r>
              <a:rPr lang="el-GR" sz="3200" dirty="0" err="1">
                <a:effectLst/>
                <a:latin typeface="Verdana" panose="020B0604030504040204" pitchFamily="34" charset="0"/>
                <a:ea typeface="Calibri" panose="020F0502020204030204" pitchFamily="34" charset="0"/>
                <a:cs typeface="Times New Roman" panose="02020603050405020304" pitchFamily="18" charset="0"/>
              </a:rPr>
              <a:t>simple</a:t>
            </a:r>
            <a:r>
              <a:rPr lang="el-GR" sz="3200" dirty="0">
                <a:effectLst/>
                <a:latin typeface="Verdana" panose="020B0604030504040204" pitchFamily="34" charset="0"/>
                <a:ea typeface="Calibri" panose="020F0502020204030204" pitchFamily="34" charset="0"/>
                <a:cs typeface="Times New Roman" panose="02020603050405020304" pitchFamily="18" charset="0"/>
              </a:rPr>
              <a:t> </a:t>
            </a:r>
            <a:r>
              <a:rPr lang="el-GR" sz="3200" dirty="0" err="1">
                <a:effectLst/>
                <a:latin typeface="Verdana" panose="020B0604030504040204" pitchFamily="34" charset="0"/>
                <a:ea typeface="Calibri" panose="020F0502020204030204" pitchFamily="34" charset="0"/>
                <a:cs typeface="Times New Roman" panose="02020603050405020304" pitchFamily="18" charset="0"/>
              </a:rPr>
              <a:t>calculator</a:t>
            </a:r>
            <a:r>
              <a:rPr lang="el-GR" sz="3200" dirty="0">
                <a:effectLst/>
                <a:latin typeface="Verdana" panose="020B0604030504040204" pitchFamily="34" charset="0"/>
                <a:ea typeface="Calibri" panose="020F0502020204030204" pitchFamily="34" charset="0"/>
                <a:cs typeface="Times New Roman" panose="02020603050405020304" pitchFamily="18" charset="0"/>
              </a:rPr>
              <a:t> </a:t>
            </a:r>
            <a:r>
              <a:rPr lang="el-GR" sz="32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3200" dirty="0">
                <a:effectLst/>
                <a:latin typeface="Verdana" panose="020B0604030504040204" pitchFamily="34" charset="0"/>
                <a:ea typeface="Calibri" panose="020F0502020204030204" pitchFamily="34" charset="0"/>
                <a:cs typeface="Times New Roman" panose="02020603050405020304" pitchFamily="18" charset="0"/>
              </a:rPr>
              <a:t>  </a:t>
            </a:r>
            <a:r>
              <a:rPr lang="el-GR" sz="3200" dirty="0" err="1">
                <a:effectLst/>
                <a:latin typeface="Verdana" panose="020B0604030504040204" pitchFamily="34" charset="0"/>
                <a:ea typeface="Calibri" panose="020F0502020204030204" pitchFamily="34" charset="0"/>
                <a:cs typeface="Times New Roman" panose="02020603050405020304" pitchFamily="18" charset="0"/>
              </a:rPr>
              <a:t>performs</a:t>
            </a:r>
            <a:r>
              <a:rPr lang="el-GR" sz="3200" dirty="0">
                <a:effectLst/>
                <a:latin typeface="Verdana" panose="020B0604030504040204" pitchFamily="34" charset="0"/>
                <a:ea typeface="Calibri" panose="020F0502020204030204" pitchFamily="34" charset="0"/>
                <a:cs typeface="Times New Roman" panose="02020603050405020304" pitchFamily="18" charset="0"/>
              </a:rPr>
              <a:t> </a:t>
            </a:r>
            <a:endParaRPr lang="en-US" sz="32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3200" dirty="0">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l-GR" sz="3200" dirty="0" err="1">
                <a:effectLst/>
                <a:latin typeface="Verdana" panose="020B0604030504040204" pitchFamily="34" charset="0"/>
                <a:ea typeface="Calibri" panose="020F0502020204030204" pitchFamily="34" charset="0"/>
                <a:cs typeface="Times New Roman" panose="02020603050405020304" pitchFamily="18" charset="0"/>
              </a:rPr>
              <a:t>basic</a:t>
            </a:r>
            <a:r>
              <a:rPr lang="el-GR" sz="3200" dirty="0">
                <a:effectLst/>
                <a:latin typeface="Verdana" panose="020B0604030504040204" pitchFamily="34" charset="0"/>
                <a:ea typeface="Calibri" panose="020F0502020204030204" pitchFamily="34" charset="0"/>
                <a:cs typeface="Times New Roman" panose="02020603050405020304" pitchFamily="18" charset="0"/>
              </a:rPr>
              <a:t> </a:t>
            </a:r>
            <a:r>
              <a:rPr lang="el-GR" sz="3200" dirty="0" err="1">
                <a:effectLst/>
                <a:latin typeface="Verdana" panose="020B0604030504040204" pitchFamily="34" charset="0"/>
                <a:ea typeface="Calibri" panose="020F0502020204030204" pitchFamily="34" charset="0"/>
                <a:cs typeface="Times New Roman" panose="02020603050405020304" pitchFamily="18" charset="0"/>
              </a:rPr>
              <a:t>operations</a:t>
            </a:r>
            <a:r>
              <a:rPr lang="el-GR" sz="3200" dirty="0">
                <a:effectLst/>
                <a:latin typeface="Verdana" panose="020B060403050404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28973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25228DE-FD83-4EF9-B512-7CD7EF9248C2}"/>
              </a:ext>
            </a:extLst>
          </p:cNvPr>
          <p:cNvSpPr>
            <a:spLocks noGrp="1"/>
          </p:cNvSpPr>
          <p:nvPr>
            <p:ph type="title"/>
          </p:nvPr>
        </p:nvSpPr>
        <p:spPr/>
        <p:txBody>
          <a:bodyPr/>
          <a:lstStyle/>
          <a:p>
            <a:r>
              <a:rPr lang="en-US" dirty="0"/>
              <a:t>Events for buttons</a:t>
            </a:r>
            <a:endParaRPr lang="el-GR" dirty="0"/>
          </a:p>
        </p:txBody>
      </p:sp>
      <p:pic>
        <p:nvPicPr>
          <p:cNvPr id="4" name="Εικόνα 3">
            <a:extLst>
              <a:ext uri="{FF2B5EF4-FFF2-40B4-BE49-F238E27FC236}">
                <a16:creationId xmlns:a16="http://schemas.microsoft.com/office/drawing/2014/main" id="{D736431F-AFE8-4F32-A79A-923A70FD410E}"/>
              </a:ext>
            </a:extLst>
          </p:cNvPr>
          <p:cNvPicPr>
            <a:picLocks noChangeAspect="1"/>
          </p:cNvPicPr>
          <p:nvPr/>
        </p:nvPicPr>
        <p:blipFill>
          <a:blip r:embed="rId3"/>
          <a:stretch>
            <a:fillRect/>
          </a:stretch>
        </p:blipFill>
        <p:spPr>
          <a:xfrm>
            <a:off x="4129399" y="1295240"/>
            <a:ext cx="7392041" cy="3688400"/>
          </a:xfrm>
          <a:prstGeom prst="rect">
            <a:avLst/>
          </a:prstGeom>
        </p:spPr>
      </p:pic>
      <p:sp>
        <p:nvSpPr>
          <p:cNvPr id="5" name="TextBox 4">
            <a:extLst>
              <a:ext uri="{FF2B5EF4-FFF2-40B4-BE49-F238E27FC236}">
                <a16:creationId xmlns:a16="http://schemas.microsoft.com/office/drawing/2014/main" id="{BFF2738A-3FBE-40A4-8279-B52B110D7253}"/>
              </a:ext>
            </a:extLst>
          </p:cNvPr>
          <p:cNvSpPr txBox="1"/>
          <p:nvPr/>
        </p:nvSpPr>
        <p:spPr>
          <a:xfrm>
            <a:off x="372862" y="1731344"/>
            <a:ext cx="3429000" cy="1626536"/>
          </a:xfrm>
          <a:prstGeom prst="rect">
            <a:avLst/>
          </a:prstGeom>
          <a:noFill/>
        </p:spPr>
        <p:txBody>
          <a:bodyPr wrap="square">
            <a:spAutoFit/>
          </a:bodyPr>
          <a:lstStyle/>
          <a:p>
            <a:pPr algn="ctr">
              <a:lnSpc>
                <a:spcPct val="107000"/>
              </a:lnSpc>
              <a:spcAft>
                <a:spcPts val="800"/>
              </a:spcAft>
            </a:pPr>
            <a:r>
              <a:rPr lang="en-US" sz="3200" dirty="0">
                <a:effectLst/>
                <a:latin typeface="Verdana" panose="020B0604030504040204" pitchFamily="34" charset="0"/>
                <a:ea typeface="Calibri" panose="020F0502020204030204" pitchFamily="34" charset="0"/>
                <a:cs typeface="Times New Roman" panose="02020603050405020304" pitchFamily="18" charset="0"/>
              </a:rPr>
              <a:t>How to handle so many events from buttons?</a:t>
            </a:r>
            <a:endParaRPr lang="el-GR" sz="3200" dirty="0">
              <a:effectLst/>
              <a:latin typeface="Verdana" panose="020B0604030504040204" pitchFamily="34" charset="0"/>
              <a:ea typeface="Calibri" panose="020F0502020204030204" pitchFamily="34" charset="0"/>
              <a:cs typeface="Times New Roman" panose="02020603050405020304" pitchFamily="18" charset="0"/>
            </a:endParaRPr>
          </a:p>
        </p:txBody>
      </p:sp>
      <p:grpSp>
        <p:nvGrpSpPr>
          <p:cNvPr id="10" name="Ομάδα 9">
            <a:extLst>
              <a:ext uri="{FF2B5EF4-FFF2-40B4-BE49-F238E27FC236}">
                <a16:creationId xmlns:a16="http://schemas.microsoft.com/office/drawing/2014/main" id="{602D2880-B98E-4D10-A821-108BAAF8C017}"/>
              </a:ext>
            </a:extLst>
          </p:cNvPr>
          <p:cNvGrpSpPr/>
          <p:nvPr/>
        </p:nvGrpSpPr>
        <p:grpSpPr>
          <a:xfrm>
            <a:off x="372862" y="1818640"/>
            <a:ext cx="6393698" cy="2415761"/>
            <a:chOff x="372862" y="1818640"/>
            <a:chExt cx="6393698" cy="2415761"/>
          </a:xfrm>
        </p:grpSpPr>
        <p:sp>
          <p:nvSpPr>
            <p:cNvPr id="6" name="Ορθογώνιο 5">
              <a:extLst>
                <a:ext uri="{FF2B5EF4-FFF2-40B4-BE49-F238E27FC236}">
                  <a16:creationId xmlns:a16="http://schemas.microsoft.com/office/drawing/2014/main" id="{DFF57BD7-F8D3-45A8-9AC8-447F5375898F}"/>
                </a:ext>
              </a:extLst>
            </p:cNvPr>
            <p:cNvSpPr/>
            <p:nvPr/>
          </p:nvSpPr>
          <p:spPr>
            <a:xfrm>
              <a:off x="4129399" y="1818640"/>
              <a:ext cx="2637161" cy="2895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extBox 6">
              <a:extLst>
                <a:ext uri="{FF2B5EF4-FFF2-40B4-BE49-F238E27FC236}">
                  <a16:creationId xmlns:a16="http://schemas.microsoft.com/office/drawing/2014/main" id="{B99E2337-D75F-4475-8EC5-B4A62778A51B}"/>
                </a:ext>
              </a:extLst>
            </p:cNvPr>
            <p:cNvSpPr txBox="1"/>
            <p:nvPr/>
          </p:nvSpPr>
          <p:spPr>
            <a:xfrm>
              <a:off x="372862" y="3661744"/>
              <a:ext cx="2492258" cy="572657"/>
            </a:xfrm>
            <a:prstGeom prst="rect">
              <a:avLst/>
            </a:prstGeom>
            <a:noFill/>
          </p:spPr>
          <p:txBody>
            <a:bodyPr wrap="square">
              <a:spAutoFit/>
            </a:bodyPr>
            <a:lstStyle/>
            <a:p>
              <a:pPr algn="ctr">
                <a:lnSpc>
                  <a:spcPct val="107000"/>
                </a:lnSpc>
                <a:spcAft>
                  <a:spcPts val="800"/>
                </a:spcAft>
              </a:pPr>
              <a:r>
                <a:rPr lang="en-US" sz="3200" dirty="0">
                  <a:effectLst/>
                  <a:latin typeface="Verdana" panose="020B0604030504040204" pitchFamily="34" charset="0"/>
                  <a:ea typeface="Calibri" panose="020F0502020204030204" pitchFamily="34" charset="0"/>
                  <a:cs typeface="Times New Roman" panose="02020603050405020304" pitchFamily="18" charset="0"/>
                </a:rPr>
                <a:t>New Event</a:t>
              </a:r>
              <a:endParaRPr lang="el-GR" sz="3200" dirty="0">
                <a:effectLst/>
                <a:latin typeface="Verdana" panose="020B0604030504040204" pitchFamily="34" charset="0"/>
                <a:ea typeface="Calibri" panose="020F0502020204030204" pitchFamily="34" charset="0"/>
                <a:cs typeface="Times New Roman" panose="02020603050405020304" pitchFamily="18" charset="0"/>
              </a:endParaRPr>
            </a:p>
          </p:txBody>
        </p:sp>
        <p:cxnSp>
          <p:nvCxnSpPr>
            <p:cNvPr id="9" name="Ευθύγραμμο βέλος σύνδεσης 8">
              <a:extLst>
                <a:ext uri="{FF2B5EF4-FFF2-40B4-BE49-F238E27FC236}">
                  <a16:creationId xmlns:a16="http://schemas.microsoft.com/office/drawing/2014/main" id="{ADB6F055-F16E-40E9-9C09-377A94D55DE2}"/>
                </a:ext>
              </a:extLst>
            </p:cNvPr>
            <p:cNvCxnSpPr>
              <a:stCxn id="7" idx="3"/>
            </p:cNvCxnSpPr>
            <p:nvPr/>
          </p:nvCxnSpPr>
          <p:spPr>
            <a:xfrm flipV="1">
              <a:off x="2865120" y="2194560"/>
              <a:ext cx="1463040" cy="175351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Ομάδα 10">
            <a:extLst>
              <a:ext uri="{FF2B5EF4-FFF2-40B4-BE49-F238E27FC236}">
                <a16:creationId xmlns:a16="http://schemas.microsoft.com/office/drawing/2014/main" id="{741C623F-261B-4860-AF22-9ED6339F688A}"/>
              </a:ext>
            </a:extLst>
          </p:cNvPr>
          <p:cNvGrpSpPr/>
          <p:nvPr/>
        </p:nvGrpSpPr>
        <p:grpSpPr>
          <a:xfrm>
            <a:off x="1778000" y="4321076"/>
            <a:ext cx="5133019" cy="1104707"/>
            <a:chOff x="1778000" y="3090397"/>
            <a:chExt cx="5133019" cy="1104707"/>
          </a:xfrm>
        </p:grpSpPr>
        <p:sp>
          <p:nvSpPr>
            <p:cNvPr id="12" name="Ορθογώνιο 11">
              <a:extLst>
                <a:ext uri="{FF2B5EF4-FFF2-40B4-BE49-F238E27FC236}">
                  <a16:creationId xmlns:a16="http://schemas.microsoft.com/office/drawing/2014/main" id="{4B370A6B-D547-4E77-9E18-444879A81477}"/>
                </a:ext>
              </a:extLst>
            </p:cNvPr>
            <p:cNvSpPr/>
            <p:nvPr/>
          </p:nvSpPr>
          <p:spPr>
            <a:xfrm>
              <a:off x="4273858" y="3090397"/>
              <a:ext cx="2637161" cy="2895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TextBox 12">
              <a:extLst>
                <a:ext uri="{FF2B5EF4-FFF2-40B4-BE49-F238E27FC236}">
                  <a16:creationId xmlns:a16="http://schemas.microsoft.com/office/drawing/2014/main" id="{F6D45C53-990A-49ED-9388-10FDFE5E4053}"/>
                </a:ext>
              </a:extLst>
            </p:cNvPr>
            <p:cNvSpPr txBox="1"/>
            <p:nvPr/>
          </p:nvSpPr>
          <p:spPr>
            <a:xfrm>
              <a:off x="1778000" y="3622447"/>
              <a:ext cx="1087120" cy="572657"/>
            </a:xfrm>
            <a:prstGeom prst="rect">
              <a:avLst/>
            </a:prstGeom>
            <a:noFill/>
          </p:spPr>
          <p:txBody>
            <a:bodyPr wrap="square">
              <a:spAutoFit/>
            </a:bodyPr>
            <a:lstStyle/>
            <a:p>
              <a:pPr algn="ctr">
                <a:lnSpc>
                  <a:spcPct val="107000"/>
                </a:lnSpc>
                <a:spcAft>
                  <a:spcPts val="800"/>
                </a:spcAft>
              </a:pPr>
              <a:r>
                <a:rPr lang="en-US" sz="3200" dirty="0">
                  <a:effectLst/>
                  <a:latin typeface="Verdana" panose="020B0604030504040204" pitchFamily="34" charset="0"/>
                  <a:ea typeface="Calibri" panose="020F0502020204030204" pitchFamily="34" charset="0"/>
                  <a:cs typeface="Times New Roman" panose="02020603050405020304" pitchFamily="18" charset="0"/>
                </a:rPr>
                <a:t>Tag</a:t>
              </a:r>
              <a:endParaRPr lang="el-GR" sz="3200" dirty="0">
                <a:effectLst/>
                <a:latin typeface="Verdana" panose="020B0604030504040204" pitchFamily="34" charset="0"/>
                <a:ea typeface="Calibri" panose="020F0502020204030204" pitchFamily="34" charset="0"/>
                <a:cs typeface="Times New Roman" panose="02020603050405020304" pitchFamily="18" charset="0"/>
              </a:endParaRPr>
            </a:p>
          </p:txBody>
        </p:sp>
        <p:cxnSp>
          <p:nvCxnSpPr>
            <p:cNvPr id="14" name="Ευθύγραμμο βέλος σύνδεσης 13">
              <a:extLst>
                <a:ext uri="{FF2B5EF4-FFF2-40B4-BE49-F238E27FC236}">
                  <a16:creationId xmlns:a16="http://schemas.microsoft.com/office/drawing/2014/main" id="{A7AFFD42-9DCB-4778-8866-D4FAAAE8132F}"/>
                </a:ext>
              </a:extLst>
            </p:cNvPr>
            <p:cNvCxnSpPr>
              <a:cxnSpLocks/>
              <a:stCxn id="13" idx="3"/>
            </p:cNvCxnSpPr>
            <p:nvPr/>
          </p:nvCxnSpPr>
          <p:spPr>
            <a:xfrm flipV="1">
              <a:off x="2865120" y="3279286"/>
              <a:ext cx="1264279" cy="62949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140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75CC08F-C874-417E-9430-ADD79B6190CA}"/>
              </a:ext>
            </a:extLst>
          </p:cNvPr>
          <p:cNvSpPr>
            <a:spLocks noGrp="1"/>
          </p:cNvSpPr>
          <p:nvPr>
            <p:ph type="title"/>
          </p:nvPr>
        </p:nvSpPr>
        <p:spPr/>
        <p:txBody>
          <a:bodyPr/>
          <a:lstStyle/>
          <a:p>
            <a:r>
              <a:rPr lang="en-US" dirty="0" err="1"/>
              <a:t>Number_Click</a:t>
            </a:r>
            <a:endParaRPr lang="el-GR" dirty="0"/>
          </a:p>
        </p:txBody>
      </p:sp>
      <p:sp>
        <p:nvSpPr>
          <p:cNvPr id="4" name="TextBox 3">
            <a:extLst>
              <a:ext uri="{FF2B5EF4-FFF2-40B4-BE49-F238E27FC236}">
                <a16:creationId xmlns:a16="http://schemas.microsoft.com/office/drawing/2014/main" id="{F8235F08-A3E0-4A3B-89DC-0FFB245DA1BA}"/>
              </a:ext>
            </a:extLst>
          </p:cNvPr>
          <p:cNvSpPr txBox="1"/>
          <p:nvPr/>
        </p:nvSpPr>
        <p:spPr>
          <a:xfrm>
            <a:off x="372862" y="1381982"/>
            <a:ext cx="10271760" cy="4401205"/>
          </a:xfrm>
          <a:prstGeom prst="rect">
            <a:avLst/>
          </a:prstGeom>
          <a:noFill/>
        </p:spPr>
        <p:txBody>
          <a:bodyPr wrap="square">
            <a:spAutoFit/>
          </a:bodyPr>
          <a:lstStyle/>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Sub</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Number_Click</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Dim</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b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Button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b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Sender</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b.Tag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done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lblNumber.Text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0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done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False</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lblNumber.</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Text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lblNumber.</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Text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&amp;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b.Tag</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Sub</a:t>
            </a:r>
            <a:endParaRPr lang="el-GR" sz="36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227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5EAFF1E-34F9-4AFD-8196-DF66DE5F8500}"/>
              </a:ext>
            </a:extLst>
          </p:cNvPr>
          <p:cNvSpPr>
            <a:spLocks noGrp="1"/>
          </p:cNvSpPr>
          <p:nvPr>
            <p:ph type="title"/>
          </p:nvPr>
        </p:nvSpPr>
        <p:spPr/>
        <p:txBody>
          <a:bodyPr/>
          <a:lstStyle/>
          <a:p>
            <a:r>
              <a:rPr lang="en-US" dirty="0"/>
              <a:t>Transfer app to B4A  and  Android</a:t>
            </a:r>
            <a:endParaRPr lang="el-GR" dirty="0"/>
          </a:p>
        </p:txBody>
      </p:sp>
      <p:pic>
        <p:nvPicPr>
          <p:cNvPr id="4" name="Εικόνα 3">
            <a:extLst>
              <a:ext uri="{FF2B5EF4-FFF2-40B4-BE49-F238E27FC236}">
                <a16:creationId xmlns:a16="http://schemas.microsoft.com/office/drawing/2014/main" id="{6053D690-DCE5-402A-9DC9-93F2E91780DD}"/>
              </a:ext>
            </a:extLst>
          </p:cNvPr>
          <p:cNvPicPr>
            <a:picLocks noChangeAspect="1"/>
          </p:cNvPicPr>
          <p:nvPr/>
        </p:nvPicPr>
        <p:blipFill>
          <a:blip r:embed="rId3"/>
          <a:stretch>
            <a:fillRect/>
          </a:stretch>
        </p:blipFill>
        <p:spPr>
          <a:xfrm>
            <a:off x="650893" y="1213135"/>
            <a:ext cx="7371610" cy="2590800"/>
          </a:xfrm>
          <a:prstGeom prst="rect">
            <a:avLst/>
          </a:prstGeom>
        </p:spPr>
      </p:pic>
      <p:pic>
        <p:nvPicPr>
          <p:cNvPr id="6" name="Εικόνα 5">
            <a:extLst>
              <a:ext uri="{FF2B5EF4-FFF2-40B4-BE49-F238E27FC236}">
                <a16:creationId xmlns:a16="http://schemas.microsoft.com/office/drawing/2014/main" id="{92544B29-BD78-4785-BC4C-1564B23E75CE}"/>
              </a:ext>
            </a:extLst>
          </p:cNvPr>
          <p:cNvPicPr>
            <a:picLocks noChangeAspect="1"/>
          </p:cNvPicPr>
          <p:nvPr/>
        </p:nvPicPr>
        <p:blipFill>
          <a:blip r:embed="rId4"/>
          <a:stretch>
            <a:fillRect/>
          </a:stretch>
        </p:blipFill>
        <p:spPr>
          <a:xfrm>
            <a:off x="4242028" y="3429000"/>
            <a:ext cx="7588723" cy="2590800"/>
          </a:xfrm>
          <a:prstGeom prst="rect">
            <a:avLst/>
          </a:prstGeom>
        </p:spPr>
      </p:pic>
    </p:spTree>
    <p:extLst>
      <p:ext uri="{BB962C8B-B14F-4D97-AF65-F5344CB8AC3E}">
        <p14:creationId xmlns:p14="http://schemas.microsoft.com/office/powerpoint/2010/main" val="297883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6E48CCA-9BA9-49CF-BE24-582AC3D32F37}"/>
              </a:ext>
            </a:extLst>
          </p:cNvPr>
          <p:cNvSpPr>
            <a:spLocks noGrp="1"/>
          </p:cNvSpPr>
          <p:nvPr>
            <p:ph type="title"/>
          </p:nvPr>
        </p:nvSpPr>
        <p:spPr/>
        <p:txBody>
          <a:bodyPr/>
          <a:lstStyle/>
          <a:p>
            <a:r>
              <a:rPr lang="en-US" dirty="0"/>
              <a:t>Download and Install B4A</a:t>
            </a:r>
            <a:endParaRPr lang="el-GR" dirty="0"/>
          </a:p>
        </p:txBody>
      </p:sp>
      <p:pic>
        <p:nvPicPr>
          <p:cNvPr id="4" name="Εικόνα 3">
            <a:extLst>
              <a:ext uri="{FF2B5EF4-FFF2-40B4-BE49-F238E27FC236}">
                <a16:creationId xmlns:a16="http://schemas.microsoft.com/office/drawing/2014/main" id="{04DE5615-1292-42A8-93D2-9BB6EFE9C9DB}"/>
              </a:ext>
            </a:extLst>
          </p:cNvPr>
          <p:cNvPicPr>
            <a:picLocks noChangeAspect="1"/>
          </p:cNvPicPr>
          <p:nvPr/>
        </p:nvPicPr>
        <p:blipFill>
          <a:blip r:embed="rId3"/>
          <a:stretch>
            <a:fillRect/>
          </a:stretch>
        </p:blipFill>
        <p:spPr>
          <a:xfrm>
            <a:off x="2937640" y="1149395"/>
            <a:ext cx="5851381" cy="5096566"/>
          </a:xfrm>
          <a:prstGeom prst="rect">
            <a:avLst/>
          </a:prstGeom>
        </p:spPr>
      </p:pic>
      <p:sp>
        <p:nvSpPr>
          <p:cNvPr id="6" name="TextBox 5">
            <a:extLst>
              <a:ext uri="{FF2B5EF4-FFF2-40B4-BE49-F238E27FC236}">
                <a16:creationId xmlns:a16="http://schemas.microsoft.com/office/drawing/2014/main" id="{C4C01E2D-8FA4-46E9-9DD8-2C05805EEC2D}"/>
              </a:ext>
            </a:extLst>
          </p:cNvPr>
          <p:cNvSpPr txBox="1"/>
          <p:nvPr/>
        </p:nvSpPr>
        <p:spPr>
          <a:xfrm>
            <a:off x="6813059" y="438505"/>
            <a:ext cx="5378941" cy="461665"/>
          </a:xfrm>
          <a:prstGeom prst="rect">
            <a:avLst/>
          </a:prstGeom>
          <a:noFill/>
        </p:spPr>
        <p:txBody>
          <a:bodyPr wrap="square">
            <a:spAutoFit/>
          </a:bodyPr>
          <a:lstStyle/>
          <a:p>
            <a:r>
              <a:rPr lang="el-GR" sz="2400" u="sng" dirty="0">
                <a:solidFill>
                  <a:srgbClr val="0563C1"/>
                </a:solidFill>
                <a:effectLst/>
                <a:latin typeface="Verdana" panose="020B0604030504040204" pitchFamily="34" charset="0"/>
                <a:ea typeface="Calibri" panose="020F0502020204030204" pitchFamily="34" charset="0"/>
                <a:cs typeface="Times New Roman" panose="02020603050405020304" pitchFamily="18" charset="0"/>
                <a:hlinkClick r:id="rId4"/>
              </a:rPr>
              <a:t>https://www.b4x.com/b4a.html</a:t>
            </a:r>
            <a:r>
              <a:rPr lang="el-GR" sz="2400" dirty="0">
                <a:effectLst/>
                <a:latin typeface="Verdana" panose="020B0604030504040204" pitchFamily="34" charset="0"/>
                <a:ea typeface="Calibri" panose="020F0502020204030204" pitchFamily="34" charset="0"/>
                <a:cs typeface="Times New Roman" panose="02020603050405020304" pitchFamily="18" charset="0"/>
              </a:rPr>
              <a:t>.</a:t>
            </a:r>
            <a:endParaRPr lang="el-GR" sz="2400" dirty="0"/>
          </a:p>
        </p:txBody>
      </p:sp>
    </p:spTree>
    <p:extLst>
      <p:ext uri="{BB962C8B-B14F-4D97-AF65-F5344CB8AC3E}">
        <p14:creationId xmlns:p14="http://schemas.microsoft.com/office/powerpoint/2010/main" val="412428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1E5DED-C185-4A2C-A190-646770383581}"/>
              </a:ext>
            </a:extLst>
          </p:cNvPr>
          <p:cNvSpPr>
            <a:spLocks noGrp="1"/>
          </p:cNvSpPr>
          <p:nvPr>
            <p:ph type="title"/>
          </p:nvPr>
        </p:nvSpPr>
        <p:spPr/>
        <p:txBody>
          <a:bodyPr/>
          <a:lstStyle/>
          <a:p>
            <a:r>
              <a:rPr lang="en-US" dirty="0"/>
              <a:t>Transfer of design</a:t>
            </a:r>
            <a:endParaRPr lang="el-GR" dirty="0"/>
          </a:p>
        </p:txBody>
      </p:sp>
      <p:pic>
        <p:nvPicPr>
          <p:cNvPr id="4" name="Εικόνα 3">
            <a:extLst>
              <a:ext uri="{FF2B5EF4-FFF2-40B4-BE49-F238E27FC236}">
                <a16:creationId xmlns:a16="http://schemas.microsoft.com/office/drawing/2014/main" id="{19E036C3-A5A2-4958-906F-16AA5EF61CFE}"/>
              </a:ext>
            </a:extLst>
          </p:cNvPr>
          <p:cNvPicPr>
            <a:picLocks noChangeAspect="1"/>
          </p:cNvPicPr>
          <p:nvPr/>
        </p:nvPicPr>
        <p:blipFill>
          <a:blip r:embed="rId3"/>
          <a:stretch>
            <a:fillRect/>
          </a:stretch>
        </p:blipFill>
        <p:spPr>
          <a:xfrm>
            <a:off x="1041078" y="1132871"/>
            <a:ext cx="10312722" cy="4952784"/>
          </a:xfrm>
          <a:prstGeom prst="rect">
            <a:avLst/>
          </a:prstGeom>
        </p:spPr>
      </p:pic>
    </p:spTree>
    <p:extLst>
      <p:ext uri="{BB962C8B-B14F-4D97-AF65-F5344CB8AC3E}">
        <p14:creationId xmlns:p14="http://schemas.microsoft.com/office/powerpoint/2010/main" val="219992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3349</TotalTime>
  <Words>960</Words>
  <Application>Microsoft Office PowerPoint</Application>
  <PresentationFormat>Ευρεία οθόνη</PresentationFormat>
  <Paragraphs>83</Paragraphs>
  <Slides>15</Slides>
  <Notes>13</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15</vt:i4>
      </vt:variant>
    </vt:vector>
  </HeadingPairs>
  <TitlesOfParts>
    <vt:vector size="20" baseType="lpstr">
      <vt:lpstr>Arial</vt:lpstr>
      <vt:lpstr>Calibri</vt:lpstr>
      <vt:lpstr>Courier New</vt:lpstr>
      <vt:lpstr>Verdana</vt:lpstr>
      <vt:lpstr>Θέμα του Office</vt:lpstr>
      <vt:lpstr>Programming with B4X</vt:lpstr>
      <vt:lpstr>Today you will learn</vt:lpstr>
      <vt:lpstr>Congratulations</vt:lpstr>
      <vt:lpstr>Application description in B4J</vt:lpstr>
      <vt:lpstr>Events for buttons</vt:lpstr>
      <vt:lpstr>Number_Click</vt:lpstr>
      <vt:lpstr>Transfer app to B4A  and  Android</vt:lpstr>
      <vt:lpstr>Download and Install B4A</vt:lpstr>
      <vt:lpstr>Transfer of design</vt:lpstr>
      <vt:lpstr>Set the Name of your app</vt:lpstr>
      <vt:lpstr>Set the package name</vt:lpstr>
      <vt:lpstr>Selecting Phone from B4A-Bridge</vt:lpstr>
      <vt:lpstr>Run the compiler </vt:lpstr>
      <vt:lpstr>Install and Run</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teacher1</cp:lastModifiedBy>
  <cp:revision>424</cp:revision>
  <dcterms:created xsi:type="dcterms:W3CDTF">2021-01-19T13:00:32Z</dcterms:created>
  <dcterms:modified xsi:type="dcterms:W3CDTF">2021-03-31T17:25:47Z</dcterms:modified>
</cp:coreProperties>
</file>