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3" r:id="rId4"/>
    <p:sldId id="266" r:id="rId5"/>
    <p:sldId id="267" r:id="rId6"/>
    <p:sldId id="268" r:id="rId7"/>
    <p:sldId id="269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80" r:id="rId18"/>
    <p:sldId id="285" r:id="rId19"/>
    <p:sldId id="284" r:id="rId20"/>
    <p:sldId id="286" r:id="rId21"/>
    <p:sldId id="282" r:id="rId22"/>
    <p:sldId id="283" r:id="rId23"/>
    <p:sldId id="287" r:id="rId24"/>
    <p:sldId id="288" r:id="rId25"/>
    <p:sldId id="289" r:id="rId26"/>
    <p:sldId id="291" r:id="rId27"/>
    <p:sldId id="290" r:id="rId28"/>
    <p:sldId id="292" r:id="rId29"/>
    <p:sldId id="294" r:id="rId30"/>
    <p:sldId id="296" r:id="rId31"/>
    <p:sldId id="297" r:id="rId32"/>
    <p:sldId id="262" r:id="rId3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005" autoAdjust="0"/>
  </p:normalViewPr>
  <p:slideViewPr>
    <p:cSldViewPr snapToGrid="0">
      <p:cViewPr varScale="1">
        <p:scale>
          <a:sx n="65" d="100"/>
          <a:sy n="65" d="100"/>
        </p:scale>
        <p:origin x="8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n-US" dirty="0"/>
            <a:t>Create a full project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1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948097" y="1883"/>
          <a:ext cx="7621963" cy="4573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Create a full project</a:t>
          </a:r>
          <a:endParaRPr lang="el-GR" sz="6500" kern="1200" dirty="0"/>
        </a:p>
      </dsp:txBody>
      <dsp:txXfrm>
        <a:off x="948097" y="1883"/>
        <a:ext cx="7621963" cy="457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14/3/2021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54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2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31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97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64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72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14/3/2021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14/3/2021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14/3/2021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14/3/2021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First Project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March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ABCA77-56AC-4E13-B517-C105E0D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main Screen</a:t>
            </a:r>
            <a:endParaRPr lang="el-GR" dirty="0"/>
          </a:p>
        </p:txBody>
      </p:sp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4A534CAB-595B-46DB-BC5F-585933D16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DD968E22-9FE5-47E6-93B2-4F7D70F7D481}"/>
              </a:ext>
            </a:extLst>
          </p:cNvPr>
          <p:cNvSpPr/>
          <p:nvPr/>
        </p:nvSpPr>
        <p:spPr>
          <a:xfrm>
            <a:off x="85736" y="2854568"/>
            <a:ext cx="2012695" cy="926124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design a wireframe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8487EE1-AA51-4F63-B28F-8D7E867D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3" y="1291438"/>
            <a:ext cx="5367941" cy="40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AADC41-D6B5-4BA0-BBB2-4D727F3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main Screen</a:t>
            </a:r>
            <a:endParaRPr lang="el-GR" dirty="0"/>
          </a:p>
        </p:txBody>
      </p:sp>
      <p:pic>
        <p:nvPicPr>
          <p:cNvPr id="3" name="Εικόνα 2" descr="λήψη σημειώσεων κοτόπουλου">
            <a:extLst>
              <a:ext uri="{FF2B5EF4-FFF2-40B4-BE49-F238E27FC236}">
                <a16:creationId xmlns:a16="http://schemas.microsoft.com/office/drawing/2014/main" id="{836AA474-2B6C-4F94-A36E-822CF7E6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4" name="Φυσαλίδα σκέψης: Σύννεφο 3">
            <a:extLst>
              <a:ext uri="{FF2B5EF4-FFF2-40B4-BE49-F238E27FC236}">
                <a16:creationId xmlns:a16="http://schemas.microsoft.com/office/drawing/2014/main" id="{8F05A41A-0052-4923-87F3-13014036B097}"/>
              </a:ext>
            </a:extLst>
          </p:cNvPr>
          <p:cNvSpPr/>
          <p:nvPr/>
        </p:nvSpPr>
        <p:spPr>
          <a:xfrm>
            <a:off x="85736" y="2590800"/>
            <a:ext cx="2798141" cy="1189892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Second, open the designer and make the form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AA9B846-4837-4077-AB1F-65A44F42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65" y="1396965"/>
            <a:ext cx="4077053" cy="3055885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943F990-E455-48DB-93C9-C6C4B69F6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67" y="1314903"/>
            <a:ext cx="4938283" cy="4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C3972B-97F8-4B6B-B412-A0431A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main Screen</a:t>
            </a:r>
            <a:endParaRPr lang="el-GR" dirty="0"/>
          </a:p>
        </p:txBody>
      </p:sp>
      <p:pic>
        <p:nvPicPr>
          <p:cNvPr id="3" name="Εικόνα 2" descr="λήψη σημειώσεων κοτόπουλου">
            <a:extLst>
              <a:ext uri="{FF2B5EF4-FFF2-40B4-BE49-F238E27FC236}">
                <a16:creationId xmlns:a16="http://schemas.microsoft.com/office/drawing/2014/main" id="{0F0676A4-49DB-434E-B143-CC3DA2AD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4" name="Φυσαλίδα σκέψης: Σύννεφο 3">
            <a:extLst>
              <a:ext uri="{FF2B5EF4-FFF2-40B4-BE49-F238E27FC236}">
                <a16:creationId xmlns:a16="http://schemas.microsoft.com/office/drawing/2014/main" id="{35D28BB1-F04D-4A72-991E-D7F624E25F8A}"/>
              </a:ext>
            </a:extLst>
          </p:cNvPr>
          <p:cNvSpPr/>
          <p:nvPr/>
        </p:nvSpPr>
        <p:spPr>
          <a:xfrm>
            <a:off x="85736" y="2391508"/>
            <a:ext cx="2798141" cy="1389184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members: click method for the 3 buttons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D11FD17-C571-4E8D-8CDE-FFB2ACA6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90" y="3086100"/>
            <a:ext cx="4880600" cy="2840004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5840288-D21D-41BC-A8EF-DF8F13AAF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60" y="583160"/>
            <a:ext cx="4777978" cy="21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Sketch wireframe and design form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CE490E4-4221-4FDE-83CE-B83DDFD2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668477"/>
            <a:ext cx="5588183" cy="421865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7EB0CABD-BF61-4F49-94DA-A21B24D4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35" y="1003178"/>
            <a:ext cx="559356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Write code for labels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6820CD0-E721-4D48-A9D4-07738624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2" y="1578855"/>
            <a:ext cx="4687358" cy="4453423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C7E0EA1C-A66E-4C3E-8375-1D999273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86" y="326289"/>
            <a:ext cx="6099752" cy="4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Write </a:t>
            </a:r>
            <a:r>
              <a:rPr lang="en-US" dirty="0" err="1"/>
              <a:t>MouseClicked</a:t>
            </a:r>
            <a:r>
              <a:rPr lang="en-US" dirty="0"/>
              <a:t> events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4E9CAA4-4FC6-4311-9811-7301D96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39" y="3406070"/>
            <a:ext cx="7687850" cy="222569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D67E3FCE-8B93-4CF1-B309-88AB0E04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3" y="1356045"/>
            <a:ext cx="6613893" cy="754107"/>
          </a:xfrm>
          <a:prstGeom prst="rect">
            <a:avLst/>
          </a:prstGeom>
        </p:spPr>
      </p:pic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60FD4D02-7E90-47D6-AA4E-F42DA146A9EE}"/>
              </a:ext>
            </a:extLst>
          </p:cNvPr>
          <p:cNvGrpSpPr/>
          <p:nvPr/>
        </p:nvGrpSpPr>
        <p:grpSpPr>
          <a:xfrm>
            <a:off x="1453662" y="1236706"/>
            <a:ext cx="10196996" cy="954107"/>
            <a:chOff x="1453662" y="1236706"/>
            <a:chExt cx="10196996" cy="954107"/>
          </a:xfrm>
        </p:grpSpPr>
        <p:sp>
          <p:nvSpPr>
            <p:cNvPr id="7" name="Ορθογώνιο: Στρογγύλεμα γωνιών 6">
              <a:extLst>
                <a:ext uri="{FF2B5EF4-FFF2-40B4-BE49-F238E27FC236}">
                  <a16:creationId xmlns:a16="http://schemas.microsoft.com/office/drawing/2014/main" id="{6455A67C-22DB-49BC-B34A-BA9A4BD696C2}"/>
                </a:ext>
              </a:extLst>
            </p:cNvPr>
            <p:cNvSpPr/>
            <p:nvPr/>
          </p:nvSpPr>
          <p:spPr>
            <a:xfrm>
              <a:off x="1453662" y="1441937"/>
              <a:ext cx="4255476" cy="36341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D09987-3777-46A7-BB0D-744FC41CB8F5}"/>
                </a:ext>
              </a:extLst>
            </p:cNvPr>
            <p:cNvSpPr txBox="1"/>
            <p:nvPr/>
          </p:nvSpPr>
          <p:spPr>
            <a:xfrm>
              <a:off x="7093491" y="1236706"/>
              <a:ext cx="45571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Declare a global Variable to store Phone clicked</a:t>
              </a:r>
              <a:endParaRPr lang="el-GR" sz="2800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AF5436D6-FFB1-4D6F-A55A-3D87D0E2C8B8}"/>
              </a:ext>
            </a:extLst>
          </p:cNvPr>
          <p:cNvGrpSpPr/>
          <p:nvPr/>
        </p:nvGrpSpPr>
        <p:grpSpPr>
          <a:xfrm>
            <a:off x="1231919" y="1776045"/>
            <a:ext cx="6157007" cy="965610"/>
            <a:chOff x="1231919" y="1776045"/>
            <a:chExt cx="6157007" cy="965610"/>
          </a:xfrm>
        </p:grpSpPr>
        <p:sp>
          <p:nvSpPr>
            <p:cNvPr id="9" name="Ορθογώνιο: Στρογγύλεμα γωνιών 8">
              <a:extLst>
                <a:ext uri="{FF2B5EF4-FFF2-40B4-BE49-F238E27FC236}">
                  <a16:creationId xmlns:a16="http://schemas.microsoft.com/office/drawing/2014/main" id="{99A99118-8103-442C-B1C0-65E644D469DF}"/>
                </a:ext>
              </a:extLst>
            </p:cNvPr>
            <p:cNvSpPr/>
            <p:nvPr/>
          </p:nvSpPr>
          <p:spPr>
            <a:xfrm>
              <a:off x="1453661" y="1776045"/>
              <a:ext cx="5380893" cy="33410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D872D-6682-41BF-AF1A-A3905BA892AC}"/>
                </a:ext>
              </a:extLst>
            </p:cNvPr>
            <p:cNvSpPr txBox="1"/>
            <p:nvPr/>
          </p:nvSpPr>
          <p:spPr>
            <a:xfrm>
              <a:off x="1231919" y="2218435"/>
              <a:ext cx="615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Create a B4XPage to show information's  </a:t>
              </a:r>
              <a:endParaRPr lang="el-GR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389301-186D-4374-AD91-AB0D4FB88BE4}"/>
              </a:ext>
            </a:extLst>
          </p:cNvPr>
          <p:cNvSpPr txBox="1"/>
          <p:nvPr/>
        </p:nvSpPr>
        <p:spPr>
          <a:xfrm>
            <a:off x="193322" y="3500884"/>
            <a:ext cx="3872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lblPhone</a:t>
            </a:r>
            <a:r>
              <a:rPr lang="en-US" sz="2800" dirty="0"/>
              <a:t> Create a </a:t>
            </a:r>
            <a:r>
              <a:rPr lang="en-US" sz="2800" dirty="0" err="1"/>
              <a:t>mouseClicked</a:t>
            </a:r>
            <a:r>
              <a:rPr lang="en-US" sz="2800" dirty="0"/>
              <a:t> event.</a:t>
            </a:r>
            <a:endParaRPr lang="el-G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47E74-4FE4-4FB2-8EA6-DC1EDB5E1F3F}"/>
              </a:ext>
            </a:extLst>
          </p:cNvPr>
          <p:cNvSpPr txBox="1"/>
          <p:nvPr/>
        </p:nvSpPr>
        <p:spPr>
          <a:xfrm>
            <a:off x="193322" y="4432796"/>
            <a:ext cx="3872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Store in public variable the object number. You</a:t>
            </a:r>
          </a:p>
          <a:p>
            <a:r>
              <a:rPr lang="en-US" sz="2800" dirty="0"/>
              <a:t>Will use it later in </a:t>
            </a:r>
            <a:r>
              <a:rPr lang="en-US" sz="2800" dirty="0" err="1"/>
              <a:t>Informations</a:t>
            </a:r>
            <a:r>
              <a:rPr lang="en-US" sz="2800" dirty="0"/>
              <a:t> B4XPage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2517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2CEB5D-B540-42D5-B09E-D1ACFDC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Design Information Screen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B19050F-E67B-438E-9916-635B92FF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3" y="863356"/>
            <a:ext cx="5576594" cy="4209901"/>
          </a:xfrm>
          <a:prstGeom prst="rect">
            <a:avLst/>
          </a:prstGeom>
        </p:spPr>
      </p:pic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DD0D2D47-AAA2-43E0-816F-4069D798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443046"/>
            <a:ext cx="2764148" cy="276414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58A52782-B2A6-45B3-8177-CA9145BAEC32}"/>
              </a:ext>
            </a:extLst>
          </p:cNvPr>
          <p:cNvSpPr/>
          <p:nvPr/>
        </p:nvSpPr>
        <p:spPr>
          <a:xfrm>
            <a:off x="1246322" y="5379183"/>
            <a:ext cx="1872017" cy="615461"/>
          </a:xfrm>
          <a:prstGeom prst="cloudCallout">
            <a:avLst>
              <a:gd name="adj1" fmla="val -78318"/>
              <a:gd name="adj2" fmla="val -5134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the form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EA7905E-249A-4B80-86D1-7A3EC756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062" y="1946031"/>
            <a:ext cx="4948337" cy="3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2CEB5D-B540-42D5-B09E-D1ACFDC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Generate Members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54FC7E2-AEFA-4D4E-B960-38393B798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09"/>
          <a:stretch/>
        </p:blipFill>
        <p:spPr>
          <a:xfrm>
            <a:off x="471128" y="1300517"/>
            <a:ext cx="4811272" cy="4673748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AD154BE7-DF34-479A-AFC4-389808A3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18" y="1360655"/>
            <a:ext cx="4946485" cy="46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D12F48-1D9B-439B-BE0F-44061A0C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Variables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FDC537A-E5ED-4490-95A1-A1145CCF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32" y="1626517"/>
            <a:ext cx="9292798" cy="36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C3D4F4-7A33-42E0-A162-7079421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Load Values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C7645C5-0E4E-485A-89CE-4900003A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39" y="616562"/>
            <a:ext cx="7671750" cy="5624875"/>
          </a:xfrm>
          <a:prstGeom prst="rect">
            <a:avLst/>
          </a:prstGeom>
        </p:spPr>
      </p:pic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9E35A7EC-CAEE-4645-98F1-0B6FA615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814" y="4407877"/>
            <a:ext cx="2764148" cy="276414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F5F1F378-AB27-48C8-8067-CAC4CB1727E0}"/>
              </a:ext>
            </a:extLst>
          </p:cNvPr>
          <p:cNvSpPr/>
          <p:nvPr/>
        </p:nvSpPr>
        <p:spPr>
          <a:xfrm>
            <a:off x="463417" y="2872030"/>
            <a:ext cx="2610570" cy="1500554"/>
          </a:xfrm>
          <a:prstGeom prst="cloudCallout">
            <a:avLst>
              <a:gd name="adj1" fmla="val -35998"/>
              <a:gd name="adj2" fmla="val 7139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Don’t forget to continue if statement for all objects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8591124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C3D4F4-7A33-42E0-A162-7079421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Events</a:t>
            </a:r>
            <a:endParaRPr lang="el-GR" dirty="0"/>
          </a:p>
        </p:txBody>
      </p:sp>
      <p:pic>
        <p:nvPicPr>
          <p:cNvPr id="11" name="Εικόνα 10" descr="Κοτόπουλο δεν έχει εντυπωσιαστεί">
            <a:extLst>
              <a:ext uri="{FF2B5EF4-FFF2-40B4-BE49-F238E27FC236}">
                <a16:creationId xmlns:a16="http://schemas.microsoft.com/office/drawing/2014/main" id="{690B61AD-923A-4D01-8920-92B2D301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29231" y="4220189"/>
            <a:ext cx="2440091" cy="2950794"/>
          </a:xfrm>
          <a:prstGeom prst="rect">
            <a:avLst/>
          </a:prstGeom>
        </p:spPr>
      </p:pic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A7ACFF4-EDF6-4D6C-AC69-37FB20332B47}"/>
              </a:ext>
            </a:extLst>
          </p:cNvPr>
          <p:cNvGrpSpPr/>
          <p:nvPr/>
        </p:nvGrpSpPr>
        <p:grpSpPr>
          <a:xfrm>
            <a:off x="3515817" y="1002357"/>
            <a:ext cx="8303321" cy="4787594"/>
            <a:chOff x="3515817" y="1002357"/>
            <a:chExt cx="8303321" cy="4787594"/>
          </a:xfrm>
        </p:grpSpPr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DAE8F784-4B73-4CF1-8711-EC23B13D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817" y="1002357"/>
              <a:ext cx="8303321" cy="4787594"/>
            </a:xfrm>
            <a:prstGeom prst="rect">
              <a:avLst/>
            </a:prstGeom>
          </p:spPr>
        </p:pic>
        <p:sp>
          <p:nvSpPr>
            <p:cNvPr id="14" name="Ορθογώνιο: Στρογγύλεμα γωνιών 13">
              <a:extLst>
                <a:ext uri="{FF2B5EF4-FFF2-40B4-BE49-F238E27FC236}">
                  <a16:creationId xmlns:a16="http://schemas.microsoft.com/office/drawing/2014/main" id="{551B4B8A-65D8-4C10-BF55-658B73A42765}"/>
                </a:ext>
              </a:extLst>
            </p:cNvPr>
            <p:cNvSpPr/>
            <p:nvPr/>
          </p:nvSpPr>
          <p:spPr>
            <a:xfrm>
              <a:off x="4337538" y="4220189"/>
              <a:ext cx="2801816" cy="24630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5" name="Φυσαλίδα ομιλίας: Ορθογώνιο με στρογγυλεμένες γωνίες 14">
            <a:extLst>
              <a:ext uri="{FF2B5EF4-FFF2-40B4-BE49-F238E27FC236}">
                <a16:creationId xmlns:a16="http://schemas.microsoft.com/office/drawing/2014/main" id="{FA57B5E1-7EB2-4397-BA85-514333498093}"/>
              </a:ext>
            </a:extLst>
          </p:cNvPr>
          <p:cNvSpPr/>
          <p:nvPr/>
        </p:nvSpPr>
        <p:spPr>
          <a:xfrm>
            <a:off x="415615" y="2203938"/>
            <a:ext cx="2679277" cy="1631893"/>
          </a:xfrm>
          <a:prstGeom prst="wedgeRoundRectCallout">
            <a:avLst>
              <a:gd name="adj1" fmla="val -33588"/>
              <a:gd name="adj2" fmla="val 11157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if statement or it will try to multiply with empty value.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987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FB817-D27F-4E5D-A3B3-85E93CD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Sell Screen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CFCA3FE-2CE0-4E5C-8C00-E64EC64F6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4" y="1348154"/>
            <a:ext cx="5216481" cy="393804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98F54712-DCF2-4F76-994C-C8BB0BD5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51" y="1101059"/>
            <a:ext cx="5606506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D12F48-1D9B-439B-BE0F-44061A0C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Generate members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714E5CF-68C5-475D-8BF5-D9BA982E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81" y="1897247"/>
            <a:ext cx="4869076" cy="371820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BBF15163-94E3-4D2B-B2DC-494B2B4B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31" y="1387159"/>
            <a:ext cx="5490469" cy="42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936804-8F9E-4661-8614-7BE5854B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Variables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159327E-2AF9-469B-9F82-7F7956BB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8" y="1752985"/>
            <a:ext cx="6596364" cy="33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6E4B69-94C2-4CF4-85C8-351FBC9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Load Values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F935308-83C5-4D06-8C38-066C6223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16" y="1512909"/>
            <a:ext cx="9490089" cy="43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6E4B69-94C2-4CF4-85C8-351FBC9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4.1.4 Events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E13F185-AEA5-43C8-851B-F882C86F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41" y="136526"/>
            <a:ext cx="8994915" cy="4837405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577D17B-BFC8-4FE4-ACDD-97282656E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5" t="57791" b="21843"/>
          <a:stretch/>
        </p:blipFill>
        <p:spPr>
          <a:xfrm>
            <a:off x="92289" y="4969735"/>
            <a:ext cx="12007422" cy="142368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6068D29-D880-4FF3-A97C-BABA18E0330A}"/>
              </a:ext>
            </a:extLst>
          </p:cNvPr>
          <p:cNvSpPr/>
          <p:nvPr/>
        </p:nvSpPr>
        <p:spPr>
          <a:xfrm>
            <a:off x="3703899" y="2951544"/>
            <a:ext cx="8303523" cy="949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Τόξο 8">
            <a:extLst>
              <a:ext uri="{FF2B5EF4-FFF2-40B4-BE49-F238E27FC236}">
                <a16:creationId xmlns:a16="http://schemas.microsoft.com/office/drawing/2014/main" id="{47006C2E-80E7-4CA1-8DC4-EDCB37339245}"/>
              </a:ext>
            </a:extLst>
          </p:cNvPr>
          <p:cNvSpPr/>
          <p:nvPr/>
        </p:nvSpPr>
        <p:spPr>
          <a:xfrm flipH="1">
            <a:off x="1794076" y="3592348"/>
            <a:ext cx="3530278" cy="2754774"/>
          </a:xfrm>
          <a:prstGeom prst="arc">
            <a:avLst/>
          </a:prstGeom>
          <a:ln w="762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25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Warehouse – Design Form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5EF43A6-F194-4978-959D-3FB71808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18" y="823318"/>
            <a:ext cx="5512704" cy="414006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A38E4BAD-453D-44AD-87C3-F67E3197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8" y="1397272"/>
            <a:ext cx="5859412" cy="44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83BC9C-8081-45EB-9F25-8E1D2443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Generate Members and Load Data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74A208A-0601-44CE-8A23-7CC150CB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0" y="1630708"/>
            <a:ext cx="4567673" cy="471222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002FDDDB-A394-46B2-80B9-8B88064C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6079"/>
            <a:ext cx="5834025" cy="54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Revenue – Design Form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F8B3E26-5CCF-4594-A3A4-00F1E6641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2" y="1230124"/>
            <a:ext cx="4353533" cy="3286584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603722A-D2DE-46AA-B83A-9CF64E8B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08" y="1088561"/>
            <a:ext cx="6156501" cy="46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Κοτόπουλο δεν έχει εντυπωσιαστεί">
            <a:extLst>
              <a:ext uri="{FF2B5EF4-FFF2-40B4-BE49-F238E27FC236}">
                <a16:creationId xmlns:a16="http://schemas.microsoft.com/office/drawing/2014/main" id="{EF84CE8C-02BA-4815-B854-30625B7B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59783" y="3195404"/>
            <a:ext cx="2033940" cy="4119796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Revenue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A4309E1-6041-455B-90E9-BCFE67E80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45"/>
          <a:stretch/>
        </p:blipFill>
        <p:spPr>
          <a:xfrm>
            <a:off x="945400" y="3635856"/>
            <a:ext cx="7477090" cy="2948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C320D-1F19-48F0-A874-3DD05DA2AE40}"/>
              </a:ext>
            </a:extLst>
          </p:cNvPr>
          <p:cNvSpPr txBox="1"/>
          <p:nvPr/>
        </p:nvSpPr>
        <p:spPr>
          <a:xfrm>
            <a:off x="827728" y="3245311"/>
            <a:ext cx="562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Public float Variable into </a:t>
            </a:r>
            <a:r>
              <a:rPr lang="en-US" sz="2400" dirty="0" err="1"/>
              <a:t>MainPage</a:t>
            </a:r>
            <a:r>
              <a:rPr lang="en-US" sz="2400" dirty="0"/>
              <a:t>  </a:t>
            </a:r>
            <a:endParaRPr lang="el-GR" sz="2400" dirty="0"/>
          </a:p>
        </p:txBody>
      </p:sp>
      <p:sp>
        <p:nvSpPr>
          <p:cNvPr id="12" name="Φυσαλίδα ομιλίας: Ορθογώνιο με στρογγυλεμένες γωνίες 11">
            <a:extLst>
              <a:ext uri="{FF2B5EF4-FFF2-40B4-BE49-F238E27FC236}">
                <a16:creationId xmlns:a16="http://schemas.microsoft.com/office/drawing/2014/main" id="{837621DC-28C5-483D-842B-BC65ED510D84}"/>
              </a:ext>
            </a:extLst>
          </p:cNvPr>
          <p:cNvSpPr/>
          <p:nvPr/>
        </p:nvSpPr>
        <p:spPr>
          <a:xfrm>
            <a:off x="119192" y="2333686"/>
            <a:ext cx="1899321" cy="866653"/>
          </a:xfrm>
          <a:prstGeom prst="wedgeRoundRectCallout">
            <a:avLst>
              <a:gd name="adj1" fmla="val -33588"/>
              <a:gd name="adj2" fmla="val 11157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Before create Revenue Page do:</a:t>
            </a:r>
            <a:endParaRPr lang="el-GR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CCFBFD58-9516-483A-B569-965F44F61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426"/>
          <a:stretch/>
        </p:blipFill>
        <p:spPr>
          <a:xfrm>
            <a:off x="2310659" y="782564"/>
            <a:ext cx="9762149" cy="1522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AF8E9-6558-4A9E-88BA-E7C68FF3E6FD}"/>
              </a:ext>
            </a:extLst>
          </p:cNvPr>
          <p:cNvSpPr txBox="1"/>
          <p:nvPr/>
        </p:nvSpPr>
        <p:spPr>
          <a:xfrm>
            <a:off x="4058849" y="2305348"/>
            <a:ext cx="801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When a sell is complete add to </a:t>
            </a:r>
            <a:r>
              <a:rPr lang="en-US" sz="2400" dirty="0" err="1"/>
              <a:t>fltTotalIncome</a:t>
            </a:r>
            <a:r>
              <a:rPr lang="en-US" sz="2400" dirty="0"/>
              <a:t> new Total</a:t>
            </a:r>
            <a:endParaRPr lang="el-GR" sz="2400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6159C6E0-949E-4C84-9951-75F7CD1E9529}"/>
              </a:ext>
            </a:extLst>
          </p:cNvPr>
          <p:cNvSpPr/>
          <p:nvPr/>
        </p:nvSpPr>
        <p:spPr>
          <a:xfrm>
            <a:off x="3044142" y="1587186"/>
            <a:ext cx="9028666" cy="229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79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1 </a:t>
            </a:r>
            <a:r>
              <a:rPr lang="en-US" dirty="0"/>
              <a:t> Phone class Attributes 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5F4CE7C-A2FB-40F9-BCC2-985814D9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63" y="1003178"/>
            <a:ext cx="7227136" cy="51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Generate Members &amp; Load Data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397670-20B2-4832-9EB0-836AD188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352694"/>
            <a:ext cx="3599136" cy="155868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57B0E08-AC66-4D45-83A7-CF1B482C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04" y="2569802"/>
            <a:ext cx="7417552" cy="3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F737E3-6EF3-4B94-9EF9-25A192DC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Create stand alone Application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14DDFB7-EE18-4FDB-A541-FC8B9F50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2" y="1171107"/>
            <a:ext cx="4689045" cy="363861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21EA82FA-F64D-4A1B-9645-07470A2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26" y="1709768"/>
            <a:ext cx="6613243" cy="3438464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DB7EC16-0EC9-4B7E-A293-63D14482D3E2}"/>
              </a:ext>
            </a:extLst>
          </p:cNvPr>
          <p:cNvSpPr/>
          <p:nvPr/>
        </p:nvSpPr>
        <p:spPr>
          <a:xfrm>
            <a:off x="5752618" y="3842795"/>
            <a:ext cx="2708476" cy="428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FD265-0265-45C1-9C58-D2F2F30A15D8}"/>
              </a:ext>
            </a:extLst>
          </p:cNvPr>
          <p:cNvSpPr txBox="1"/>
          <p:nvPr/>
        </p:nvSpPr>
        <p:spPr>
          <a:xfrm>
            <a:off x="972161" y="5593212"/>
            <a:ext cx="10247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 you can run your new application by double clicking the .exe file</a:t>
            </a:r>
            <a:endParaRPr lang="el-GR" sz="2800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3DB265F-CD79-4E86-A16F-39CBBDA7BC42}"/>
              </a:ext>
            </a:extLst>
          </p:cNvPr>
          <p:cNvCxnSpPr>
            <a:cxnSpLocks/>
          </p:cNvCxnSpPr>
          <p:nvPr/>
        </p:nvCxnSpPr>
        <p:spPr>
          <a:xfrm flipH="1">
            <a:off x="4780344" y="4271058"/>
            <a:ext cx="1192193" cy="1322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B01991F-AA13-4D83-AFD7-4CCAEE1A41C1}"/>
              </a:ext>
            </a:extLst>
          </p:cNvPr>
          <p:cNvSpPr/>
          <p:nvPr/>
        </p:nvSpPr>
        <p:spPr>
          <a:xfrm>
            <a:off x="881604" y="5640690"/>
            <a:ext cx="10247677" cy="428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3D247-49C2-47C2-B6B5-AD1BC111DE3C}"/>
              </a:ext>
            </a:extLst>
          </p:cNvPr>
          <p:cNvSpPr txBox="1"/>
          <p:nvPr/>
        </p:nvSpPr>
        <p:spPr>
          <a:xfrm>
            <a:off x="6095999" y="1090131"/>
            <a:ext cx="59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 new folder will appear in file manager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6348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2.1 </a:t>
            </a:r>
            <a:r>
              <a:rPr lang="en-US" dirty="0"/>
              <a:t> Initialize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95AAB51-C3E9-490F-A3EA-895B1D6A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3" y="1039998"/>
            <a:ext cx="8410863" cy="47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</a:t>
            </a:r>
            <a:r>
              <a:rPr lang="en-US" dirty="0"/>
              <a:t>2</a:t>
            </a:r>
            <a:r>
              <a:rPr lang="el-GR" dirty="0"/>
              <a:t> </a:t>
            </a:r>
            <a:r>
              <a:rPr lang="en-US" dirty="0"/>
              <a:t> newmodel Method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93D04CD-08B5-4C7B-8582-DD8F34B8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087563"/>
            <a:ext cx="11559726" cy="31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</a:t>
            </a:r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 storage Method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97CEA1A-2EFD-4319-B1E1-EC4E7A5E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70" y="2508738"/>
            <a:ext cx="9094816" cy="15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0CAFC4-7BEC-480B-89EB-8151027F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Objects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8CB4D6C-EA6F-4F66-808B-39C1B9A6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3" y="1308673"/>
            <a:ext cx="9542752" cy="4494250"/>
          </a:xfrm>
          <a:prstGeom prst="rect">
            <a:avLst/>
          </a:prstGeom>
        </p:spPr>
      </p:pic>
      <p:pic>
        <p:nvPicPr>
          <p:cNvPr id="10" name="Εικόνα 9" descr="λήψη σημειώσεων κοτόπουλου">
            <a:extLst>
              <a:ext uri="{FF2B5EF4-FFF2-40B4-BE49-F238E27FC236}">
                <a16:creationId xmlns:a16="http://schemas.microsoft.com/office/drawing/2014/main" id="{AE8AB445-9007-4213-9326-4CD88CA3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003432"/>
            <a:ext cx="3235568" cy="3235568"/>
          </a:xfrm>
          <a:prstGeom prst="rect">
            <a:avLst/>
          </a:prstGeom>
        </p:spPr>
      </p:pic>
      <p:sp>
        <p:nvSpPr>
          <p:cNvPr id="13" name="Φυσαλίδα σκέψης: Σύννεφο 12">
            <a:extLst>
              <a:ext uri="{FF2B5EF4-FFF2-40B4-BE49-F238E27FC236}">
                <a16:creationId xmlns:a16="http://schemas.microsoft.com/office/drawing/2014/main" id="{A0F606C5-04FF-42FC-881A-6A618B19ABD8}"/>
              </a:ext>
            </a:extLst>
          </p:cNvPr>
          <p:cNvSpPr/>
          <p:nvPr/>
        </p:nvSpPr>
        <p:spPr>
          <a:xfrm>
            <a:off x="85736" y="2854568"/>
            <a:ext cx="2012695" cy="926124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create variables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2A34DC-6B73-4159-8E5F-C1C0AA49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l-GR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F85453C-69F0-4981-A3FB-ECC84211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25157"/>
              </p:ext>
            </p:extLst>
          </p:nvPr>
        </p:nvGraphicFramePr>
        <p:xfrm>
          <a:off x="0" y="1340305"/>
          <a:ext cx="11863755" cy="4530295"/>
        </p:xfrm>
        <a:graphic>
          <a:graphicData uri="http://schemas.openxmlformats.org/drawingml/2006/table">
            <a:tbl>
              <a:tblPr firstRow="1" firstCol="1" bandRow="1"/>
              <a:tblGrid>
                <a:gridCol w="703726">
                  <a:extLst>
                    <a:ext uri="{9D8B030D-6E8A-4147-A177-3AD203B41FA5}">
                      <a16:colId xmlns:a16="http://schemas.microsoft.com/office/drawing/2014/main" val="4065292911"/>
                    </a:ext>
                  </a:extLst>
                </a:gridCol>
                <a:gridCol w="1523659">
                  <a:extLst>
                    <a:ext uri="{9D8B030D-6E8A-4147-A177-3AD203B41FA5}">
                      <a16:colId xmlns:a16="http://schemas.microsoft.com/office/drawing/2014/main" val="1621842569"/>
                    </a:ext>
                  </a:extLst>
                </a:gridCol>
                <a:gridCol w="1245389">
                  <a:extLst>
                    <a:ext uri="{9D8B030D-6E8A-4147-A177-3AD203B41FA5}">
                      <a16:colId xmlns:a16="http://schemas.microsoft.com/office/drawing/2014/main" val="1789716789"/>
                    </a:ext>
                  </a:extLst>
                </a:gridCol>
                <a:gridCol w="1593893">
                  <a:extLst>
                    <a:ext uri="{9D8B030D-6E8A-4147-A177-3AD203B41FA5}">
                      <a16:colId xmlns:a16="http://schemas.microsoft.com/office/drawing/2014/main" val="44944933"/>
                    </a:ext>
                  </a:extLst>
                </a:gridCol>
                <a:gridCol w="1087948">
                  <a:extLst>
                    <a:ext uri="{9D8B030D-6E8A-4147-A177-3AD203B41FA5}">
                      <a16:colId xmlns:a16="http://schemas.microsoft.com/office/drawing/2014/main" val="408127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21789116"/>
                    </a:ext>
                  </a:extLst>
                </a:gridCol>
                <a:gridCol w="1552640">
                  <a:extLst>
                    <a:ext uri="{9D8B030D-6E8A-4147-A177-3AD203B41FA5}">
                      <a16:colId xmlns:a16="http://schemas.microsoft.com/office/drawing/2014/main" val="2525057384"/>
                    </a:ext>
                  </a:extLst>
                </a:gridCol>
                <a:gridCol w="1220163">
                  <a:extLst>
                    <a:ext uri="{9D8B030D-6E8A-4147-A177-3AD203B41FA5}">
                      <a16:colId xmlns:a16="http://schemas.microsoft.com/office/drawing/2014/main" val="4173423719"/>
                    </a:ext>
                  </a:extLst>
                </a:gridCol>
                <a:gridCol w="1107537">
                  <a:extLst>
                    <a:ext uri="{9D8B030D-6E8A-4147-A177-3AD203B41FA5}">
                      <a16:colId xmlns:a16="http://schemas.microsoft.com/office/drawing/2014/main" val="1387329462"/>
                    </a:ext>
                  </a:extLst>
                </a:gridCol>
              </a:tblGrid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l-GR" sz="20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Screen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08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Phone1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l-GR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6.53''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l-GR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78021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l-GR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6.67"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l-GR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0233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Phone3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l-GR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Bionic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213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16825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Phone5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37571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9156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Phone7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170$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1468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6.67’’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650$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0CAFC4-7BEC-480B-89EB-8151027F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Objects</a:t>
            </a:r>
            <a:endParaRPr lang="el-GR" dirty="0"/>
          </a:p>
        </p:txBody>
      </p:sp>
      <p:pic>
        <p:nvPicPr>
          <p:cNvPr id="10" name="Εικόνα 9" descr="λήψη σημειώσεων κοτόπουλου">
            <a:extLst>
              <a:ext uri="{FF2B5EF4-FFF2-40B4-BE49-F238E27FC236}">
                <a16:creationId xmlns:a16="http://schemas.microsoft.com/office/drawing/2014/main" id="{AE8AB445-9007-4213-9326-4CD88CA3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003432"/>
            <a:ext cx="3235568" cy="3235568"/>
          </a:xfrm>
          <a:prstGeom prst="rect">
            <a:avLst/>
          </a:prstGeom>
        </p:spPr>
      </p:pic>
      <p:sp>
        <p:nvSpPr>
          <p:cNvPr id="13" name="Φυσαλίδα σκέψης: Σύννεφο 12">
            <a:extLst>
              <a:ext uri="{FF2B5EF4-FFF2-40B4-BE49-F238E27FC236}">
                <a16:creationId xmlns:a16="http://schemas.microsoft.com/office/drawing/2014/main" id="{A0F606C5-04FF-42FC-881A-6A618B19ABD8}"/>
              </a:ext>
            </a:extLst>
          </p:cNvPr>
          <p:cNvSpPr/>
          <p:nvPr/>
        </p:nvSpPr>
        <p:spPr>
          <a:xfrm>
            <a:off x="85736" y="2854568"/>
            <a:ext cx="2012695" cy="926124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a sub to insert Objects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FB3C9DD-EBD4-4138-AD50-A8443531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61" y="1225917"/>
            <a:ext cx="9126941" cy="46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388</Words>
  <Application>Microsoft Office PowerPoint</Application>
  <PresentationFormat>Ευρεία οθόνη</PresentationFormat>
  <Paragraphs>142</Paragraphs>
  <Slides>32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Θέμα του Office</vt:lpstr>
      <vt:lpstr>Programming with B4X</vt:lpstr>
      <vt:lpstr>Today you will learn</vt:lpstr>
      <vt:lpstr>1.1  Phone class Attributes </vt:lpstr>
      <vt:lpstr>1.2.1  Initialize</vt:lpstr>
      <vt:lpstr>1.2.2  newmodel Method</vt:lpstr>
      <vt:lpstr>1.2.3  storage Method</vt:lpstr>
      <vt:lpstr>2. Create Objects</vt:lpstr>
      <vt:lpstr>Objects</vt:lpstr>
      <vt:lpstr>2. Create Objects</vt:lpstr>
      <vt:lpstr>3. Create main Screen</vt:lpstr>
      <vt:lpstr>3. Create main Screen</vt:lpstr>
      <vt:lpstr>3. Create main Screen</vt:lpstr>
      <vt:lpstr>4. Sketch wireframe and design form</vt:lpstr>
      <vt:lpstr>4. Write code for labels</vt:lpstr>
      <vt:lpstr>4. Write MouseClicked events</vt:lpstr>
      <vt:lpstr>4.1 Design Information Screen</vt:lpstr>
      <vt:lpstr>4.1 Generate Members</vt:lpstr>
      <vt:lpstr>4.1 Variables</vt:lpstr>
      <vt:lpstr>4.1 Load Values</vt:lpstr>
      <vt:lpstr>4.1 Events</vt:lpstr>
      <vt:lpstr>4.1.2 Sell Screen</vt:lpstr>
      <vt:lpstr>4.1.2 Generate members</vt:lpstr>
      <vt:lpstr>4.2 Variables</vt:lpstr>
      <vt:lpstr>4.1.3 Load Values</vt:lpstr>
      <vt:lpstr>4.1.4 Events</vt:lpstr>
      <vt:lpstr>5. Warehouse – Design Form</vt:lpstr>
      <vt:lpstr>5. Generate Members and Load Data</vt:lpstr>
      <vt:lpstr>6. Revenue – Design Form</vt:lpstr>
      <vt:lpstr>6. Revenue</vt:lpstr>
      <vt:lpstr>6. Generate Members &amp; Load Data</vt:lpstr>
      <vt:lpstr>Compile and Create stand alone Application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372</cp:revision>
  <dcterms:created xsi:type="dcterms:W3CDTF">2021-01-19T13:00:32Z</dcterms:created>
  <dcterms:modified xsi:type="dcterms:W3CDTF">2021-03-14T20:28:25Z</dcterms:modified>
</cp:coreProperties>
</file>