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27"/>
  </p:notesMasterIdLst>
  <p:sldIdLst>
    <p:sldId id="256" r:id="rId2"/>
    <p:sldId id="258" r:id="rId3"/>
    <p:sldId id="266" r:id="rId4"/>
    <p:sldId id="267" r:id="rId5"/>
    <p:sldId id="263" r:id="rId6"/>
    <p:sldId id="264" r:id="rId7"/>
    <p:sldId id="265" r:id="rId8"/>
    <p:sldId id="268" r:id="rId9"/>
    <p:sldId id="269" r:id="rId10"/>
    <p:sldId id="270" r:id="rId11"/>
    <p:sldId id="271" r:id="rId12"/>
    <p:sldId id="272" r:id="rId13"/>
    <p:sldId id="273" r:id="rId14"/>
    <p:sldId id="274" r:id="rId15"/>
    <p:sldId id="276" r:id="rId16"/>
    <p:sldId id="277" r:id="rId17"/>
    <p:sldId id="278" r:id="rId18"/>
    <p:sldId id="279" r:id="rId19"/>
    <p:sldId id="280" r:id="rId20"/>
    <p:sldId id="281" r:id="rId21"/>
    <p:sldId id="282" r:id="rId22"/>
    <p:sldId id="283" r:id="rId23"/>
    <p:sldId id="284" r:id="rId24"/>
    <p:sldId id="285" r:id="rId25"/>
    <p:sldId id="262" r:id="rId26"/>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acher1" initials="t" lastIdx="2" clrIdx="0">
    <p:extLst>
      <p:ext uri="{19B8F6BF-5375-455C-9EA6-DF929625EA0E}">
        <p15:presenceInfo xmlns:p15="http://schemas.microsoft.com/office/powerpoint/2012/main" userId="teacher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9900"/>
    <a:srgbClr val="ED7D31"/>
    <a:srgbClr val="F8A82E"/>
    <a:srgbClr val="3297C3"/>
    <a:srgbClr val="4AB5D9"/>
    <a:srgbClr val="81D1EC"/>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Φωτεινό στυλ 3 - Έμφαση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76005" autoAdjust="0"/>
  </p:normalViewPr>
  <p:slideViewPr>
    <p:cSldViewPr snapToGrid="0">
      <p:cViewPr>
        <p:scale>
          <a:sx n="66" d="100"/>
          <a:sy n="66" d="100"/>
        </p:scale>
        <p:origin x="451" y="19"/>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n-US" dirty="0"/>
            <a:t>What are Loops?</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D2A6DDD9-785F-4679-ACE6-D02726266F29}">
      <dgm:prSet/>
      <dgm:spPr/>
      <dgm:t>
        <a:bodyPr/>
        <a:lstStyle/>
        <a:p>
          <a:pPr>
            <a:buFont typeface="Symbol" panose="05050102010706020507" pitchFamily="18" charset="2"/>
            <a:buChar char=""/>
          </a:pPr>
          <a:r>
            <a:rPr lang="en-US" dirty="0"/>
            <a:t>For – Next</a:t>
          </a:r>
          <a:endParaRPr lang="el-GR" dirty="0"/>
        </a:p>
      </dgm:t>
    </dgm:pt>
    <dgm:pt modelId="{F9592FB8-652A-4A8D-A271-7C402F23D800}" type="parTrans" cxnId="{8F33578D-B483-4844-A4B7-8FA6EF5E6538}">
      <dgm:prSet/>
      <dgm:spPr/>
      <dgm:t>
        <a:bodyPr/>
        <a:lstStyle/>
        <a:p>
          <a:endParaRPr lang="el-GR"/>
        </a:p>
      </dgm:t>
    </dgm:pt>
    <dgm:pt modelId="{17144962-2A5B-462C-870C-27C61C2EB0E3}" type="sibTrans" cxnId="{8F33578D-B483-4844-A4B7-8FA6EF5E6538}">
      <dgm:prSet/>
      <dgm:spPr/>
      <dgm:t>
        <a:bodyPr/>
        <a:lstStyle/>
        <a:p>
          <a:endParaRPr lang="el-GR"/>
        </a:p>
      </dgm:t>
    </dgm:pt>
    <dgm:pt modelId="{9C53F26B-90EF-4406-811E-46BAC4B11DB6}">
      <dgm:prSet/>
      <dgm:spPr/>
      <dgm:t>
        <a:bodyPr/>
        <a:lstStyle/>
        <a:p>
          <a:pPr>
            <a:buFont typeface="Symbol" panose="05050102010706020507" pitchFamily="18" charset="2"/>
            <a:buChar char=""/>
          </a:pPr>
          <a:r>
            <a:rPr lang="en-US" dirty="0"/>
            <a:t>Do Until</a:t>
          </a:r>
          <a:endParaRPr lang="el-GR" dirty="0"/>
        </a:p>
      </dgm:t>
    </dgm:pt>
    <dgm:pt modelId="{15F25AA2-CD0A-4AAD-A086-961BD900DC02}" type="parTrans" cxnId="{DDE51F97-C483-47E1-9D5A-79E6C6CD9045}">
      <dgm:prSet/>
      <dgm:spPr/>
      <dgm:t>
        <a:bodyPr/>
        <a:lstStyle/>
        <a:p>
          <a:endParaRPr lang="el-GR"/>
        </a:p>
      </dgm:t>
    </dgm:pt>
    <dgm:pt modelId="{75EBDB28-3A58-49CD-AB22-5C474FFB107E}" type="sibTrans" cxnId="{DDE51F97-C483-47E1-9D5A-79E6C6CD9045}">
      <dgm:prSet/>
      <dgm:spPr/>
      <dgm:t>
        <a:bodyPr/>
        <a:lstStyle/>
        <a:p>
          <a:endParaRPr lang="el-GR"/>
        </a:p>
      </dgm:t>
    </dgm:pt>
    <dgm:pt modelId="{3B94AEA7-8569-4F90-929C-69862D1D184B}">
      <dgm:prSet/>
      <dgm:spPr/>
      <dgm:t>
        <a:bodyPr/>
        <a:lstStyle/>
        <a:p>
          <a:r>
            <a:rPr lang="en-US" dirty="0"/>
            <a:t>Algorithms with loops</a:t>
          </a:r>
          <a:endParaRPr lang="el-GR" dirty="0"/>
        </a:p>
      </dgm:t>
    </dgm:pt>
    <dgm:pt modelId="{2B9221EE-601B-47BB-980B-8A3B6B9B7786}" type="parTrans" cxnId="{09B672EF-798D-4E50-9714-4D029F884FE1}">
      <dgm:prSet/>
      <dgm:spPr/>
      <dgm:t>
        <a:bodyPr/>
        <a:lstStyle/>
        <a:p>
          <a:endParaRPr lang="el-GR"/>
        </a:p>
      </dgm:t>
    </dgm:pt>
    <dgm:pt modelId="{FF529466-A24D-4E54-BB62-BB60F4ED6552}" type="sibTrans" cxnId="{09B672EF-798D-4E50-9714-4D029F884FE1}">
      <dgm:prSet/>
      <dgm:spPr/>
      <dgm:t>
        <a:bodyPr/>
        <a:lstStyle/>
        <a:p>
          <a:endParaRPr lang="el-GR"/>
        </a:p>
      </dgm:t>
    </dgm:pt>
    <dgm:pt modelId="{D5D1DC1B-7B67-4674-9F1A-CB2EAEE270C3}">
      <dgm:prSet/>
      <dgm:spPr/>
      <dgm:t>
        <a:bodyPr/>
        <a:lstStyle/>
        <a:p>
          <a:pPr>
            <a:buFont typeface="Symbol" panose="05050102010706020507" pitchFamily="18" charset="2"/>
            <a:buChar char=""/>
          </a:pPr>
          <a:r>
            <a:rPr lang="en-US" dirty="0"/>
            <a:t>Do While</a:t>
          </a:r>
          <a:endParaRPr lang="el-GR" dirty="0"/>
        </a:p>
      </dgm:t>
    </dgm:pt>
    <dgm:pt modelId="{1E69DA6D-8531-4CC1-B092-43410F04B0D6}" type="sibTrans" cxnId="{93174CA7-C9EC-4749-9A25-75881C1A0ED5}">
      <dgm:prSet/>
      <dgm:spPr/>
      <dgm:t>
        <a:bodyPr/>
        <a:lstStyle/>
        <a:p>
          <a:endParaRPr lang="el-GR"/>
        </a:p>
      </dgm:t>
    </dgm:pt>
    <dgm:pt modelId="{7A491E41-D4B0-4C4D-BEE8-F81891C0693A}" type="parTrans" cxnId="{93174CA7-C9EC-4749-9A25-75881C1A0ED5}">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5">
        <dgm:presLayoutVars>
          <dgm:bulletEnabled val="1"/>
        </dgm:presLayoutVars>
      </dgm:prSet>
      <dgm:spPr/>
    </dgm:pt>
    <dgm:pt modelId="{C0625738-4AF0-45AC-A424-543BE0921C4F}" type="pres">
      <dgm:prSet presAssocID="{30477B69-2F94-4910-B445-245EB5E581C2}" presName="sibTrans" presStyleCnt="0"/>
      <dgm:spPr/>
    </dgm:pt>
    <dgm:pt modelId="{6C49C6CD-2DAA-4EE9-8C6D-14CB1E01D01C}" type="pres">
      <dgm:prSet presAssocID="{D5D1DC1B-7B67-4674-9F1A-CB2EAEE270C3}" presName="node" presStyleLbl="node1" presStyleIdx="1" presStyleCnt="5">
        <dgm:presLayoutVars>
          <dgm:bulletEnabled val="1"/>
        </dgm:presLayoutVars>
      </dgm:prSet>
      <dgm:spPr/>
    </dgm:pt>
    <dgm:pt modelId="{C3ED2F59-6A30-47FF-93F8-C34FC866379E}" type="pres">
      <dgm:prSet presAssocID="{1E69DA6D-8531-4CC1-B092-43410F04B0D6}" presName="sibTrans" presStyleCnt="0"/>
      <dgm:spPr/>
    </dgm:pt>
    <dgm:pt modelId="{6DFCDCA1-15DC-4743-BF57-57369CB9D6E2}" type="pres">
      <dgm:prSet presAssocID="{D2A6DDD9-785F-4679-ACE6-D02726266F29}" presName="node" presStyleLbl="node1" presStyleIdx="2" presStyleCnt="5" custLinFactX="-67822" custLinFactY="18896" custLinFactNeighborX="-100000" custLinFactNeighborY="100000">
        <dgm:presLayoutVars>
          <dgm:bulletEnabled val="1"/>
        </dgm:presLayoutVars>
      </dgm:prSet>
      <dgm:spPr/>
    </dgm:pt>
    <dgm:pt modelId="{FEA2DF7D-A3F9-45F6-BDAA-F8F56046F9D9}" type="pres">
      <dgm:prSet presAssocID="{17144962-2A5B-462C-870C-27C61C2EB0E3}" presName="sibTrans" presStyleCnt="0"/>
      <dgm:spPr/>
    </dgm:pt>
    <dgm:pt modelId="{9357BAFB-0384-4E25-9AB2-EBAABA81C292}" type="pres">
      <dgm:prSet presAssocID="{9C53F26B-90EF-4406-811E-46BAC4B11DB6}" presName="node" presStyleLbl="node1" presStyleIdx="3" presStyleCnt="5" custLinFactX="59876" custLinFactY="-14955" custLinFactNeighborX="100000" custLinFactNeighborY="-100000">
        <dgm:presLayoutVars>
          <dgm:bulletEnabled val="1"/>
        </dgm:presLayoutVars>
      </dgm:prSet>
      <dgm:spPr/>
    </dgm:pt>
    <dgm:pt modelId="{992ABDE9-DDFB-4726-9DDF-17D90ED4C8BC}" type="pres">
      <dgm:prSet presAssocID="{75EBDB28-3A58-49CD-AB22-5C474FFB107E}" presName="sibTrans" presStyleCnt="0"/>
      <dgm:spPr/>
    </dgm:pt>
    <dgm:pt modelId="{934518C0-2431-476F-A863-21508D8F8258}" type="pres">
      <dgm:prSet presAssocID="{3B94AEA7-8569-4F90-929C-69862D1D184B}" presName="node" presStyleLbl="node1" presStyleIdx="4" presStyleCnt="5">
        <dgm:presLayoutVars>
          <dgm:bulletEnabled val="1"/>
        </dgm:presLayoutVars>
      </dgm:prSet>
      <dgm:spPr/>
    </dgm:pt>
  </dgm:ptLst>
  <dgm:cxnLst>
    <dgm:cxn modelId="{024B8223-2F25-4CF1-81C0-6B6BE65A0BA5}" type="presOf" srcId="{3B94AEA7-8569-4F90-929C-69862D1D184B}" destId="{934518C0-2431-476F-A863-21508D8F8258}" srcOrd="0" destOrd="0" presId="urn:microsoft.com/office/officeart/2005/8/layout/default"/>
    <dgm:cxn modelId="{0088C625-76A7-43CC-97B1-65CCF3820E7D}" type="presOf" srcId="{C95FC8E3-511B-49FC-BE7A-222E345CC1A8}" destId="{364C55E3-DD9E-4BF9-BEEA-BB801630D954}" srcOrd="0" destOrd="0" presId="urn:microsoft.com/office/officeart/2005/8/layout/default"/>
    <dgm:cxn modelId="{02AED663-A178-4E0B-9A54-8DC17D5D2437}" type="presOf" srcId="{D5D1DC1B-7B67-4674-9F1A-CB2EAEE270C3}" destId="{6C49C6CD-2DAA-4EE9-8C6D-14CB1E01D01C}" srcOrd="0" destOrd="0" presId="urn:microsoft.com/office/officeart/2005/8/layout/default"/>
    <dgm:cxn modelId="{B9EE8B47-E9E2-45FA-AAB4-B22A968F194F}" type="presOf" srcId="{0C401041-E03C-4661-9607-908B0A03F6F5}" destId="{19028724-D1E1-4614-8076-49D4BC137DEF}" srcOrd="0" destOrd="0" presId="urn:microsoft.com/office/officeart/2005/8/layout/default"/>
    <dgm:cxn modelId="{ED31DC77-9AB4-4844-962C-E0954CC3B159}" type="presOf" srcId="{9C53F26B-90EF-4406-811E-46BAC4B11DB6}" destId="{9357BAFB-0384-4E25-9AB2-EBAABA81C292}" srcOrd="0" destOrd="0" presId="urn:microsoft.com/office/officeart/2005/8/layout/default"/>
    <dgm:cxn modelId="{64C59E78-F27E-42AE-AC5E-2B97D92CE227}" type="presOf" srcId="{D2A6DDD9-785F-4679-ACE6-D02726266F29}" destId="{6DFCDCA1-15DC-4743-BF57-57369CB9D6E2}" srcOrd="0" destOrd="0" presId="urn:microsoft.com/office/officeart/2005/8/layout/default"/>
    <dgm:cxn modelId="{8F33578D-B483-4844-A4B7-8FA6EF5E6538}" srcId="{0C401041-E03C-4661-9607-908B0A03F6F5}" destId="{D2A6DDD9-785F-4679-ACE6-D02726266F29}" srcOrd="2" destOrd="0" parTransId="{F9592FB8-652A-4A8D-A271-7C402F23D800}" sibTransId="{17144962-2A5B-462C-870C-27C61C2EB0E3}"/>
    <dgm:cxn modelId="{DDE51F97-C483-47E1-9D5A-79E6C6CD9045}" srcId="{0C401041-E03C-4661-9607-908B0A03F6F5}" destId="{9C53F26B-90EF-4406-811E-46BAC4B11DB6}" srcOrd="3" destOrd="0" parTransId="{15F25AA2-CD0A-4AAD-A086-961BD900DC02}" sibTransId="{75EBDB28-3A58-49CD-AB22-5C474FFB107E}"/>
    <dgm:cxn modelId="{93174CA7-C9EC-4749-9A25-75881C1A0ED5}" srcId="{0C401041-E03C-4661-9607-908B0A03F6F5}" destId="{D5D1DC1B-7B67-4674-9F1A-CB2EAEE270C3}" srcOrd="1" destOrd="0" parTransId="{7A491E41-D4B0-4C4D-BEE8-F81891C0693A}" sibTransId="{1E69DA6D-8531-4CC1-B092-43410F04B0D6}"/>
    <dgm:cxn modelId="{CEC063C3-80AF-4A60-80C4-AA7997F47D13}" srcId="{0C401041-E03C-4661-9607-908B0A03F6F5}" destId="{C95FC8E3-511B-49FC-BE7A-222E345CC1A8}" srcOrd="0" destOrd="0" parTransId="{ED6049B6-F2A8-4BD2-A8EF-FC1B7D6C9BCB}" sibTransId="{30477B69-2F94-4910-B445-245EB5E581C2}"/>
    <dgm:cxn modelId="{09B672EF-798D-4E50-9714-4D029F884FE1}" srcId="{0C401041-E03C-4661-9607-908B0A03F6F5}" destId="{3B94AEA7-8569-4F90-929C-69862D1D184B}" srcOrd="4" destOrd="0" parTransId="{2B9221EE-601B-47BB-980B-8A3B6B9B7786}" sibTransId="{FF529466-A24D-4E54-BB62-BB60F4ED6552}"/>
    <dgm:cxn modelId="{1D567298-238E-4FA6-B609-5E6FFD982FE8}" type="presParOf" srcId="{19028724-D1E1-4614-8076-49D4BC137DEF}" destId="{364C55E3-DD9E-4BF9-BEEA-BB801630D954}" srcOrd="0" destOrd="0" presId="urn:microsoft.com/office/officeart/2005/8/layout/default"/>
    <dgm:cxn modelId="{87F0D0AE-EAF1-416E-8698-2D48265D7803}" type="presParOf" srcId="{19028724-D1E1-4614-8076-49D4BC137DEF}" destId="{C0625738-4AF0-45AC-A424-543BE0921C4F}" srcOrd="1" destOrd="0" presId="urn:microsoft.com/office/officeart/2005/8/layout/default"/>
    <dgm:cxn modelId="{8CD5847C-1A8A-4A2A-8A2C-592FE32FF429}" type="presParOf" srcId="{19028724-D1E1-4614-8076-49D4BC137DEF}" destId="{6C49C6CD-2DAA-4EE9-8C6D-14CB1E01D01C}" srcOrd="2" destOrd="0" presId="urn:microsoft.com/office/officeart/2005/8/layout/default"/>
    <dgm:cxn modelId="{1565D237-9CB5-41B8-A072-331159F4FF6A}" type="presParOf" srcId="{19028724-D1E1-4614-8076-49D4BC137DEF}" destId="{C3ED2F59-6A30-47FF-93F8-C34FC866379E}" srcOrd="3" destOrd="0" presId="urn:microsoft.com/office/officeart/2005/8/layout/default"/>
    <dgm:cxn modelId="{76A18025-B1CC-4F45-834C-25A882325732}" type="presParOf" srcId="{19028724-D1E1-4614-8076-49D4BC137DEF}" destId="{6DFCDCA1-15DC-4743-BF57-57369CB9D6E2}" srcOrd="4" destOrd="0" presId="urn:microsoft.com/office/officeart/2005/8/layout/default"/>
    <dgm:cxn modelId="{47E1959E-EC69-44B4-A574-A0C80740D03D}" type="presParOf" srcId="{19028724-D1E1-4614-8076-49D4BC137DEF}" destId="{FEA2DF7D-A3F9-45F6-BDAA-F8F56046F9D9}" srcOrd="5" destOrd="0" presId="urn:microsoft.com/office/officeart/2005/8/layout/default"/>
    <dgm:cxn modelId="{86D23F5A-2FBF-4932-A710-B6CAB7CA10C9}" type="presParOf" srcId="{19028724-D1E1-4614-8076-49D4BC137DEF}" destId="{9357BAFB-0384-4E25-9AB2-EBAABA81C292}" srcOrd="6" destOrd="0" presId="urn:microsoft.com/office/officeart/2005/8/layout/default"/>
    <dgm:cxn modelId="{660D83C1-444F-46B5-95CC-1DA8BA20ACE7}" type="presParOf" srcId="{19028724-D1E1-4614-8076-49D4BC137DEF}" destId="{992ABDE9-DDFB-4726-9DDF-17D90ED4C8BC}" srcOrd="7" destOrd="0" presId="urn:microsoft.com/office/officeart/2005/8/layout/default"/>
    <dgm:cxn modelId="{98A195F7-1FC2-4B43-B5B1-5AA44E98955C}" type="presParOf" srcId="{19028724-D1E1-4614-8076-49D4BC137DEF}" destId="{934518C0-2431-476F-A863-21508D8F825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0" y="355096"/>
          <a:ext cx="2974424" cy="17846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What are Loops?</a:t>
          </a:r>
          <a:endParaRPr lang="el-GR" sz="4600" kern="1200" dirty="0"/>
        </a:p>
      </dsp:txBody>
      <dsp:txXfrm>
        <a:off x="0" y="355096"/>
        <a:ext cx="2974424" cy="1784654"/>
      </dsp:txXfrm>
    </dsp:sp>
    <dsp:sp modelId="{6C49C6CD-2DAA-4EE9-8C6D-14CB1E01D01C}">
      <dsp:nvSpPr>
        <dsp:cNvPr id="0" name=""/>
        <dsp:cNvSpPr/>
      </dsp:nvSpPr>
      <dsp:spPr>
        <a:xfrm>
          <a:off x="3271867" y="355096"/>
          <a:ext cx="2974424" cy="1784654"/>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Font typeface="Symbol" panose="05050102010706020507" pitchFamily="18" charset="2"/>
            <a:buNone/>
          </a:pPr>
          <a:r>
            <a:rPr lang="en-US" sz="4600" kern="1200" dirty="0"/>
            <a:t>Do While</a:t>
          </a:r>
          <a:endParaRPr lang="el-GR" sz="4600" kern="1200" dirty="0"/>
        </a:p>
      </dsp:txBody>
      <dsp:txXfrm>
        <a:off x="3271867" y="355096"/>
        <a:ext cx="2974424" cy="1784654"/>
      </dsp:txXfrm>
    </dsp:sp>
    <dsp:sp modelId="{6DFCDCA1-15DC-4743-BF57-57369CB9D6E2}">
      <dsp:nvSpPr>
        <dsp:cNvPr id="0" name=""/>
        <dsp:cNvSpPr/>
      </dsp:nvSpPr>
      <dsp:spPr>
        <a:xfrm>
          <a:off x="1551995" y="2476979"/>
          <a:ext cx="2974424" cy="1784654"/>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Font typeface="Symbol" panose="05050102010706020507" pitchFamily="18" charset="2"/>
            <a:buNone/>
          </a:pPr>
          <a:r>
            <a:rPr lang="en-US" sz="4600" kern="1200" dirty="0"/>
            <a:t>For – Next</a:t>
          </a:r>
          <a:endParaRPr lang="el-GR" sz="4600" kern="1200" dirty="0"/>
        </a:p>
      </dsp:txBody>
      <dsp:txXfrm>
        <a:off x="1551995" y="2476979"/>
        <a:ext cx="2974424" cy="1784654"/>
      </dsp:txXfrm>
    </dsp:sp>
    <dsp:sp modelId="{9357BAFB-0384-4E25-9AB2-EBAABA81C292}">
      <dsp:nvSpPr>
        <dsp:cNvPr id="0" name=""/>
        <dsp:cNvSpPr/>
      </dsp:nvSpPr>
      <dsp:spPr>
        <a:xfrm>
          <a:off x="6391324" y="385643"/>
          <a:ext cx="2974424" cy="1784654"/>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Font typeface="Symbol" panose="05050102010706020507" pitchFamily="18" charset="2"/>
            <a:buNone/>
          </a:pPr>
          <a:r>
            <a:rPr lang="en-US" sz="4600" kern="1200" dirty="0"/>
            <a:t>Do Until</a:t>
          </a:r>
          <a:endParaRPr lang="el-GR" sz="4600" kern="1200" dirty="0"/>
        </a:p>
      </dsp:txBody>
      <dsp:txXfrm>
        <a:off x="6391324" y="385643"/>
        <a:ext cx="2974424" cy="1784654"/>
      </dsp:txXfrm>
    </dsp:sp>
    <dsp:sp modelId="{934518C0-2431-476F-A863-21508D8F8258}">
      <dsp:nvSpPr>
        <dsp:cNvPr id="0" name=""/>
        <dsp:cNvSpPr/>
      </dsp:nvSpPr>
      <dsp:spPr>
        <a:xfrm>
          <a:off x="4907800" y="2437193"/>
          <a:ext cx="2974424" cy="178465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Algorithms with loops</a:t>
          </a:r>
          <a:endParaRPr lang="el-GR" sz="4600" kern="1200" dirty="0"/>
        </a:p>
      </dsp:txBody>
      <dsp:txXfrm>
        <a:off x="4907800" y="2437193"/>
        <a:ext cx="2974424" cy="178465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15/3/2021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Repetitive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structures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one</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most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basic</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functions</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programming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language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668529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In the example the repetition counter it starts at a large value (100) and ends at a small (0) before the repetition is complete. Attention in this case to the Step as it is Negative (-1)</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15</a:t>
            </a:fld>
            <a:endParaRPr lang="el-GR"/>
          </a:p>
        </p:txBody>
      </p:sp>
    </p:spTree>
    <p:extLst>
      <p:ext uri="{BB962C8B-B14F-4D97-AF65-F5344CB8AC3E}">
        <p14:creationId xmlns:p14="http://schemas.microsoft.com/office/powerpoint/2010/main" val="3092074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16</a:t>
            </a:fld>
            <a:endParaRPr lang="el-GR"/>
          </a:p>
        </p:txBody>
      </p:sp>
    </p:spTree>
    <p:extLst>
      <p:ext uri="{BB962C8B-B14F-4D97-AF65-F5344CB8AC3E}">
        <p14:creationId xmlns:p14="http://schemas.microsoft.com/office/powerpoint/2010/main" val="4279480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17</a:t>
            </a:fld>
            <a:endParaRPr lang="el-GR"/>
          </a:p>
        </p:txBody>
      </p:sp>
    </p:spTree>
    <p:extLst>
      <p:ext uri="{BB962C8B-B14F-4D97-AF65-F5344CB8AC3E}">
        <p14:creationId xmlns:p14="http://schemas.microsoft.com/office/powerpoint/2010/main" val="98331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20</a:t>
            </a:fld>
            <a:endParaRPr lang="el-GR"/>
          </a:p>
        </p:txBody>
      </p:sp>
    </p:spTree>
    <p:extLst>
      <p:ext uri="{BB962C8B-B14F-4D97-AF65-F5344CB8AC3E}">
        <p14:creationId xmlns:p14="http://schemas.microsoft.com/office/powerpoint/2010/main" val="1028639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342900" lvl="0" indent="-342900" algn="just">
              <a:lnSpc>
                <a:spcPct val="107000"/>
              </a:lnSpc>
              <a:buFont typeface="Symbol" panose="05050102010706020507" pitchFamily="18" charset="2"/>
              <a:buChar char=""/>
            </a:pPr>
            <a:r>
              <a:rPr lang="el-GR" sz="1100" dirty="0" err="1">
                <a:effectLst/>
                <a:latin typeface="Verdana" panose="020B0604030504040204" pitchFamily="34" charset="0"/>
                <a:ea typeface="Calibri" panose="020F0502020204030204" pitchFamily="34" charset="0"/>
                <a:cs typeface="Times New Roman" panose="02020603050405020304" pitchFamily="18" charset="0"/>
              </a:rPr>
              <a:t>At</a:t>
            </a:r>
            <a:r>
              <a:rPr lang="el-GR" sz="11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beginning</a:t>
            </a:r>
            <a:r>
              <a:rPr lang="el-GR" sz="1100" dirty="0">
                <a:effectLst/>
                <a:latin typeface="Verdana" panose="020B0604030504040204" pitchFamily="34" charset="0"/>
                <a:ea typeface="Calibri" panose="020F0502020204030204" pitchFamily="34" charset="0"/>
                <a:cs typeface="Times New Roman" panose="02020603050405020304" pitchFamily="18" charset="0"/>
              </a:rPr>
              <a:t> of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repetition</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variable</a:t>
            </a:r>
            <a:r>
              <a:rPr lang="el-GR" sz="1100" dirty="0">
                <a:effectLst/>
                <a:latin typeface="Verdana" panose="020B0604030504040204" pitchFamily="34" charset="0"/>
                <a:ea typeface="Calibri" panose="020F0502020204030204" pitchFamily="34" charset="0"/>
                <a:cs typeface="Times New Roman" panose="02020603050405020304" pitchFamily="18" charset="0"/>
              </a:rPr>
              <a:t> ‘i’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accepts</a:t>
            </a:r>
            <a:r>
              <a:rPr lang="el-GR" sz="1100" dirty="0">
                <a:effectLst/>
                <a:latin typeface="Verdana" panose="020B0604030504040204" pitchFamily="34" charset="0"/>
                <a:ea typeface="Calibri" panose="020F0502020204030204" pitchFamily="34" charset="0"/>
                <a:cs typeface="Times New Roman" panose="02020603050405020304" pitchFamily="18" charset="0"/>
              </a:rPr>
              <a:t> n1.</a:t>
            </a:r>
          </a:p>
          <a:p>
            <a:pPr marL="342900" lvl="0" indent="-342900" algn="just">
              <a:lnSpc>
                <a:spcPct val="107000"/>
              </a:lnSpc>
              <a:buFont typeface="Symbol" panose="05050102010706020507" pitchFamily="18" charset="2"/>
              <a:buChar char=""/>
            </a:pPr>
            <a:r>
              <a:rPr lang="el-GR" sz="1100" dirty="0" err="1">
                <a:effectLst/>
                <a:latin typeface="Verdana" panose="020B0604030504040204" pitchFamily="34" charset="0"/>
                <a:ea typeface="Calibri" panose="020F0502020204030204" pitchFamily="34" charset="0"/>
                <a:cs typeface="Times New Roman" panose="02020603050405020304" pitchFamily="18" charset="0"/>
              </a:rPr>
              <a:t>Executes</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commands</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within</a:t>
            </a:r>
            <a:r>
              <a:rPr lang="el-GR" sz="11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repetition</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p>
          <a:p>
            <a:pPr marL="342900" lvl="0" indent="-342900" algn="just">
              <a:lnSpc>
                <a:spcPct val="107000"/>
              </a:lnSpc>
              <a:buFont typeface="Symbol" panose="05050102010706020507" pitchFamily="18" charset="2"/>
              <a:buChar char=""/>
            </a:pPr>
            <a:r>
              <a:rPr lang="el-GR" sz="1100" dirty="0" err="1">
                <a:effectLst/>
                <a:latin typeface="Verdana" panose="020B0604030504040204" pitchFamily="34" charset="0"/>
                <a:ea typeface="Calibri" panose="020F0502020204030204" pitchFamily="34" charset="0"/>
                <a:cs typeface="Times New Roman" panose="02020603050405020304" pitchFamily="18" charset="0"/>
              </a:rPr>
              <a:t>At</a:t>
            </a:r>
            <a:r>
              <a:rPr lang="el-GR" sz="11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end</a:t>
            </a:r>
            <a:r>
              <a:rPr lang="el-GR" sz="11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repetition</a:t>
            </a:r>
            <a:r>
              <a:rPr lang="el-GR" sz="11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100" dirty="0">
                <a:effectLst/>
                <a:latin typeface="Verdana" panose="020B0604030504040204" pitchFamily="34" charset="0"/>
                <a:ea typeface="Calibri" panose="020F0502020204030204" pitchFamily="34" charset="0"/>
                <a:cs typeface="Times New Roman" panose="02020603050405020304" pitchFamily="18" charset="0"/>
              </a:rPr>
              <a:t> of ‘i’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increases</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decreases</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by</a:t>
            </a:r>
            <a:r>
              <a:rPr lang="el-GR" sz="1100" dirty="0">
                <a:effectLst/>
                <a:latin typeface="Verdana" panose="020B0604030504040204" pitchFamily="34" charset="0"/>
                <a:ea typeface="Calibri" panose="020F0502020204030204" pitchFamily="34" charset="0"/>
                <a:cs typeface="Times New Roman" panose="02020603050405020304" pitchFamily="18" charset="0"/>
              </a:rPr>
              <a:t> n3</a:t>
            </a:r>
          </a:p>
          <a:p>
            <a:pPr marL="342900" lvl="0" indent="-342900" algn="just">
              <a:lnSpc>
                <a:spcPct val="107000"/>
              </a:lnSpc>
              <a:buFont typeface="Symbol" panose="05050102010706020507" pitchFamily="18" charset="2"/>
              <a:buChar char=""/>
            </a:pPr>
            <a:r>
              <a:rPr lang="el-GR" sz="1100" dirty="0" err="1">
                <a:effectLst/>
                <a:latin typeface="Verdana" panose="020B0604030504040204" pitchFamily="34" charset="0"/>
                <a:ea typeface="Calibri" panose="020F0502020204030204" pitchFamily="34" charset="0"/>
                <a:cs typeface="Times New Roman" panose="02020603050405020304" pitchFamily="18" charset="0"/>
              </a:rPr>
              <a:t>Check</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100" dirty="0">
                <a:effectLst/>
                <a:latin typeface="Verdana" panose="020B0604030504040204" pitchFamily="34" charset="0"/>
                <a:ea typeface="Calibri" panose="020F0502020204030204" pitchFamily="34" charset="0"/>
                <a:cs typeface="Times New Roman" panose="02020603050405020304" pitchFamily="18" charset="0"/>
              </a:rPr>
              <a:t> ‘i’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has</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exceeded</a:t>
            </a:r>
            <a:r>
              <a:rPr lang="el-GR" sz="11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final</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100" dirty="0">
                <a:effectLst/>
                <a:latin typeface="Verdana" panose="020B0604030504040204" pitchFamily="34" charset="0"/>
                <a:ea typeface="Calibri" panose="020F0502020204030204" pitchFamily="34" charset="0"/>
                <a:cs typeface="Times New Roman" panose="02020603050405020304" pitchFamily="18" charset="0"/>
              </a:rPr>
              <a:t> n2.</a:t>
            </a:r>
          </a:p>
          <a:p>
            <a:pPr marL="742950" lvl="1" indent="-285750" algn="just">
              <a:lnSpc>
                <a:spcPct val="107000"/>
              </a:lnSpc>
              <a:buFont typeface="Courier New" panose="02070309020205020404" pitchFamily="49" charset="0"/>
              <a:buChar char="o"/>
            </a:pPr>
            <a:r>
              <a:rPr lang="el-GR" sz="11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1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step</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positive</a:t>
            </a:r>
            <a:r>
              <a:rPr lang="el-GR" sz="1100" dirty="0">
                <a:effectLst/>
                <a:latin typeface="Verdana" panose="020B0604030504040204" pitchFamily="34" charset="0"/>
                <a:ea typeface="Calibri" panose="020F0502020204030204" pitchFamily="34" charset="0"/>
                <a:cs typeface="Times New Roman" panose="02020603050405020304" pitchFamily="18" charset="0"/>
              </a:rPr>
              <a:t> and ‘i’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less</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than</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equal</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1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final</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then</a:t>
            </a:r>
            <a:r>
              <a:rPr lang="el-GR" sz="11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repeat</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runs</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again</a:t>
            </a:r>
            <a:endParaRPr lang="el-GR" sz="1100" dirty="0">
              <a:effectLst/>
              <a:latin typeface="Verdana" panose="020B0604030504040204" pitchFamily="34"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Courier New" panose="02070309020205020404" pitchFamily="49" charset="0"/>
              <a:buChar char="o"/>
            </a:pPr>
            <a:r>
              <a:rPr lang="el-GR" sz="11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1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step</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negative</a:t>
            </a:r>
            <a:r>
              <a:rPr lang="el-GR" sz="1100" dirty="0">
                <a:effectLst/>
                <a:latin typeface="Verdana" panose="020B0604030504040204" pitchFamily="34" charset="0"/>
                <a:ea typeface="Calibri" panose="020F0502020204030204" pitchFamily="34" charset="0"/>
                <a:cs typeface="Times New Roman" panose="02020603050405020304" pitchFamily="18" charset="0"/>
              </a:rPr>
              <a:t> and ‘i’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greater</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than</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equal</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1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final</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then</a:t>
            </a:r>
            <a:r>
              <a:rPr lang="el-GR" sz="11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repeat</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runs</a:t>
            </a:r>
            <a:r>
              <a:rPr lang="el-GR" sz="1100" dirty="0">
                <a:effectLst/>
                <a:latin typeface="Verdana" panose="020B0604030504040204" pitchFamily="34" charset="0"/>
                <a:ea typeface="Calibri" panose="020F0502020204030204" pitchFamily="34" charset="0"/>
                <a:cs typeface="Times New Roman" panose="02020603050405020304" pitchFamily="18" charset="0"/>
              </a:rPr>
              <a:t> </a:t>
            </a:r>
            <a:r>
              <a:rPr lang="el-GR" sz="1100" dirty="0" err="1">
                <a:effectLst/>
                <a:latin typeface="Verdana" panose="020B0604030504040204" pitchFamily="34" charset="0"/>
                <a:ea typeface="Calibri" panose="020F0502020204030204" pitchFamily="34" charset="0"/>
                <a:cs typeface="Times New Roman" panose="02020603050405020304" pitchFamily="18" charset="0"/>
              </a:rPr>
              <a:t>again</a:t>
            </a:r>
            <a:r>
              <a:rPr lang="el-GR" sz="11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22</a:t>
            </a:fld>
            <a:endParaRPr lang="el-GR"/>
          </a:p>
        </p:txBody>
      </p:sp>
    </p:spTree>
    <p:extLst>
      <p:ext uri="{BB962C8B-B14F-4D97-AF65-F5344CB8AC3E}">
        <p14:creationId xmlns:p14="http://schemas.microsoft.com/office/powerpoint/2010/main" val="2984895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25</a:t>
            </a:fld>
            <a:endParaRPr lang="el-GR"/>
          </a:p>
        </p:txBody>
      </p:sp>
    </p:spTree>
    <p:extLst>
      <p:ext uri="{BB962C8B-B14F-4D97-AF65-F5344CB8AC3E}">
        <p14:creationId xmlns:p14="http://schemas.microsoft.com/office/powerpoint/2010/main" val="1098130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sz="1200" dirty="0">
                <a:effectLst/>
                <a:latin typeface="Verdana" panose="020B0604030504040204" pitchFamily="34" charset="0"/>
                <a:ea typeface="Calibri" panose="020F0502020204030204" pitchFamily="34" charset="0"/>
                <a:cs typeface="Times New Roman" panose="02020603050405020304" pitchFamily="18" charset="0"/>
              </a:rPr>
              <a:t>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loop</a:t>
            </a:r>
            <a:r>
              <a:rPr lang="el-GR" sz="1200" dirty="0">
                <a:effectLst/>
                <a:latin typeface="Verdana" panose="020B0604030504040204" pitchFamily="34" charset="0"/>
                <a:ea typeface="Calibri" panose="020F0502020204030204" pitchFamily="34" charset="0"/>
                <a:cs typeface="Times New Roman" panose="02020603050405020304" pitchFamily="18" charset="0"/>
              </a:rPr>
              <a:t> in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computer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program</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directive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repeats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until</a:t>
            </a:r>
            <a:r>
              <a:rPr lang="el-GR" sz="1200" dirty="0">
                <a:effectLst/>
                <a:latin typeface="Verdana" panose="020B0604030504040204" pitchFamily="34" charset="0"/>
                <a:ea typeface="Calibri" panose="020F0502020204030204" pitchFamily="34" charset="0"/>
                <a:cs typeface="Times New Roman" panose="02020603050405020304" pitchFamily="18" charset="0"/>
              </a:rPr>
              <a:t>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specified</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condition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reached</a:t>
            </a:r>
            <a:r>
              <a:rPr lang="el-GR" sz="1200" dirty="0">
                <a:effectLst/>
                <a:latin typeface="Verdana" panose="020B0604030504040204" pitchFamily="34" charset="0"/>
                <a:ea typeface="Calibri" panose="020F0502020204030204" pitchFamily="34" charset="0"/>
                <a:cs typeface="Times New Roman" panose="02020603050405020304" pitchFamily="18" charset="0"/>
              </a:rPr>
              <a:t>. In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repeat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structure</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loop</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poses</a:t>
            </a:r>
            <a:r>
              <a:rPr lang="el-GR" sz="1200" dirty="0">
                <a:effectLst/>
                <a:latin typeface="Verdana" panose="020B0604030504040204" pitchFamily="34" charset="0"/>
                <a:ea typeface="Calibri" panose="020F0502020204030204" pitchFamily="34" charset="0"/>
                <a:cs typeface="Times New Roman" panose="02020603050405020304" pitchFamily="18" charset="0"/>
              </a:rPr>
              <a:t>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question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answer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requires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action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runs</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same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question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asked</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over</a:t>
            </a:r>
            <a:r>
              <a:rPr lang="el-GR" sz="1200" dirty="0">
                <a:effectLst/>
                <a:latin typeface="Verdana" panose="020B0604030504040204" pitchFamily="34" charset="0"/>
                <a:ea typeface="Calibri" panose="020F0502020204030204" pitchFamily="34" charset="0"/>
                <a:cs typeface="Times New Roman" panose="02020603050405020304" pitchFamily="18" charset="0"/>
              </a:rPr>
              <a:t> and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over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again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until</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no</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further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action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required</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Every</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time</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question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asked</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called</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repetition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US" sz="1200" dirty="0">
                <a:effectLst/>
                <a:latin typeface="Verdana" panose="020B0604030504040204" pitchFamily="34" charset="0"/>
                <a:ea typeface="Calibri" panose="020F0502020204030204" pitchFamily="34" charset="0"/>
                <a:cs typeface="Times New Roman" panose="02020603050405020304" pitchFamily="18" charset="0"/>
              </a:rPr>
              <a:t>Repeats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have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end</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some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point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it's</a:t>
            </a:r>
            <a:r>
              <a:rPr lang="el-GR" sz="1200" dirty="0">
                <a:effectLst/>
                <a:latin typeface="Verdana" panose="020B0604030504040204" pitchFamily="34" charset="0"/>
                <a:ea typeface="Calibri" panose="020F0502020204030204" pitchFamily="34" charset="0"/>
                <a:cs typeface="Times New Roman" panose="02020603050405020304" pitchFamily="18" charset="0"/>
              </a:rPr>
              <a:t>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programming</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error</a:t>
            </a:r>
            <a:r>
              <a:rPr lang="el-GR" sz="1200" dirty="0">
                <a:effectLst/>
                <a:latin typeface="Verdana" panose="020B0604030504040204" pitchFamily="34" charset="0"/>
                <a:ea typeface="Calibri" panose="020F0502020204030204" pitchFamily="34" charset="0"/>
                <a:cs typeface="Times New Roman" panose="02020603050405020304" pitchFamily="18" charset="0"/>
              </a:rPr>
              <a:t>.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repetition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never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ends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called</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an</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endless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loop</a:t>
            </a:r>
            <a:r>
              <a:rPr lang="el-GR" sz="1200" dirty="0">
                <a:effectLst/>
                <a:latin typeface="Verdana" panose="020B0604030504040204" pitchFamily="34" charset="0"/>
                <a:ea typeface="Calibri" panose="020F0502020204030204" pitchFamily="34" charset="0"/>
                <a:cs typeface="Times New Roman" panose="02020603050405020304" pitchFamily="18" charset="0"/>
              </a:rPr>
              <a:t>.  In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case</a:t>
            </a:r>
            <a:r>
              <a:rPr lang="el-GR" sz="1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computer</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trapped</a:t>
            </a:r>
            <a:r>
              <a:rPr lang="el-GR" sz="1200" dirty="0">
                <a:effectLst/>
                <a:latin typeface="Verdana" panose="020B0604030504040204" pitchFamily="34" charset="0"/>
                <a:ea typeface="Calibri" panose="020F0502020204030204" pitchFamily="34" charset="0"/>
                <a:cs typeface="Times New Roman" panose="02020603050405020304" pitchFamily="18" charset="0"/>
              </a:rPr>
              <a:t> in a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perpetual</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repetition</a:t>
            </a:r>
            <a:r>
              <a:rPr lang="el-GR" sz="12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same</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functions</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without</a:t>
            </a:r>
            <a:r>
              <a:rPr lang="el-GR" sz="1200" dirty="0">
                <a:effectLst/>
                <a:latin typeface="Verdana" panose="020B0604030504040204" pitchFamily="34" charset="0"/>
                <a:ea typeface="Calibri" panose="020F0502020204030204" pitchFamily="34" charset="0"/>
                <a:cs typeface="Times New Roman" panose="02020603050405020304" pitchFamily="18" charset="0"/>
              </a:rPr>
              <a:t>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awareness</a:t>
            </a:r>
            <a:r>
              <a:rPr lang="el-GR" sz="1200" dirty="0">
                <a:effectLst/>
                <a:latin typeface="Verdana" panose="020B0604030504040204" pitchFamily="34" charset="0"/>
                <a:ea typeface="Calibri" panose="020F0502020204030204" pitchFamily="34" charset="0"/>
                <a:cs typeface="Times New Roman" panose="02020603050405020304" pitchFamily="18" charset="0"/>
              </a:rPr>
              <a:t>" of </a:t>
            </a:r>
            <a:r>
              <a:rPr lang="el-GR" sz="1200" dirty="0" err="1">
                <a:effectLst/>
                <a:latin typeface="Verdana" panose="020B0604030504040204" pitchFamily="34" charset="0"/>
                <a:ea typeface="Calibri" panose="020F0502020204030204" pitchFamily="34" charset="0"/>
                <a:cs typeface="Times New Roman" panose="02020603050405020304" pitchFamily="18" charset="0"/>
              </a:rPr>
              <a:t>vanity</a:t>
            </a:r>
            <a:r>
              <a:rPr lang="el-GR" sz="1200" dirty="0">
                <a:effectLst/>
                <a:latin typeface="Verdana" panose="020B0604030504040204" pitchFamily="34" charset="0"/>
                <a:ea typeface="Calibri" panose="020F0502020204030204" pitchFamily="34" charset="0"/>
                <a:cs typeface="Times New Roman" panose="02020603050405020304" pitchFamily="18" charset="0"/>
              </a:rPr>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1852699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2478817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Variable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b="1" dirty="0">
                <a:effectLst/>
                <a:latin typeface="Verdana" panose="020B0604030504040204" pitchFamily="34" charset="0"/>
                <a:ea typeface="Calibri" panose="020F0502020204030204" pitchFamily="34" charset="0"/>
                <a:cs typeface="Times New Roman" panose="02020603050405020304" pitchFamily="18" charset="0"/>
              </a:rPr>
              <a:t>i</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counts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how</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many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times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loop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will</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run</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Condition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also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examines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whether</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contents</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counter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exceeded</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limit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by</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developer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i.e</a:t>
            </a:r>
            <a:r>
              <a:rPr lang="el-GR" sz="1800" dirty="0">
                <a:effectLst/>
                <a:latin typeface="Verdana" panose="020B0604030504040204" pitchFamily="34" charset="0"/>
                <a:ea typeface="Calibri" panose="020F0502020204030204" pitchFamily="34" charset="0"/>
                <a:cs typeface="Times New Roman" panose="02020603050405020304" pitchFamily="18" charset="0"/>
              </a:rPr>
              <a:t>. 5, 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if</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happens</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repetition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stops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l-GR" sz="1800" dirty="0" err="1">
                <a:effectLst/>
                <a:latin typeface="Verdana" panose="020B0604030504040204" pitchFamily="34" charset="0"/>
                <a:ea typeface="Calibri" panose="020F0502020204030204" pitchFamily="34" charset="0"/>
                <a:cs typeface="Times New Roman" panose="02020603050405020304" pitchFamily="18" charset="0"/>
              </a:rPr>
              <a:t>Before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loop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iteration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end</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repeat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counter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increased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by</a:t>
            </a:r>
            <a:r>
              <a:rPr lang="el-GR" sz="1800" dirty="0">
                <a:effectLst/>
                <a:latin typeface="Verdana" panose="020B0604030504040204" pitchFamily="34" charset="0"/>
                <a:ea typeface="Calibri" panose="020F0502020204030204" pitchFamily="34" charset="0"/>
                <a:cs typeface="Times New Roman" panose="02020603050405020304" pitchFamily="18" charset="0"/>
              </a:rPr>
              <a:t> +1.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also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called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Step</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l-GR" sz="1800" dirty="0">
                <a:effectLst/>
                <a:latin typeface="Verdana" panose="020B0604030504040204" pitchFamily="34" charset="0"/>
                <a:ea typeface="Calibri" panose="020F0502020204030204" pitchFamily="34" charset="0"/>
                <a:cs typeface="Times New Roman" panose="02020603050405020304" pitchFamily="18" charset="0"/>
              </a:rPr>
              <a:t>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step</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positive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negative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but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never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1800" dirty="0">
                <a:effectLst/>
                <a:latin typeface="Verdana" panose="020B0604030504040204" pitchFamily="34" charset="0"/>
                <a:ea typeface="Calibri" panose="020F0502020204030204" pitchFamily="34" charset="0"/>
                <a:cs typeface="Times New Roman" panose="02020603050405020304" pitchFamily="18" charset="0"/>
              </a:rPr>
              <a:t> 0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because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then</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repetition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would</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run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forever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3789462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In the example the repeat counter it starts at a large value (100) and ends at a small (0) before the repetition is complete. Attention in this case to the Step is Negative (-1)</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2847998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Here are two solutions presented the first uses a command if in loop to check whether the number is even and only then executes the command Log. In the second algorithm has changed the starting value of the </a:t>
            </a:r>
            <a:r>
              <a:rPr lang="en-US" dirty="0" err="1"/>
              <a:t>i</a:t>
            </a:r>
            <a:r>
              <a:rPr lang="en-US" dirty="0"/>
              <a:t> in 2 and the Step increases by 2 which creates a faster algorithm to run.</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837626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1079130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Often in programming we do not know from the beginning the number of repetitions. This usually happens when the repeat depends on the value taken from user or on values calculated during the repeat. </a:t>
            </a:r>
            <a:endParaRPr lang="el-GR" dirty="0"/>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2642581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The operation of the Do Until is like the Do While. The only difference is the condition which controls when a repetition will end as opposed to the Do While which controls how long it will work. In both cases the check shall be carried out at the beginning, in which case the code shall not be executed if the Condition is False.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14</a:t>
            </a:fld>
            <a:endParaRPr lang="el-GR"/>
          </a:p>
        </p:txBody>
      </p:sp>
    </p:spTree>
    <p:extLst>
      <p:ext uri="{BB962C8B-B14F-4D97-AF65-F5344CB8AC3E}">
        <p14:creationId xmlns:p14="http://schemas.microsoft.com/office/powerpoint/2010/main" val="23550884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svg"/><Relationship Id="rId7" Type="http://schemas.openxmlformats.org/officeDocument/2006/relationships/hyperlink" Target="https://creativecommons.org/licenses/by/4.0/" TargetMode="External"/><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Teacher: </a:t>
            </a:r>
          </a:p>
          <a:p>
            <a:pPr algn="r"/>
            <a:r>
              <a:rPr lang="en-US" dirty="0"/>
              <a:t>Date: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pic>
        <p:nvPicPr>
          <p:cNvPr id="5" name="Εικόνα 4">
            <a:extLst>
              <a:ext uri="{FF2B5EF4-FFF2-40B4-BE49-F238E27FC236}">
                <a16:creationId xmlns:a16="http://schemas.microsoft.com/office/drawing/2014/main" id="{66966CEF-A252-4DB7-8829-1E1FAF23EF5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606022" y="6343483"/>
            <a:ext cx="585978" cy="514517"/>
          </a:xfrm>
          <a:prstGeom prst="rect">
            <a:avLst/>
          </a:prstGeom>
        </p:spPr>
      </p:pic>
      <p:pic>
        <p:nvPicPr>
          <p:cNvPr id="10" name="Εικόνα 9">
            <a:hlinkClick r:id="rId7"/>
            <a:extLst>
              <a:ext uri="{FF2B5EF4-FFF2-40B4-BE49-F238E27FC236}">
                <a16:creationId xmlns:a16="http://schemas.microsoft.com/office/drawing/2014/main" id="{7C9FC214-8FCD-48B5-87C0-B786C9E22A51}"/>
              </a:ext>
            </a:extLst>
          </p:cNvPr>
          <p:cNvPicPr/>
          <p:nvPr userDrawn="1"/>
        </p:nvPicPr>
        <p:blipFill>
          <a:blip r:embed="rId8">
            <a:extLst>
              <a:ext uri="{28A0092B-C50C-407E-A947-70E740481C1C}">
                <a14:useLocalDpi xmlns:a14="http://schemas.microsoft.com/office/drawing/2010/main" val="0"/>
              </a:ext>
            </a:extLst>
          </a:blip>
          <a:stretch>
            <a:fillRect/>
          </a:stretch>
        </p:blipFill>
        <p:spPr>
          <a:xfrm>
            <a:off x="336441" y="6276513"/>
            <a:ext cx="1368071" cy="471865"/>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15/3/2021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15/3/2021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15/3/2021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15/3/2021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372862" y="136526"/>
            <a:ext cx="10980938"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15/3/2021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15/3/2021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15/3/2021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15/3/2021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15/3/2021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a:t>Programming with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Lesson </a:t>
            </a:r>
            <a:r>
              <a:rPr lang="en-US" sz="2800" b="1" kern="0" dirty="0">
                <a:solidFill>
                  <a:srgbClr val="2F5496"/>
                </a:solidFill>
                <a:ea typeface="Times New Roman" panose="02020603050405020304" pitchFamily="18" charset="0"/>
                <a:cs typeface="Times New Roman" panose="02020603050405020304" pitchFamily="18" charset="0"/>
              </a:rPr>
              <a:t>12</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 </a:t>
            </a:r>
            <a:r>
              <a:rPr lang="en-US" sz="2800" b="1" kern="0" dirty="0">
                <a:solidFill>
                  <a:srgbClr val="2F5496"/>
                </a:solidFill>
                <a:ea typeface="Times New Roman" panose="02020603050405020304" pitchFamily="18" charset="0"/>
                <a:cs typeface="Times New Roman" panose="02020603050405020304" pitchFamily="18" charset="0"/>
              </a:rPr>
              <a:t>Loops</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March 2021</a:t>
            </a:r>
            <a:endParaRPr lang="el-GR" sz="2400" dirty="0"/>
          </a:p>
        </p:txBody>
      </p:sp>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81C9EB1-AB21-49F1-9FED-FDDCCBE60C9A}"/>
              </a:ext>
            </a:extLst>
          </p:cNvPr>
          <p:cNvSpPr>
            <a:spLocks noGrp="1"/>
          </p:cNvSpPr>
          <p:nvPr>
            <p:ph type="title"/>
          </p:nvPr>
        </p:nvSpPr>
        <p:spPr/>
        <p:txBody>
          <a:bodyPr/>
          <a:lstStyle/>
          <a:p>
            <a:r>
              <a:rPr lang="en-US"/>
              <a:t>Example 4 – Count Algorithm</a:t>
            </a:r>
            <a:endParaRPr lang="el-GR" dirty="0"/>
          </a:p>
        </p:txBody>
      </p:sp>
      <p:sp>
        <p:nvSpPr>
          <p:cNvPr id="4" name="TextBox 3">
            <a:extLst>
              <a:ext uri="{FF2B5EF4-FFF2-40B4-BE49-F238E27FC236}">
                <a16:creationId xmlns:a16="http://schemas.microsoft.com/office/drawing/2014/main" id="{2ADEA6D3-400B-4A4A-B372-0155B2269036}"/>
              </a:ext>
            </a:extLst>
          </p:cNvPr>
          <p:cNvSpPr txBox="1"/>
          <p:nvPr/>
        </p:nvSpPr>
        <p:spPr>
          <a:xfrm>
            <a:off x="372861" y="845467"/>
            <a:ext cx="11655015" cy="1147109"/>
          </a:xfrm>
          <a:prstGeom prst="rect">
            <a:avLst/>
          </a:prstGeom>
          <a:noFill/>
        </p:spPr>
        <p:txBody>
          <a:bodyPr wrap="square">
            <a:spAutoFit/>
          </a:bodyPr>
          <a:lstStyle/>
          <a:p>
            <a:pPr algn="just">
              <a:lnSpc>
                <a:spcPct val="107000"/>
              </a:lnSpc>
              <a:spcAft>
                <a:spcPts val="800"/>
              </a:spcAft>
            </a:pPr>
            <a:r>
              <a:rPr lang="el-GR" sz="2200" dirty="0" err="1">
                <a:effectLst/>
                <a:latin typeface="Verdana" panose="020B0604030504040204" pitchFamily="34" charset="0"/>
                <a:ea typeface="Calibri" panose="020F0502020204030204" pitchFamily="34" charset="0"/>
                <a:cs typeface="Times New Roman" panose="02020603050405020304" pitchFamily="18" charset="0"/>
              </a:rPr>
              <a:t>Make</a:t>
            </a:r>
            <a:r>
              <a:rPr lang="el-GR" sz="2200" dirty="0">
                <a:effectLst/>
                <a:latin typeface="Verdana" panose="020B0604030504040204" pitchFamily="34" charset="0"/>
                <a:ea typeface="Calibri" panose="020F0502020204030204" pitchFamily="34" charset="0"/>
                <a:cs typeface="Times New Roman" panose="02020603050405020304" pitchFamily="18" charset="0"/>
              </a:rPr>
              <a:t> a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program</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2200" dirty="0">
                <a:effectLst/>
                <a:latin typeface="Verdana" panose="020B0604030504040204" pitchFamily="34" charset="0"/>
                <a:ea typeface="Calibri" panose="020F0502020204030204" pitchFamily="34" charset="0"/>
                <a:cs typeface="Times New Roman" panose="02020603050405020304" pitchFamily="18" charset="0"/>
              </a:rPr>
              <a:t> for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ten</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numbers</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entered</a:t>
            </a:r>
            <a:r>
              <a:rPr lang="el-GR" sz="2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program</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calculates</a:t>
            </a:r>
            <a:r>
              <a:rPr lang="el-GR" sz="2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number</a:t>
            </a:r>
            <a:r>
              <a:rPr lang="el-GR" sz="2200" dirty="0">
                <a:effectLst/>
                <a:latin typeface="Verdana" panose="020B0604030504040204" pitchFamily="34" charset="0"/>
                <a:ea typeface="Calibri" panose="020F0502020204030204" pitchFamily="34" charset="0"/>
                <a:cs typeface="Times New Roman" panose="02020603050405020304" pitchFamily="18" charset="0"/>
              </a:rPr>
              <a:t> of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negatives</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These</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numbers</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considered</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range</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between</a:t>
            </a:r>
            <a:r>
              <a:rPr lang="el-GR" sz="2200" dirty="0">
                <a:effectLst/>
                <a:latin typeface="Verdana" panose="020B0604030504040204" pitchFamily="34" charset="0"/>
                <a:ea typeface="Calibri" panose="020F0502020204030204" pitchFamily="34" charset="0"/>
                <a:cs typeface="Times New Roman" panose="02020603050405020304" pitchFamily="18" charset="0"/>
              </a:rPr>
              <a:t> -1000 and 1000</a:t>
            </a:r>
          </a:p>
        </p:txBody>
      </p:sp>
      <p:pic>
        <p:nvPicPr>
          <p:cNvPr id="6" name="Εικόνα 5">
            <a:extLst>
              <a:ext uri="{FF2B5EF4-FFF2-40B4-BE49-F238E27FC236}">
                <a16:creationId xmlns:a16="http://schemas.microsoft.com/office/drawing/2014/main" id="{12F19C35-9D1A-4C11-B0E8-C8C900FCFACB}"/>
              </a:ext>
            </a:extLst>
          </p:cNvPr>
          <p:cNvPicPr>
            <a:picLocks noChangeAspect="1"/>
          </p:cNvPicPr>
          <p:nvPr/>
        </p:nvPicPr>
        <p:blipFill>
          <a:blip r:embed="rId2"/>
          <a:stretch>
            <a:fillRect/>
          </a:stretch>
        </p:blipFill>
        <p:spPr>
          <a:xfrm>
            <a:off x="478098" y="2137298"/>
            <a:ext cx="7380727" cy="4061796"/>
          </a:xfrm>
          <a:prstGeom prst="rect">
            <a:avLst/>
          </a:prstGeom>
        </p:spPr>
      </p:pic>
    </p:spTree>
    <p:extLst>
      <p:ext uri="{BB962C8B-B14F-4D97-AF65-F5344CB8AC3E}">
        <p14:creationId xmlns:p14="http://schemas.microsoft.com/office/powerpoint/2010/main" val="535588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Ορθογώνιο 8">
            <a:extLst>
              <a:ext uri="{FF2B5EF4-FFF2-40B4-BE49-F238E27FC236}">
                <a16:creationId xmlns:a16="http://schemas.microsoft.com/office/drawing/2014/main" id="{4D6FEDF0-D6FB-40FE-9F59-22AEDA1F2B37}"/>
              </a:ext>
            </a:extLst>
          </p:cNvPr>
          <p:cNvSpPr/>
          <p:nvPr/>
        </p:nvSpPr>
        <p:spPr>
          <a:xfrm>
            <a:off x="6271844" y="2951267"/>
            <a:ext cx="5920156" cy="202223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ρθογώνιο 7">
            <a:extLst>
              <a:ext uri="{FF2B5EF4-FFF2-40B4-BE49-F238E27FC236}">
                <a16:creationId xmlns:a16="http://schemas.microsoft.com/office/drawing/2014/main" id="{43626F5E-EAE7-48CA-ADD7-8CEA5E374AE9}"/>
              </a:ext>
            </a:extLst>
          </p:cNvPr>
          <p:cNvSpPr/>
          <p:nvPr/>
        </p:nvSpPr>
        <p:spPr>
          <a:xfrm>
            <a:off x="6271844" y="1658815"/>
            <a:ext cx="5920156" cy="123678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Ορθογώνιο 6">
            <a:extLst>
              <a:ext uri="{FF2B5EF4-FFF2-40B4-BE49-F238E27FC236}">
                <a16:creationId xmlns:a16="http://schemas.microsoft.com/office/drawing/2014/main" id="{97A2FA14-3ADB-47BA-B681-87752CDE5569}"/>
              </a:ext>
            </a:extLst>
          </p:cNvPr>
          <p:cNvSpPr/>
          <p:nvPr/>
        </p:nvSpPr>
        <p:spPr>
          <a:xfrm>
            <a:off x="6271844" y="1114547"/>
            <a:ext cx="5920156" cy="47979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C24F4BEE-95BA-45C4-8247-195BDC80C991}"/>
              </a:ext>
            </a:extLst>
          </p:cNvPr>
          <p:cNvSpPr>
            <a:spLocks noGrp="1"/>
          </p:cNvSpPr>
          <p:nvPr>
            <p:ph type="title"/>
          </p:nvPr>
        </p:nvSpPr>
        <p:spPr/>
        <p:txBody>
          <a:bodyPr/>
          <a:lstStyle/>
          <a:p>
            <a:r>
              <a:rPr lang="en-US" dirty="0"/>
              <a:t>Example 5 - Maximum Algorithm - Minimum</a:t>
            </a:r>
            <a:endParaRPr lang="el-GR" dirty="0"/>
          </a:p>
        </p:txBody>
      </p:sp>
      <p:pic>
        <p:nvPicPr>
          <p:cNvPr id="4" name="Εικόνα 3">
            <a:extLst>
              <a:ext uri="{FF2B5EF4-FFF2-40B4-BE49-F238E27FC236}">
                <a16:creationId xmlns:a16="http://schemas.microsoft.com/office/drawing/2014/main" id="{7AEDAE3C-49AA-4078-92C4-D71C45DEC082}"/>
              </a:ext>
            </a:extLst>
          </p:cNvPr>
          <p:cNvPicPr>
            <a:picLocks noChangeAspect="1"/>
          </p:cNvPicPr>
          <p:nvPr/>
        </p:nvPicPr>
        <p:blipFill>
          <a:blip r:embed="rId2"/>
          <a:stretch>
            <a:fillRect/>
          </a:stretch>
        </p:blipFill>
        <p:spPr>
          <a:xfrm>
            <a:off x="372862" y="1079378"/>
            <a:ext cx="5728160" cy="5012140"/>
          </a:xfrm>
          <a:prstGeom prst="rect">
            <a:avLst/>
          </a:prstGeom>
        </p:spPr>
      </p:pic>
      <p:sp>
        <p:nvSpPr>
          <p:cNvPr id="6" name="TextBox 5">
            <a:extLst>
              <a:ext uri="{FF2B5EF4-FFF2-40B4-BE49-F238E27FC236}">
                <a16:creationId xmlns:a16="http://schemas.microsoft.com/office/drawing/2014/main" id="{87C73365-C35F-4C1F-AFC7-E60C96ED8A50}"/>
              </a:ext>
            </a:extLst>
          </p:cNvPr>
          <p:cNvSpPr txBox="1"/>
          <p:nvPr/>
        </p:nvSpPr>
        <p:spPr>
          <a:xfrm>
            <a:off x="6314311" y="1114547"/>
            <a:ext cx="5920155" cy="3970318"/>
          </a:xfrm>
          <a:prstGeom prst="rect">
            <a:avLst/>
          </a:prstGeom>
          <a:noFill/>
        </p:spPr>
        <p:txBody>
          <a:bodyPr wrap="square">
            <a:spAutoFit/>
          </a:bodyPr>
          <a:lstStyle/>
          <a:p>
            <a:r>
              <a:rPr lang="en-US" sz="2800" dirty="0"/>
              <a:t>First read a number out-side the while.</a:t>
            </a:r>
          </a:p>
          <a:p>
            <a:r>
              <a:rPr lang="en-US" sz="2800" dirty="0"/>
              <a:t>Set as the starting value in the </a:t>
            </a:r>
            <a:r>
              <a:rPr lang="en-US" sz="2800" dirty="0" err="1"/>
              <a:t>intMax</a:t>
            </a:r>
            <a:r>
              <a:rPr lang="en-US" sz="2800" dirty="0"/>
              <a:t>, </a:t>
            </a:r>
            <a:r>
              <a:rPr lang="en-US" sz="2800" dirty="0" err="1"/>
              <a:t>intMin</a:t>
            </a:r>
            <a:r>
              <a:rPr lang="en-US" sz="2800" dirty="0"/>
              <a:t> variables the first number since there is no one else to compare.</a:t>
            </a:r>
          </a:p>
          <a:p>
            <a:r>
              <a:rPr lang="en-US" sz="2800" dirty="0"/>
              <a:t>For each new number</a:t>
            </a:r>
          </a:p>
          <a:p>
            <a:r>
              <a:rPr lang="en-US" sz="2800" dirty="0"/>
              <a:t>if it is less than </a:t>
            </a:r>
            <a:r>
              <a:rPr lang="en-US" sz="2800" dirty="0" err="1"/>
              <a:t>intMin</a:t>
            </a:r>
            <a:r>
              <a:rPr lang="en-US" sz="2800" dirty="0"/>
              <a:t> then </a:t>
            </a:r>
            <a:r>
              <a:rPr lang="en-US" sz="2800" dirty="0" err="1"/>
              <a:t>intMin</a:t>
            </a:r>
            <a:r>
              <a:rPr lang="en-US" sz="2800" dirty="0"/>
              <a:t> replaced by A </a:t>
            </a:r>
          </a:p>
          <a:p>
            <a:r>
              <a:rPr lang="en-US" sz="2800" dirty="0"/>
              <a:t>if the new A is greater than </a:t>
            </a:r>
            <a:r>
              <a:rPr lang="en-US" sz="2800" dirty="0" err="1"/>
              <a:t>intMax</a:t>
            </a:r>
            <a:r>
              <a:rPr lang="en-US" sz="2800" dirty="0"/>
              <a:t> the </a:t>
            </a:r>
            <a:r>
              <a:rPr lang="en-US" sz="2800" dirty="0" err="1"/>
              <a:t>intMax</a:t>
            </a:r>
            <a:r>
              <a:rPr lang="en-US" sz="2800" dirty="0"/>
              <a:t> is replaced with the new A.</a:t>
            </a:r>
          </a:p>
        </p:txBody>
      </p:sp>
    </p:spTree>
    <p:extLst>
      <p:ext uri="{BB962C8B-B14F-4D97-AF65-F5344CB8AC3E}">
        <p14:creationId xmlns:p14="http://schemas.microsoft.com/office/powerpoint/2010/main" val="235916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Ορθογώνιο 10">
            <a:extLst>
              <a:ext uri="{FF2B5EF4-FFF2-40B4-BE49-F238E27FC236}">
                <a16:creationId xmlns:a16="http://schemas.microsoft.com/office/drawing/2014/main" id="{5AE59039-61AE-4FAF-B7F3-23312F814B9A}"/>
              </a:ext>
            </a:extLst>
          </p:cNvPr>
          <p:cNvSpPr/>
          <p:nvPr/>
        </p:nvSpPr>
        <p:spPr>
          <a:xfrm>
            <a:off x="6717323" y="1990766"/>
            <a:ext cx="5357446" cy="8931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11">
            <a:extLst>
              <a:ext uri="{FF2B5EF4-FFF2-40B4-BE49-F238E27FC236}">
                <a16:creationId xmlns:a16="http://schemas.microsoft.com/office/drawing/2014/main" id="{BE3B9610-424A-4215-A531-C79557B52711}"/>
              </a:ext>
            </a:extLst>
          </p:cNvPr>
          <p:cNvSpPr/>
          <p:nvPr/>
        </p:nvSpPr>
        <p:spPr>
          <a:xfrm>
            <a:off x="6717323" y="3081013"/>
            <a:ext cx="5357446" cy="138547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Ορθογώνιο 12">
            <a:extLst>
              <a:ext uri="{FF2B5EF4-FFF2-40B4-BE49-F238E27FC236}">
                <a16:creationId xmlns:a16="http://schemas.microsoft.com/office/drawing/2014/main" id="{202B231E-7F82-4E42-9409-2D3AD55C551A}"/>
              </a:ext>
            </a:extLst>
          </p:cNvPr>
          <p:cNvSpPr/>
          <p:nvPr/>
        </p:nvSpPr>
        <p:spPr>
          <a:xfrm>
            <a:off x="6717323" y="4663629"/>
            <a:ext cx="5357446" cy="9410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D46B6DB3-8541-4374-8569-D7FE871935F5}"/>
              </a:ext>
            </a:extLst>
          </p:cNvPr>
          <p:cNvSpPr>
            <a:spLocks noGrp="1"/>
          </p:cNvSpPr>
          <p:nvPr>
            <p:ph type="title"/>
          </p:nvPr>
        </p:nvSpPr>
        <p:spPr/>
        <p:txBody>
          <a:bodyPr/>
          <a:lstStyle/>
          <a:p>
            <a:r>
              <a:rPr lang="en-US" dirty="0"/>
              <a:t>Loops with unknow repeats. </a:t>
            </a:r>
            <a:endParaRPr lang="el-GR" dirty="0"/>
          </a:p>
        </p:txBody>
      </p:sp>
      <p:sp>
        <p:nvSpPr>
          <p:cNvPr id="6" name="TextBox 5">
            <a:extLst>
              <a:ext uri="{FF2B5EF4-FFF2-40B4-BE49-F238E27FC236}">
                <a16:creationId xmlns:a16="http://schemas.microsoft.com/office/drawing/2014/main" id="{9768AC35-0B8B-41FB-8D98-945B2ADDCE8B}"/>
              </a:ext>
            </a:extLst>
          </p:cNvPr>
          <p:cNvSpPr txBox="1"/>
          <p:nvPr/>
        </p:nvSpPr>
        <p:spPr>
          <a:xfrm>
            <a:off x="372862" y="894529"/>
            <a:ext cx="11596400" cy="769441"/>
          </a:xfrm>
          <a:prstGeom prst="rect">
            <a:avLst/>
          </a:prstGeom>
          <a:noFill/>
        </p:spPr>
        <p:txBody>
          <a:bodyPr wrap="square">
            <a:spAutoFit/>
          </a:bodyPr>
          <a:lstStyle/>
          <a:p>
            <a:r>
              <a:rPr lang="en-US" sz="2200" dirty="0"/>
              <a:t>Create a program that constantly reads numbers and calculates the Averages of the even. The program stops when a number less than 0 is entered.</a:t>
            </a:r>
          </a:p>
        </p:txBody>
      </p:sp>
      <p:pic>
        <p:nvPicPr>
          <p:cNvPr id="8" name="Εικόνα 7">
            <a:extLst>
              <a:ext uri="{FF2B5EF4-FFF2-40B4-BE49-F238E27FC236}">
                <a16:creationId xmlns:a16="http://schemas.microsoft.com/office/drawing/2014/main" id="{02A2EE4C-586C-441C-AA9E-5212B3EA97D0}"/>
              </a:ext>
            </a:extLst>
          </p:cNvPr>
          <p:cNvPicPr>
            <a:picLocks noChangeAspect="1"/>
          </p:cNvPicPr>
          <p:nvPr/>
        </p:nvPicPr>
        <p:blipFill>
          <a:blip r:embed="rId3"/>
          <a:stretch>
            <a:fillRect/>
          </a:stretch>
        </p:blipFill>
        <p:spPr>
          <a:xfrm>
            <a:off x="372861" y="1990766"/>
            <a:ext cx="6214357" cy="3972705"/>
          </a:xfrm>
          <a:prstGeom prst="rect">
            <a:avLst/>
          </a:prstGeom>
        </p:spPr>
      </p:pic>
      <p:sp>
        <p:nvSpPr>
          <p:cNvPr id="10" name="TextBox 9">
            <a:extLst>
              <a:ext uri="{FF2B5EF4-FFF2-40B4-BE49-F238E27FC236}">
                <a16:creationId xmlns:a16="http://schemas.microsoft.com/office/drawing/2014/main" id="{C4CC1D5E-4E19-498C-96B9-4187127120D6}"/>
              </a:ext>
            </a:extLst>
          </p:cNvPr>
          <p:cNvSpPr txBox="1"/>
          <p:nvPr/>
        </p:nvSpPr>
        <p:spPr>
          <a:xfrm>
            <a:off x="6717323" y="1990766"/>
            <a:ext cx="4982308" cy="3613938"/>
          </a:xfrm>
          <a:prstGeom prst="rect">
            <a:avLst/>
          </a:prstGeom>
          <a:noFill/>
        </p:spPr>
        <p:txBody>
          <a:bodyPr wrap="square">
            <a:spAutoFit/>
          </a:bodyPr>
          <a:lstStyle/>
          <a:p>
            <a:pPr lvl="0" algn="just">
              <a:lnSpc>
                <a:spcPct val="107000"/>
              </a:lnSpc>
            </a:pPr>
            <a:r>
              <a:rPr lang="en-US" sz="2400" dirty="0">
                <a:effectLst/>
                <a:latin typeface="Verdana" panose="020B0604030504040204" pitchFamily="34" charset="0"/>
                <a:ea typeface="Calibri" panose="020F0502020204030204" pitchFamily="34" charset="0"/>
                <a:cs typeface="Times New Roman" panose="02020603050405020304" pitchFamily="18" charset="0"/>
              </a:rPr>
              <a:t>First read a number outside the repetition.</a:t>
            </a:r>
          </a:p>
          <a:p>
            <a:pPr lvl="0" algn="just">
              <a:lnSpc>
                <a:spcPct val="107000"/>
              </a:lnSpc>
            </a:pPr>
            <a:endParaRPr lang="en-US" sz="2400" dirty="0">
              <a:effectLst/>
              <a:latin typeface="Verdana" panose="020B0604030504040204" pitchFamily="34" charset="0"/>
              <a:ea typeface="Calibri" panose="020F0502020204030204" pitchFamily="34" charset="0"/>
              <a:cs typeface="Times New Roman" panose="02020603050405020304" pitchFamily="18" charset="0"/>
            </a:endParaRPr>
          </a:p>
          <a:p>
            <a:pPr lvl="0" algn="just">
              <a:lnSpc>
                <a:spcPct val="107000"/>
              </a:lnSpc>
            </a:pPr>
            <a:r>
              <a:rPr lang="en-US" sz="2400" dirty="0">
                <a:effectLst/>
                <a:latin typeface="Verdana" panose="020B0604030504040204" pitchFamily="34" charset="0"/>
                <a:ea typeface="Calibri" panose="020F0502020204030204" pitchFamily="34" charset="0"/>
                <a:cs typeface="Times New Roman" panose="02020603050405020304" pitchFamily="18" charset="0"/>
              </a:rPr>
              <a:t>The </a:t>
            </a:r>
            <a:r>
              <a:rPr lang="en-US" sz="2400" dirty="0" err="1">
                <a:effectLst/>
                <a:latin typeface="Verdana" panose="020B0604030504040204" pitchFamily="34" charset="0"/>
                <a:ea typeface="Calibri" panose="020F0502020204030204" pitchFamily="34" charset="0"/>
                <a:cs typeface="Times New Roman" panose="02020603050405020304" pitchFamily="18" charset="0"/>
              </a:rPr>
              <a:t>DoWhile</a:t>
            </a:r>
            <a:r>
              <a:rPr lang="en-US" sz="2400" dirty="0">
                <a:effectLst/>
                <a:latin typeface="Verdana" panose="020B0604030504040204" pitchFamily="34" charset="0"/>
                <a:ea typeface="Calibri" panose="020F0502020204030204" pitchFamily="34" charset="0"/>
                <a:cs typeface="Times New Roman" panose="02020603050405020304" pitchFamily="18" charset="0"/>
              </a:rPr>
              <a:t> condition checks whether the number A is within the limits.</a:t>
            </a:r>
          </a:p>
          <a:p>
            <a:pPr lvl="0" algn="just">
              <a:lnSpc>
                <a:spcPct val="107000"/>
              </a:lnSpc>
            </a:pPr>
            <a:endParaRPr lang="en-US" sz="2400" dirty="0">
              <a:effectLst/>
              <a:latin typeface="Verdana" panose="020B0604030504040204" pitchFamily="34" charset="0"/>
              <a:ea typeface="Calibri" panose="020F0502020204030204" pitchFamily="34" charset="0"/>
              <a:cs typeface="Times New Roman" panose="02020603050405020304" pitchFamily="18" charset="0"/>
            </a:endParaRPr>
          </a:p>
          <a:p>
            <a:pPr lvl="0" algn="just">
              <a:lnSpc>
                <a:spcPct val="107000"/>
              </a:lnSpc>
            </a:pPr>
            <a:r>
              <a:rPr lang="en-US" sz="2400" dirty="0">
                <a:effectLst/>
                <a:latin typeface="Verdana" panose="020B0604030504040204" pitchFamily="34" charset="0"/>
                <a:ea typeface="Calibri" panose="020F0502020204030204" pitchFamily="34" charset="0"/>
                <a:cs typeface="Times New Roman" panose="02020603050405020304" pitchFamily="18" charset="0"/>
              </a:rPr>
              <a:t>A new number is read before the end of the iteration.</a:t>
            </a:r>
          </a:p>
        </p:txBody>
      </p:sp>
    </p:spTree>
    <p:extLst>
      <p:ext uri="{BB962C8B-B14F-4D97-AF65-F5344CB8AC3E}">
        <p14:creationId xmlns:p14="http://schemas.microsoft.com/office/powerpoint/2010/main" val="168844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Ορθογώνιο 8">
            <a:extLst>
              <a:ext uri="{FF2B5EF4-FFF2-40B4-BE49-F238E27FC236}">
                <a16:creationId xmlns:a16="http://schemas.microsoft.com/office/drawing/2014/main" id="{F8B4A838-39E8-4B6F-BCDA-11611FC76530}"/>
              </a:ext>
            </a:extLst>
          </p:cNvPr>
          <p:cNvSpPr/>
          <p:nvPr/>
        </p:nvSpPr>
        <p:spPr>
          <a:xfrm>
            <a:off x="7127630" y="2391586"/>
            <a:ext cx="4876801" cy="119567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Ορθογώνιο 9">
            <a:extLst>
              <a:ext uri="{FF2B5EF4-FFF2-40B4-BE49-F238E27FC236}">
                <a16:creationId xmlns:a16="http://schemas.microsoft.com/office/drawing/2014/main" id="{A32C9B8E-B721-4F2B-8041-97E45E3BD5C4}"/>
              </a:ext>
            </a:extLst>
          </p:cNvPr>
          <p:cNvSpPr/>
          <p:nvPr/>
        </p:nvSpPr>
        <p:spPr>
          <a:xfrm>
            <a:off x="7127630" y="3898650"/>
            <a:ext cx="4876801" cy="15540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DA698244-5586-44AC-8723-A9A4A6297838}"/>
              </a:ext>
            </a:extLst>
          </p:cNvPr>
          <p:cNvSpPr>
            <a:spLocks noGrp="1"/>
          </p:cNvSpPr>
          <p:nvPr>
            <p:ph type="title"/>
          </p:nvPr>
        </p:nvSpPr>
        <p:spPr/>
        <p:txBody>
          <a:bodyPr/>
          <a:lstStyle/>
          <a:p>
            <a:r>
              <a:rPr lang="en-US" dirty="0"/>
              <a:t>Example 7 – Non-specific number of repetitions</a:t>
            </a:r>
            <a:endParaRPr lang="el-GR" dirty="0"/>
          </a:p>
        </p:txBody>
      </p:sp>
      <p:sp>
        <p:nvSpPr>
          <p:cNvPr id="4" name="TextBox 3">
            <a:extLst>
              <a:ext uri="{FF2B5EF4-FFF2-40B4-BE49-F238E27FC236}">
                <a16:creationId xmlns:a16="http://schemas.microsoft.com/office/drawing/2014/main" id="{CD91BD95-7160-4C27-8056-BCDF58411546}"/>
              </a:ext>
            </a:extLst>
          </p:cNvPr>
          <p:cNvSpPr txBox="1"/>
          <p:nvPr/>
        </p:nvSpPr>
        <p:spPr>
          <a:xfrm>
            <a:off x="372862" y="1067562"/>
            <a:ext cx="11279876" cy="769441"/>
          </a:xfrm>
          <a:prstGeom prst="rect">
            <a:avLst/>
          </a:prstGeom>
          <a:noFill/>
        </p:spPr>
        <p:txBody>
          <a:bodyPr wrap="square">
            <a:spAutoFit/>
          </a:bodyPr>
          <a:lstStyle/>
          <a:p>
            <a:r>
              <a:rPr lang="en-US" sz="2200" dirty="0"/>
              <a:t>Create a program that reads numbers and calculates their sum. The program stops when the sum exceeds 200.</a:t>
            </a:r>
            <a:endParaRPr lang="el-GR" sz="2200" dirty="0"/>
          </a:p>
        </p:txBody>
      </p:sp>
      <p:pic>
        <p:nvPicPr>
          <p:cNvPr id="6" name="Εικόνα 5">
            <a:extLst>
              <a:ext uri="{FF2B5EF4-FFF2-40B4-BE49-F238E27FC236}">
                <a16:creationId xmlns:a16="http://schemas.microsoft.com/office/drawing/2014/main" id="{4CA5EACD-C2F2-46FB-802D-CF3468157BBE}"/>
              </a:ext>
            </a:extLst>
          </p:cNvPr>
          <p:cNvPicPr>
            <a:picLocks noChangeAspect="1"/>
          </p:cNvPicPr>
          <p:nvPr/>
        </p:nvPicPr>
        <p:blipFill>
          <a:blip r:embed="rId2"/>
          <a:stretch>
            <a:fillRect/>
          </a:stretch>
        </p:blipFill>
        <p:spPr>
          <a:xfrm>
            <a:off x="372862" y="2391586"/>
            <a:ext cx="6587586" cy="3014131"/>
          </a:xfrm>
          <a:prstGeom prst="rect">
            <a:avLst/>
          </a:prstGeom>
        </p:spPr>
      </p:pic>
      <p:sp>
        <p:nvSpPr>
          <p:cNvPr id="8" name="TextBox 7">
            <a:extLst>
              <a:ext uri="{FF2B5EF4-FFF2-40B4-BE49-F238E27FC236}">
                <a16:creationId xmlns:a16="http://schemas.microsoft.com/office/drawing/2014/main" id="{B99FFFF1-B731-4CF2-B2BA-305F3D101FA9}"/>
              </a:ext>
            </a:extLst>
          </p:cNvPr>
          <p:cNvSpPr txBox="1"/>
          <p:nvPr/>
        </p:nvSpPr>
        <p:spPr>
          <a:xfrm>
            <a:off x="7127630" y="2391586"/>
            <a:ext cx="4760933" cy="3061094"/>
          </a:xfrm>
          <a:prstGeom prst="rect">
            <a:avLst/>
          </a:prstGeom>
          <a:noFill/>
        </p:spPr>
        <p:txBody>
          <a:bodyPr wrap="square">
            <a:spAutoFit/>
          </a:bodyPr>
          <a:lstStyle/>
          <a:p>
            <a:pPr lvl="0" algn="just">
              <a:lnSpc>
                <a:spcPct val="107000"/>
              </a:lnSpc>
            </a:pPr>
            <a:r>
              <a:rPr lang="el-GR" sz="2200" dirty="0">
                <a:effectLst/>
                <a:latin typeface="Verdana" panose="020B0604030504040204" pitchFamily="34" charset="0"/>
                <a:ea typeface="Calibri" panose="020F0502020204030204" pitchFamily="34" charset="0"/>
                <a:cs typeface="Times New Roman" panose="02020603050405020304" pitchFamily="18" charset="0"/>
              </a:rPr>
              <a:t>The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condition</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checks</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whether</a:t>
            </a:r>
            <a:r>
              <a:rPr lang="el-GR" sz="2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total</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has</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not</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reached</a:t>
            </a:r>
            <a:r>
              <a:rPr lang="el-GR" sz="2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limit</a:t>
            </a:r>
            <a:r>
              <a:rPr lang="el-GR" sz="2200" dirty="0">
                <a:effectLst/>
                <a:latin typeface="Verdana" panose="020B0604030504040204" pitchFamily="34" charset="0"/>
                <a:ea typeface="Calibri" panose="020F0502020204030204" pitchFamily="34" charset="0"/>
                <a:cs typeface="Times New Roman" panose="02020603050405020304" pitchFamily="18" charset="0"/>
              </a:rPr>
              <a:t> of 200. </a:t>
            </a:r>
          </a:p>
          <a:p>
            <a:pPr lvl="0" algn="just">
              <a:lnSpc>
                <a:spcPct val="107000"/>
              </a:lnSpc>
              <a:spcAft>
                <a:spcPts val="800"/>
              </a:spcAft>
            </a:pPr>
            <a:endParaRPr lang="en-US" sz="2200" dirty="0">
              <a:effectLst/>
              <a:latin typeface="Verdana" panose="020B060403050404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el-GR" sz="2200" dirty="0">
                <a:effectLst/>
                <a:latin typeface="Verdana" panose="020B0604030504040204" pitchFamily="34" charset="0"/>
                <a:ea typeface="Calibri" panose="020F0502020204030204" pitchFamily="34" charset="0"/>
                <a:cs typeface="Times New Roman" panose="02020603050405020304" pitchFamily="18" charset="0"/>
              </a:rPr>
              <a:t>A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number</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read</a:t>
            </a:r>
            <a:r>
              <a:rPr lang="el-GR" sz="2200" dirty="0">
                <a:effectLst/>
                <a:latin typeface="Verdana" panose="020B0604030504040204" pitchFamily="34" charset="0"/>
                <a:ea typeface="Calibri" panose="020F0502020204030204" pitchFamily="34" charset="0"/>
                <a:cs typeface="Times New Roman" panose="02020603050405020304" pitchFamily="18" charset="0"/>
              </a:rPr>
              <a:t> and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then</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program</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calculates</a:t>
            </a:r>
            <a:r>
              <a:rPr lang="el-GR" sz="2200" dirty="0">
                <a:effectLst/>
                <a:latin typeface="Verdana" panose="020B0604030504040204" pitchFamily="34" charset="0"/>
                <a:ea typeface="Calibri" panose="020F0502020204030204" pitchFamily="34" charset="0"/>
                <a:cs typeface="Times New Roman" panose="02020603050405020304" pitchFamily="18" charset="0"/>
              </a:rPr>
              <a:t> the sum.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Condition</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checked</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again</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by</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Do</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While</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57661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A8C3DF-8C02-4A0A-9441-5E60926F111F}"/>
              </a:ext>
            </a:extLst>
          </p:cNvPr>
          <p:cNvSpPr>
            <a:spLocks noGrp="1"/>
          </p:cNvSpPr>
          <p:nvPr>
            <p:ph type="title"/>
          </p:nvPr>
        </p:nvSpPr>
        <p:spPr/>
        <p:txBody>
          <a:bodyPr/>
          <a:lstStyle/>
          <a:p>
            <a:r>
              <a:rPr lang="en-US" dirty="0"/>
              <a:t>The Do Until command</a:t>
            </a:r>
            <a:endParaRPr lang="el-GR" dirty="0"/>
          </a:p>
        </p:txBody>
      </p:sp>
      <p:sp>
        <p:nvSpPr>
          <p:cNvPr id="4" name="TextBox 3">
            <a:extLst>
              <a:ext uri="{FF2B5EF4-FFF2-40B4-BE49-F238E27FC236}">
                <a16:creationId xmlns:a16="http://schemas.microsoft.com/office/drawing/2014/main" id="{BC5A8A96-8977-4A8D-9004-86F71CCC27CB}"/>
              </a:ext>
            </a:extLst>
          </p:cNvPr>
          <p:cNvSpPr txBox="1"/>
          <p:nvPr/>
        </p:nvSpPr>
        <p:spPr>
          <a:xfrm>
            <a:off x="679937" y="1816992"/>
            <a:ext cx="3856892" cy="1945854"/>
          </a:xfrm>
          <a:prstGeom prst="rect">
            <a:avLst/>
          </a:prstGeom>
          <a:noFill/>
        </p:spPr>
        <p:txBody>
          <a:bodyPr wrap="square">
            <a:spAutoFit/>
          </a:bodyPr>
          <a:lstStyle/>
          <a:p>
            <a:pPr algn="just">
              <a:lnSpc>
                <a:spcPct val="107000"/>
              </a:lnSpc>
              <a:spcAft>
                <a:spcPts val="800"/>
              </a:spcAft>
            </a:pPr>
            <a:r>
              <a:rPr lang="en-US" sz="2400" b="1" dirty="0">
                <a:effectLst/>
                <a:latin typeface="Verdana" panose="020B0604030504040204" pitchFamily="34" charset="0"/>
                <a:ea typeface="Calibri" panose="020F0502020204030204" pitchFamily="34" charset="0"/>
                <a:cs typeface="Times New Roman" panose="02020603050405020304" pitchFamily="18" charset="0"/>
              </a:rPr>
              <a:t>Do While </a:t>
            </a:r>
            <a:r>
              <a:rPr lang="en-US" sz="2400" dirty="0">
                <a:effectLst/>
                <a:latin typeface="Verdana" panose="020B0604030504040204" pitchFamily="34" charset="0"/>
                <a:ea typeface="Calibri" panose="020F0502020204030204" pitchFamily="34" charset="0"/>
                <a:cs typeface="Times New Roman" panose="02020603050405020304" pitchFamily="18" charset="0"/>
              </a:rPr>
              <a:t>Condition</a:t>
            </a:r>
          </a:p>
          <a:p>
            <a:pPr algn="just">
              <a:lnSpc>
                <a:spcPct val="107000"/>
              </a:lnSpc>
              <a:spcAft>
                <a:spcPts val="800"/>
              </a:spcAft>
            </a:pPr>
            <a:r>
              <a:rPr lang="en-US" sz="2400" b="1"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a:effectLst/>
                <a:latin typeface="Verdana" panose="020B0604030504040204" pitchFamily="34" charset="0"/>
                <a:ea typeface="Calibri" panose="020F0502020204030204" pitchFamily="34" charset="0"/>
                <a:cs typeface="Times New Roman" panose="02020603050405020304" pitchFamily="18" charset="0"/>
              </a:rPr>
              <a:t>Commands</a:t>
            </a:r>
          </a:p>
          <a:p>
            <a:pPr algn="just">
              <a:lnSpc>
                <a:spcPct val="107000"/>
              </a:lnSpc>
              <a:spcAft>
                <a:spcPts val="800"/>
              </a:spcAft>
            </a:pPr>
            <a:r>
              <a:rPr lang="en-US" sz="2400" b="1" dirty="0">
                <a:effectLst/>
                <a:latin typeface="Verdana" panose="020B0604030504040204" pitchFamily="34" charset="0"/>
                <a:ea typeface="Calibri" panose="020F0502020204030204" pitchFamily="34" charset="0"/>
                <a:cs typeface="Times New Roman" panose="02020603050405020304" pitchFamily="18" charset="0"/>
              </a:rPr>
              <a:t>	... </a:t>
            </a:r>
          </a:p>
          <a:p>
            <a:pPr algn="just">
              <a:lnSpc>
                <a:spcPct val="107000"/>
              </a:lnSpc>
              <a:spcAft>
                <a:spcPts val="800"/>
              </a:spcAft>
            </a:pPr>
            <a:r>
              <a:rPr lang="en-US" sz="2400" b="1" dirty="0">
                <a:effectLst/>
                <a:latin typeface="Verdana" panose="020B0604030504040204" pitchFamily="34" charset="0"/>
                <a:ea typeface="Calibri" panose="020F0502020204030204" pitchFamily="34" charset="0"/>
                <a:cs typeface="Times New Roman" panose="02020603050405020304" pitchFamily="18" charset="0"/>
              </a:rPr>
              <a:t>Loop</a:t>
            </a:r>
          </a:p>
        </p:txBody>
      </p:sp>
      <p:sp>
        <p:nvSpPr>
          <p:cNvPr id="5" name="TextBox 4">
            <a:extLst>
              <a:ext uri="{FF2B5EF4-FFF2-40B4-BE49-F238E27FC236}">
                <a16:creationId xmlns:a16="http://schemas.microsoft.com/office/drawing/2014/main" id="{F09CA944-3258-4309-BA5A-825B9461378C}"/>
              </a:ext>
            </a:extLst>
          </p:cNvPr>
          <p:cNvSpPr txBox="1"/>
          <p:nvPr/>
        </p:nvSpPr>
        <p:spPr>
          <a:xfrm>
            <a:off x="7291754" y="1816992"/>
            <a:ext cx="3856892" cy="1945854"/>
          </a:xfrm>
          <a:prstGeom prst="rect">
            <a:avLst/>
          </a:prstGeom>
          <a:noFill/>
        </p:spPr>
        <p:txBody>
          <a:bodyPr wrap="square">
            <a:spAutoFit/>
          </a:bodyPr>
          <a:lstStyle/>
          <a:p>
            <a:pPr algn="just">
              <a:lnSpc>
                <a:spcPct val="107000"/>
              </a:lnSpc>
              <a:spcAft>
                <a:spcPts val="800"/>
              </a:spcAft>
            </a:pPr>
            <a:r>
              <a:rPr lang="en-US" sz="2400" b="1" dirty="0">
                <a:effectLst/>
                <a:latin typeface="Verdana" panose="020B0604030504040204" pitchFamily="34" charset="0"/>
                <a:ea typeface="Calibri" panose="020F0502020204030204" pitchFamily="34" charset="0"/>
                <a:cs typeface="Times New Roman" panose="02020603050405020304" pitchFamily="18" charset="0"/>
              </a:rPr>
              <a:t>Do Until </a:t>
            </a:r>
            <a:r>
              <a:rPr lang="en-US" sz="2400" dirty="0">
                <a:effectLst/>
                <a:latin typeface="Verdana" panose="020B0604030504040204" pitchFamily="34" charset="0"/>
                <a:ea typeface="Calibri" panose="020F0502020204030204" pitchFamily="34" charset="0"/>
                <a:cs typeface="Times New Roman" panose="02020603050405020304" pitchFamily="18" charset="0"/>
              </a:rPr>
              <a:t>Condition</a:t>
            </a:r>
          </a:p>
          <a:p>
            <a:pPr algn="just">
              <a:lnSpc>
                <a:spcPct val="107000"/>
              </a:lnSpc>
              <a:spcAft>
                <a:spcPts val="800"/>
              </a:spcAft>
            </a:pPr>
            <a:r>
              <a:rPr lang="en-US" sz="2400" b="1" dirty="0">
                <a:effectLst/>
                <a:latin typeface="Verdana" panose="020B0604030504040204" pitchFamily="34" charset="0"/>
                <a:ea typeface="Calibri" panose="020F0502020204030204" pitchFamily="34" charset="0"/>
                <a:cs typeface="Times New Roman" panose="02020603050405020304" pitchFamily="18" charset="0"/>
              </a:rPr>
              <a:t>	</a:t>
            </a:r>
            <a:r>
              <a:rPr lang="en-US" sz="2400" dirty="0">
                <a:effectLst/>
                <a:latin typeface="Verdana" panose="020B0604030504040204" pitchFamily="34" charset="0"/>
                <a:ea typeface="Calibri" panose="020F0502020204030204" pitchFamily="34" charset="0"/>
                <a:cs typeface="Times New Roman" panose="02020603050405020304" pitchFamily="18" charset="0"/>
              </a:rPr>
              <a:t>Commands</a:t>
            </a:r>
          </a:p>
          <a:p>
            <a:pPr algn="just">
              <a:lnSpc>
                <a:spcPct val="107000"/>
              </a:lnSpc>
              <a:spcAft>
                <a:spcPts val="800"/>
              </a:spcAft>
            </a:pPr>
            <a:r>
              <a:rPr lang="en-US" sz="2400" b="1" dirty="0">
                <a:effectLst/>
                <a:latin typeface="Verdana" panose="020B0604030504040204" pitchFamily="34" charset="0"/>
                <a:ea typeface="Calibri" panose="020F0502020204030204" pitchFamily="34" charset="0"/>
                <a:cs typeface="Times New Roman" panose="02020603050405020304" pitchFamily="18" charset="0"/>
              </a:rPr>
              <a:t>	... </a:t>
            </a:r>
          </a:p>
          <a:p>
            <a:pPr algn="just">
              <a:lnSpc>
                <a:spcPct val="107000"/>
              </a:lnSpc>
              <a:spcAft>
                <a:spcPts val="800"/>
              </a:spcAft>
            </a:pPr>
            <a:r>
              <a:rPr lang="en-US" sz="2400" b="1" dirty="0">
                <a:effectLst/>
                <a:latin typeface="Verdana" panose="020B0604030504040204" pitchFamily="34" charset="0"/>
                <a:ea typeface="Calibri" panose="020F0502020204030204" pitchFamily="34" charset="0"/>
                <a:cs typeface="Times New Roman" panose="02020603050405020304" pitchFamily="18" charset="0"/>
              </a:rPr>
              <a:t>Loop</a:t>
            </a:r>
          </a:p>
        </p:txBody>
      </p:sp>
      <p:sp>
        <p:nvSpPr>
          <p:cNvPr id="7" name="TextBox 6">
            <a:extLst>
              <a:ext uri="{FF2B5EF4-FFF2-40B4-BE49-F238E27FC236}">
                <a16:creationId xmlns:a16="http://schemas.microsoft.com/office/drawing/2014/main" id="{3B1FCB32-FAEA-4ED9-81E3-C11980936879}"/>
              </a:ext>
            </a:extLst>
          </p:cNvPr>
          <p:cNvSpPr txBox="1"/>
          <p:nvPr/>
        </p:nvSpPr>
        <p:spPr>
          <a:xfrm>
            <a:off x="586154" y="4576660"/>
            <a:ext cx="3739661" cy="830997"/>
          </a:xfrm>
          <a:prstGeom prst="rect">
            <a:avLst/>
          </a:prstGeom>
          <a:noFill/>
        </p:spPr>
        <p:txBody>
          <a:bodyPr wrap="square">
            <a:spAutoFit/>
          </a:bodyPr>
          <a:lstStyle/>
          <a:p>
            <a:r>
              <a:rPr lang="en-US" sz="2400" dirty="0"/>
              <a:t>controls how long it will work</a:t>
            </a:r>
            <a:endParaRPr lang="el-GR" sz="2400" dirty="0"/>
          </a:p>
        </p:txBody>
      </p:sp>
      <p:sp>
        <p:nvSpPr>
          <p:cNvPr id="9" name="TextBox 8">
            <a:extLst>
              <a:ext uri="{FF2B5EF4-FFF2-40B4-BE49-F238E27FC236}">
                <a16:creationId xmlns:a16="http://schemas.microsoft.com/office/drawing/2014/main" id="{2808E066-030F-4591-856A-A4491DE600DE}"/>
              </a:ext>
            </a:extLst>
          </p:cNvPr>
          <p:cNvSpPr txBox="1"/>
          <p:nvPr/>
        </p:nvSpPr>
        <p:spPr>
          <a:xfrm>
            <a:off x="7119128" y="4576660"/>
            <a:ext cx="4325815" cy="461665"/>
          </a:xfrm>
          <a:prstGeom prst="rect">
            <a:avLst/>
          </a:prstGeom>
          <a:noFill/>
        </p:spPr>
        <p:txBody>
          <a:bodyPr wrap="square">
            <a:spAutoFit/>
          </a:bodyPr>
          <a:lstStyle/>
          <a:p>
            <a:r>
              <a:rPr lang="en-US" sz="2400" dirty="0"/>
              <a:t>when a repetition will end</a:t>
            </a:r>
            <a:endParaRPr lang="el-GR" sz="2400" dirty="0"/>
          </a:p>
        </p:txBody>
      </p:sp>
      <p:grpSp>
        <p:nvGrpSpPr>
          <p:cNvPr id="10" name="Ομάδα 9">
            <a:extLst>
              <a:ext uri="{FF2B5EF4-FFF2-40B4-BE49-F238E27FC236}">
                <a16:creationId xmlns:a16="http://schemas.microsoft.com/office/drawing/2014/main" id="{9605D5BA-0BF4-451B-8C18-EA3E8DF2D828}"/>
              </a:ext>
            </a:extLst>
          </p:cNvPr>
          <p:cNvGrpSpPr/>
          <p:nvPr/>
        </p:nvGrpSpPr>
        <p:grpSpPr>
          <a:xfrm rot="19979685">
            <a:off x="-77749" y="2232201"/>
            <a:ext cx="8849428" cy="1782531"/>
            <a:chOff x="0" y="-11610"/>
            <a:chExt cx="3893364" cy="640080"/>
          </a:xfrm>
          <a:noFill/>
        </p:grpSpPr>
        <p:sp>
          <p:nvSpPr>
            <p:cNvPr id="11" name="Πλαίσιο κειμένου 2">
              <a:extLst>
                <a:ext uri="{FF2B5EF4-FFF2-40B4-BE49-F238E27FC236}">
                  <a16:creationId xmlns:a16="http://schemas.microsoft.com/office/drawing/2014/main" id="{24DEA2C3-BF3A-4B13-A15C-D964D60962A9}"/>
                </a:ext>
              </a:extLst>
            </p:cNvPr>
            <p:cNvSpPr txBox="1">
              <a:spLocks noChangeArrowheads="1"/>
            </p:cNvSpPr>
            <p:nvPr/>
          </p:nvSpPr>
          <p:spPr bwMode="auto">
            <a:xfrm>
              <a:off x="474524" y="-11610"/>
              <a:ext cx="3418840" cy="640080"/>
            </a:xfrm>
            <a:prstGeom prst="rect">
              <a:avLst/>
            </a:prstGeom>
            <a:grp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l-GR" sz="3200" b="1"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Remember</a:t>
              </a:r>
              <a:endParaRPr lang="el-GR" sz="40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l-GR" sz="32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The </a:t>
              </a:r>
              <a:r>
                <a:rPr lang="el-GR" sz="32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condition</a:t>
              </a:r>
              <a:r>
                <a:rPr lang="el-GR" sz="32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of </a:t>
              </a:r>
              <a:r>
                <a:rPr lang="el-GR" sz="32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Do</a:t>
              </a:r>
              <a:r>
                <a:rPr lang="el-GR" sz="32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a:t>
              </a:r>
              <a:r>
                <a:rPr lang="en-US" sz="32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While</a:t>
              </a:r>
              <a:r>
                <a:rPr lang="el-GR" sz="32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a:t>
              </a:r>
              <a:r>
                <a:rPr lang="el-GR" sz="32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is</a:t>
              </a:r>
              <a:r>
                <a:rPr lang="el-GR" sz="32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l-GR" sz="32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denial</a:t>
              </a:r>
              <a:r>
                <a:rPr lang="el-GR" sz="32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of  </a:t>
              </a:r>
              <a:r>
                <a:rPr lang="el-GR" sz="3200" dirty="0" err="1">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Do</a:t>
              </a:r>
              <a:r>
                <a:rPr lang="el-GR" sz="32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 </a:t>
              </a:r>
              <a:r>
                <a:rPr lang="en-US" sz="32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Until</a:t>
              </a:r>
              <a:r>
                <a:rPr lang="el-GR" sz="28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rPr>
                <a:t>.</a:t>
              </a:r>
              <a:endParaRPr lang="el-GR" sz="4000" dirty="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12" name="Πλαίσιο κειμένου 373">
              <a:extLst>
                <a:ext uri="{FF2B5EF4-FFF2-40B4-BE49-F238E27FC236}">
                  <a16:creationId xmlns:a16="http://schemas.microsoft.com/office/drawing/2014/main" id="{56601A25-D2C8-4C44-A49F-74844D2DE3D2}"/>
                </a:ext>
              </a:extLst>
            </p:cNvPr>
            <p:cNvSpPr txBox="1"/>
            <p:nvPr/>
          </p:nvSpPr>
          <p:spPr>
            <a:xfrm>
              <a:off x="0" y="1"/>
              <a:ext cx="352425" cy="479533"/>
            </a:xfrm>
            <a:prstGeom prst="rect">
              <a:avLst/>
            </a:prstGeom>
            <a:grp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endParaRPr lang="el-GR" sz="4000">
                <a:solidFill>
                  <a:srgbClr val="C00000"/>
                </a:solidFill>
                <a:effectLst/>
                <a:latin typeface="Verdana" panose="020B060403050404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58153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3CBDC8E-2359-4D44-8167-19F99F4BE8B4}"/>
              </a:ext>
            </a:extLst>
          </p:cNvPr>
          <p:cNvSpPr>
            <a:spLocks noGrp="1"/>
          </p:cNvSpPr>
          <p:nvPr>
            <p:ph type="title"/>
          </p:nvPr>
        </p:nvSpPr>
        <p:spPr/>
        <p:txBody>
          <a:bodyPr>
            <a:normAutofit/>
          </a:bodyPr>
          <a:lstStyle/>
          <a:p>
            <a:r>
              <a:rPr lang="en-US" dirty="0"/>
              <a:t>Example 1 - Show all integers from 100 to 1</a:t>
            </a:r>
            <a:endParaRPr lang="el-GR" dirty="0"/>
          </a:p>
        </p:txBody>
      </p:sp>
      <p:pic>
        <p:nvPicPr>
          <p:cNvPr id="5" name="Εικόνα 4">
            <a:extLst>
              <a:ext uri="{FF2B5EF4-FFF2-40B4-BE49-F238E27FC236}">
                <a16:creationId xmlns:a16="http://schemas.microsoft.com/office/drawing/2014/main" id="{E0F5B890-46D9-4EBD-A88D-03ECE4EFD711}"/>
              </a:ext>
            </a:extLst>
          </p:cNvPr>
          <p:cNvPicPr>
            <a:picLocks noChangeAspect="1"/>
          </p:cNvPicPr>
          <p:nvPr/>
        </p:nvPicPr>
        <p:blipFill>
          <a:blip r:embed="rId3"/>
          <a:stretch>
            <a:fillRect/>
          </a:stretch>
        </p:blipFill>
        <p:spPr>
          <a:xfrm>
            <a:off x="494321" y="1667844"/>
            <a:ext cx="6643848" cy="3818556"/>
          </a:xfrm>
          <a:prstGeom prst="rect">
            <a:avLst/>
          </a:prstGeom>
        </p:spPr>
      </p:pic>
    </p:spTree>
    <p:extLst>
      <p:ext uri="{BB962C8B-B14F-4D97-AF65-F5344CB8AC3E}">
        <p14:creationId xmlns:p14="http://schemas.microsoft.com/office/powerpoint/2010/main" val="20806974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33172A6-1EB7-4882-A925-FE91AE134D5C}"/>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000">
                <a:latin typeface="+mj-lt"/>
                <a:ea typeface="+mj-ea"/>
              </a:rPr>
              <a:t>Example 2 - Show all even numbers from 1 to 100</a:t>
            </a:r>
          </a:p>
        </p:txBody>
      </p:sp>
      <p:sp>
        <p:nvSpPr>
          <p:cNvPr id="14" name="Freeform: Shape 13">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Εικόνα 4">
            <a:extLst>
              <a:ext uri="{FF2B5EF4-FFF2-40B4-BE49-F238E27FC236}">
                <a16:creationId xmlns:a16="http://schemas.microsoft.com/office/drawing/2014/main" id="{600A7A65-69A6-45AE-8FDB-9DE3F3B3E874}"/>
              </a:ext>
            </a:extLst>
          </p:cNvPr>
          <p:cNvPicPr>
            <a:picLocks noChangeAspect="1"/>
          </p:cNvPicPr>
          <p:nvPr/>
        </p:nvPicPr>
        <p:blipFill rotWithShape="1">
          <a:blip r:embed="rId3"/>
          <a:srcRect l="4384" r="7987"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6" name="Ορθογώνιο: Στρογγύλεμα γωνιών 5">
            <a:extLst>
              <a:ext uri="{FF2B5EF4-FFF2-40B4-BE49-F238E27FC236}">
                <a16:creationId xmlns:a16="http://schemas.microsoft.com/office/drawing/2014/main" id="{36D401E0-58AC-47DB-AFD0-CEA1484A5C9E}"/>
              </a:ext>
            </a:extLst>
          </p:cNvPr>
          <p:cNvSpPr/>
          <p:nvPr/>
        </p:nvSpPr>
        <p:spPr>
          <a:xfrm>
            <a:off x="3724835" y="1035424"/>
            <a:ext cx="2017059" cy="537882"/>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t>
            </a:r>
            <a:endParaRPr lang="el-GR" dirty="0"/>
          </a:p>
        </p:txBody>
      </p:sp>
      <p:sp>
        <p:nvSpPr>
          <p:cNvPr id="10" name="Ορθογώνιο: Στρογγύλεμα γωνιών 9">
            <a:extLst>
              <a:ext uri="{FF2B5EF4-FFF2-40B4-BE49-F238E27FC236}">
                <a16:creationId xmlns:a16="http://schemas.microsoft.com/office/drawing/2014/main" id="{47D45F3C-EFF9-478B-8BD6-894AF2AC6654}"/>
              </a:ext>
            </a:extLst>
          </p:cNvPr>
          <p:cNvSpPr/>
          <p:nvPr/>
        </p:nvSpPr>
        <p:spPr>
          <a:xfrm>
            <a:off x="3724835" y="4745825"/>
            <a:ext cx="2017059" cy="537882"/>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t>
            </a:r>
            <a:endParaRPr lang="el-GR" dirty="0"/>
          </a:p>
        </p:txBody>
      </p:sp>
    </p:spTree>
    <p:extLst>
      <p:ext uri="{BB962C8B-B14F-4D97-AF65-F5344CB8AC3E}">
        <p14:creationId xmlns:p14="http://schemas.microsoft.com/office/powerpoint/2010/main" val="13109925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46811DF-90EE-4717-9628-E4116201EC9B}"/>
              </a:ext>
            </a:extLst>
          </p:cNvPr>
          <p:cNvSpPr>
            <a:spLocks noGrp="1"/>
          </p:cNvSpPr>
          <p:nvPr>
            <p:ph type="title"/>
          </p:nvPr>
        </p:nvSpPr>
        <p:spPr/>
        <p:txBody>
          <a:bodyPr/>
          <a:lstStyle/>
          <a:p>
            <a:r>
              <a:rPr lang="en-US" dirty="0"/>
              <a:t>Example 3 – Sum Algorithm</a:t>
            </a:r>
            <a:endParaRPr lang="el-GR" dirty="0"/>
          </a:p>
        </p:txBody>
      </p:sp>
      <p:sp>
        <p:nvSpPr>
          <p:cNvPr id="4" name="TextBox 3">
            <a:extLst>
              <a:ext uri="{FF2B5EF4-FFF2-40B4-BE49-F238E27FC236}">
                <a16:creationId xmlns:a16="http://schemas.microsoft.com/office/drawing/2014/main" id="{FAEC5DFA-FCAC-40B5-B815-0C26DABD39CB}"/>
              </a:ext>
            </a:extLst>
          </p:cNvPr>
          <p:cNvSpPr txBox="1"/>
          <p:nvPr/>
        </p:nvSpPr>
        <p:spPr>
          <a:xfrm>
            <a:off x="372861" y="876416"/>
            <a:ext cx="11572953" cy="784830"/>
          </a:xfrm>
          <a:prstGeom prst="rect">
            <a:avLst/>
          </a:prstGeom>
          <a:noFill/>
        </p:spPr>
        <p:txBody>
          <a:bodyPr wrap="square">
            <a:spAutoFit/>
          </a:bodyPr>
          <a:lstStyle/>
          <a:p>
            <a:pPr algn="just">
              <a:lnSpc>
                <a:spcPct val="107000"/>
              </a:lnSpc>
              <a:spcAft>
                <a:spcPts val="800"/>
              </a:spcAft>
            </a:pPr>
            <a:r>
              <a:rPr lang="el-GR" sz="2200" dirty="0" err="1">
                <a:effectLst/>
                <a:latin typeface="Verdana" panose="020B0604030504040204" pitchFamily="34" charset="0"/>
                <a:ea typeface="Calibri" panose="020F0502020204030204" pitchFamily="34" charset="0"/>
                <a:cs typeface="Times New Roman" panose="02020603050405020304" pitchFamily="18" charset="0"/>
              </a:rPr>
              <a:t>Make</a:t>
            </a:r>
            <a:r>
              <a:rPr lang="el-GR" sz="2200" dirty="0">
                <a:effectLst/>
                <a:latin typeface="Verdana" panose="020B0604030504040204" pitchFamily="34" charset="0"/>
                <a:ea typeface="Calibri" panose="020F0502020204030204" pitchFamily="34" charset="0"/>
                <a:cs typeface="Times New Roman" panose="02020603050405020304" pitchFamily="18" charset="0"/>
              </a:rPr>
              <a:t> a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program</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2200" dirty="0">
                <a:effectLst/>
                <a:latin typeface="Verdana" panose="020B0604030504040204" pitchFamily="34" charset="0"/>
                <a:ea typeface="Calibri" panose="020F0502020204030204" pitchFamily="34" charset="0"/>
                <a:cs typeface="Times New Roman" panose="02020603050405020304" pitchFamily="18" charset="0"/>
              </a:rPr>
              <a:t> for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ten</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numbers</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entered</a:t>
            </a:r>
            <a:r>
              <a:rPr lang="el-GR" sz="2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program</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calculates</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their</a:t>
            </a:r>
            <a:r>
              <a:rPr lang="el-GR" sz="2200" dirty="0">
                <a:effectLst/>
                <a:latin typeface="Verdana" panose="020B0604030504040204" pitchFamily="34" charset="0"/>
                <a:ea typeface="Calibri" panose="020F0502020204030204" pitchFamily="34" charset="0"/>
                <a:cs typeface="Times New Roman" panose="02020603050405020304" pitchFamily="18" charset="0"/>
              </a:rPr>
              <a:t> sum.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These</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numbers</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considered</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range</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between</a:t>
            </a:r>
            <a:r>
              <a:rPr lang="el-GR" sz="2200" dirty="0">
                <a:effectLst/>
                <a:latin typeface="Verdana" panose="020B0604030504040204" pitchFamily="34" charset="0"/>
                <a:ea typeface="Calibri" panose="020F0502020204030204" pitchFamily="34" charset="0"/>
                <a:cs typeface="Times New Roman" panose="02020603050405020304" pitchFamily="18" charset="0"/>
              </a:rPr>
              <a:t> -100 and 100</a:t>
            </a:r>
          </a:p>
        </p:txBody>
      </p:sp>
      <p:pic>
        <p:nvPicPr>
          <p:cNvPr id="6" name="Εικόνα 5">
            <a:extLst>
              <a:ext uri="{FF2B5EF4-FFF2-40B4-BE49-F238E27FC236}">
                <a16:creationId xmlns:a16="http://schemas.microsoft.com/office/drawing/2014/main" id="{44D0E7AF-CE12-4BFA-A460-6AB13225B460}"/>
              </a:ext>
            </a:extLst>
          </p:cNvPr>
          <p:cNvPicPr>
            <a:picLocks noChangeAspect="1"/>
          </p:cNvPicPr>
          <p:nvPr/>
        </p:nvPicPr>
        <p:blipFill>
          <a:blip r:embed="rId3"/>
          <a:stretch>
            <a:fillRect/>
          </a:stretch>
        </p:blipFill>
        <p:spPr>
          <a:xfrm>
            <a:off x="514041" y="1865549"/>
            <a:ext cx="5218544" cy="4348715"/>
          </a:xfrm>
          <a:prstGeom prst="rect">
            <a:avLst/>
          </a:prstGeom>
        </p:spPr>
      </p:pic>
      <p:pic>
        <p:nvPicPr>
          <p:cNvPr id="7" name="Εικόνα 6">
            <a:extLst>
              <a:ext uri="{FF2B5EF4-FFF2-40B4-BE49-F238E27FC236}">
                <a16:creationId xmlns:a16="http://schemas.microsoft.com/office/drawing/2014/main" id="{7362E374-B9C5-4A5E-97BC-A65DA518C019}"/>
              </a:ext>
            </a:extLst>
          </p:cNvPr>
          <p:cNvPicPr>
            <a:picLocks noChangeAspect="1"/>
          </p:cNvPicPr>
          <p:nvPr/>
        </p:nvPicPr>
        <p:blipFill>
          <a:blip r:embed="rId3"/>
          <a:stretch>
            <a:fillRect/>
          </a:stretch>
        </p:blipFill>
        <p:spPr>
          <a:xfrm>
            <a:off x="6012163" y="1865549"/>
            <a:ext cx="5665795" cy="4348715"/>
          </a:xfrm>
          <a:prstGeom prst="rect">
            <a:avLst/>
          </a:prstGeom>
        </p:spPr>
      </p:pic>
      <p:sp>
        <p:nvSpPr>
          <p:cNvPr id="11" name="Ορθογώνιο: Στρογγύλεμα γωνιών 10">
            <a:extLst>
              <a:ext uri="{FF2B5EF4-FFF2-40B4-BE49-F238E27FC236}">
                <a16:creationId xmlns:a16="http://schemas.microsoft.com/office/drawing/2014/main" id="{FB649220-412D-46D1-9F79-E05DB91C63EA}"/>
              </a:ext>
            </a:extLst>
          </p:cNvPr>
          <p:cNvSpPr/>
          <p:nvPr/>
        </p:nvSpPr>
        <p:spPr>
          <a:xfrm>
            <a:off x="7651376" y="3617259"/>
            <a:ext cx="2622177" cy="510988"/>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Until I &gt; 10</a:t>
            </a:r>
            <a:endParaRPr lang="el-GR" dirty="0"/>
          </a:p>
        </p:txBody>
      </p:sp>
      <p:sp>
        <p:nvSpPr>
          <p:cNvPr id="9" name="Ορθογώνιο: Στρογγύλεμα γωνιών 8">
            <a:extLst>
              <a:ext uri="{FF2B5EF4-FFF2-40B4-BE49-F238E27FC236}">
                <a16:creationId xmlns:a16="http://schemas.microsoft.com/office/drawing/2014/main" id="{D9BAC55B-EB7D-49B1-A605-A59E8358AD89}"/>
              </a:ext>
            </a:extLst>
          </p:cNvPr>
          <p:cNvSpPr/>
          <p:nvPr/>
        </p:nvSpPr>
        <p:spPr>
          <a:xfrm>
            <a:off x="7651376" y="3617259"/>
            <a:ext cx="2622177" cy="510988"/>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t>
            </a:r>
            <a:endParaRPr lang="el-GR" dirty="0"/>
          </a:p>
        </p:txBody>
      </p:sp>
    </p:spTree>
    <p:extLst>
      <p:ext uri="{BB962C8B-B14F-4D97-AF65-F5344CB8AC3E}">
        <p14:creationId xmlns:p14="http://schemas.microsoft.com/office/powerpoint/2010/main" val="19595437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81C9EB1-AB21-49F1-9FED-FDDCCBE60C9A}"/>
              </a:ext>
            </a:extLst>
          </p:cNvPr>
          <p:cNvSpPr>
            <a:spLocks noGrp="1"/>
          </p:cNvSpPr>
          <p:nvPr>
            <p:ph type="title"/>
          </p:nvPr>
        </p:nvSpPr>
        <p:spPr/>
        <p:txBody>
          <a:bodyPr/>
          <a:lstStyle/>
          <a:p>
            <a:r>
              <a:rPr lang="en-US"/>
              <a:t>Example 4 – Count Algorithm</a:t>
            </a:r>
            <a:endParaRPr lang="el-GR" dirty="0"/>
          </a:p>
        </p:txBody>
      </p:sp>
      <p:sp>
        <p:nvSpPr>
          <p:cNvPr id="4" name="TextBox 3">
            <a:extLst>
              <a:ext uri="{FF2B5EF4-FFF2-40B4-BE49-F238E27FC236}">
                <a16:creationId xmlns:a16="http://schemas.microsoft.com/office/drawing/2014/main" id="{2ADEA6D3-400B-4A4A-B372-0155B2269036}"/>
              </a:ext>
            </a:extLst>
          </p:cNvPr>
          <p:cNvSpPr txBox="1"/>
          <p:nvPr/>
        </p:nvSpPr>
        <p:spPr>
          <a:xfrm>
            <a:off x="372861" y="845467"/>
            <a:ext cx="11655015" cy="1147109"/>
          </a:xfrm>
          <a:prstGeom prst="rect">
            <a:avLst/>
          </a:prstGeom>
          <a:noFill/>
        </p:spPr>
        <p:txBody>
          <a:bodyPr wrap="square">
            <a:spAutoFit/>
          </a:bodyPr>
          <a:lstStyle/>
          <a:p>
            <a:pPr algn="just">
              <a:lnSpc>
                <a:spcPct val="107000"/>
              </a:lnSpc>
              <a:spcAft>
                <a:spcPts val="800"/>
              </a:spcAft>
            </a:pPr>
            <a:r>
              <a:rPr lang="el-GR" sz="2200" dirty="0" err="1">
                <a:effectLst/>
                <a:latin typeface="Verdana" panose="020B0604030504040204" pitchFamily="34" charset="0"/>
                <a:ea typeface="Calibri" panose="020F0502020204030204" pitchFamily="34" charset="0"/>
                <a:cs typeface="Times New Roman" panose="02020603050405020304" pitchFamily="18" charset="0"/>
              </a:rPr>
              <a:t>Make</a:t>
            </a:r>
            <a:r>
              <a:rPr lang="el-GR" sz="2200" dirty="0">
                <a:effectLst/>
                <a:latin typeface="Verdana" panose="020B0604030504040204" pitchFamily="34" charset="0"/>
                <a:ea typeface="Calibri" panose="020F0502020204030204" pitchFamily="34" charset="0"/>
                <a:cs typeface="Times New Roman" panose="02020603050405020304" pitchFamily="18" charset="0"/>
              </a:rPr>
              <a:t> a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program</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2200" dirty="0">
                <a:effectLst/>
                <a:latin typeface="Verdana" panose="020B0604030504040204" pitchFamily="34" charset="0"/>
                <a:ea typeface="Calibri" panose="020F0502020204030204" pitchFamily="34" charset="0"/>
                <a:cs typeface="Times New Roman" panose="02020603050405020304" pitchFamily="18" charset="0"/>
              </a:rPr>
              <a:t> for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ten</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numbers</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entered</a:t>
            </a:r>
            <a:r>
              <a:rPr lang="el-GR" sz="2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program</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calculates</a:t>
            </a:r>
            <a:r>
              <a:rPr lang="el-GR" sz="2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number</a:t>
            </a:r>
            <a:r>
              <a:rPr lang="el-GR" sz="2200" dirty="0">
                <a:effectLst/>
                <a:latin typeface="Verdana" panose="020B0604030504040204" pitchFamily="34" charset="0"/>
                <a:ea typeface="Calibri" panose="020F0502020204030204" pitchFamily="34" charset="0"/>
                <a:cs typeface="Times New Roman" panose="02020603050405020304" pitchFamily="18" charset="0"/>
              </a:rPr>
              <a:t> of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negatives</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These</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numbers</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considered</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range</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between</a:t>
            </a:r>
            <a:r>
              <a:rPr lang="el-GR" sz="2200" dirty="0">
                <a:effectLst/>
                <a:latin typeface="Verdana" panose="020B0604030504040204" pitchFamily="34" charset="0"/>
                <a:ea typeface="Calibri" panose="020F0502020204030204" pitchFamily="34" charset="0"/>
                <a:cs typeface="Times New Roman" panose="02020603050405020304" pitchFamily="18" charset="0"/>
              </a:rPr>
              <a:t> -1000 and 1000</a:t>
            </a:r>
          </a:p>
        </p:txBody>
      </p:sp>
      <p:pic>
        <p:nvPicPr>
          <p:cNvPr id="6" name="Εικόνα 5">
            <a:extLst>
              <a:ext uri="{FF2B5EF4-FFF2-40B4-BE49-F238E27FC236}">
                <a16:creationId xmlns:a16="http://schemas.microsoft.com/office/drawing/2014/main" id="{12F19C35-9D1A-4C11-B0E8-C8C900FCFACB}"/>
              </a:ext>
            </a:extLst>
          </p:cNvPr>
          <p:cNvPicPr>
            <a:picLocks noChangeAspect="1"/>
          </p:cNvPicPr>
          <p:nvPr/>
        </p:nvPicPr>
        <p:blipFill>
          <a:blip r:embed="rId2"/>
          <a:stretch>
            <a:fillRect/>
          </a:stretch>
        </p:blipFill>
        <p:spPr>
          <a:xfrm>
            <a:off x="398106" y="1992576"/>
            <a:ext cx="5697894" cy="4061796"/>
          </a:xfrm>
          <a:prstGeom prst="rect">
            <a:avLst/>
          </a:prstGeom>
        </p:spPr>
      </p:pic>
      <p:pic>
        <p:nvPicPr>
          <p:cNvPr id="5" name="Εικόνα 4">
            <a:extLst>
              <a:ext uri="{FF2B5EF4-FFF2-40B4-BE49-F238E27FC236}">
                <a16:creationId xmlns:a16="http://schemas.microsoft.com/office/drawing/2014/main" id="{4D9E140A-3B38-463E-A7BA-025BB03DD16F}"/>
              </a:ext>
            </a:extLst>
          </p:cNvPr>
          <p:cNvPicPr>
            <a:picLocks noChangeAspect="1"/>
          </p:cNvPicPr>
          <p:nvPr/>
        </p:nvPicPr>
        <p:blipFill>
          <a:blip r:embed="rId2"/>
          <a:stretch>
            <a:fillRect/>
          </a:stretch>
        </p:blipFill>
        <p:spPr>
          <a:xfrm>
            <a:off x="6329982" y="2010427"/>
            <a:ext cx="5697894" cy="4061796"/>
          </a:xfrm>
          <a:prstGeom prst="rect">
            <a:avLst/>
          </a:prstGeom>
        </p:spPr>
      </p:pic>
      <p:sp>
        <p:nvSpPr>
          <p:cNvPr id="7" name="Ορθογώνιο: Στρογγύλεμα γωνιών 6">
            <a:extLst>
              <a:ext uri="{FF2B5EF4-FFF2-40B4-BE49-F238E27FC236}">
                <a16:creationId xmlns:a16="http://schemas.microsoft.com/office/drawing/2014/main" id="{A3ED54CB-0BA2-4841-97A5-B9240D105744}"/>
              </a:ext>
            </a:extLst>
          </p:cNvPr>
          <p:cNvSpPr/>
          <p:nvPr/>
        </p:nvSpPr>
        <p:spPr>
          <a:xfrm>
            <a:off x="7159007" y="3370385"/>
            <a:ext cx="2622177" cy="345141"/>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Do Until </a:t>
            </a:r>
            <a:r>
              <a:rPr lang="en-US" sz="2400" dirty="0" err="1"/>
              <a:t>i</a:t>
            </a:r>
            <a:r>
              <a:rPr lang="en-US" sz="2400" dirty="0"/>
              <a:t> &gt; 10</a:t>
            </a:r>
            <a:endParaRPr lang="el-GR" sz="1400" dirty="0"/>
          </a:p>
        </p:txBody>
      </p:sp>
      <p:sp>
        <p:nvSpPr>
          <p:cNvPr id="8" name="Ορθογώνιο: Στρογγύλεμα γωνιών 7">
            <a:extLst>
              <a:ext uri="{FF2B5EF4-FFF2-40B4-BE49-F238E27FC236}">
                <a16:creationId xmlns:a16="http://schemas.microsoft.com/office/drawing/2014/main" id="{D365BB54-EC52-4250-9A86-316657D49ECE}"/>
              </a:ext>
            </a:extLst>
          </p:cNvPr>
          <p:cNvSpPr/>
          <p:nvPr/>
        </p:nvSpPr>
        <p:spPr>
          <a:xfrm>
            <a:off x="7159006" y="3365864"/>
            <a:ext cx="2622177" cy="345141"/>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t>
            </a:r>
            <a:endParaRPr lang="el-GR" dirty="0"/>
          </a:p>
        </p:txBody>
      </p:sp>
    </p:spTree>
    <p:extLst>
      <p:ext uri="{BB962C8B-B14F-4D97-AF65-F5344CB8AC3E}">
        <p14:creationId xmlns:p14="http://schemas.microsoft.com/office/powerpoint/2010/main" val="28650043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24F4BEE-95BA-45C4-8247-195BDC80C991}"/>
              </a:ext>
            </a:extLst>
          </p:cNvPr>
          <p:cNvSpPr>
            <a:spLocks noGrp="1"/>
          </p:cNvSpPr>
          <p:nvPr>
            <p:ph type="title"/>
          </p:nvPr>
        </p:nvSpPr>
        <p:spPr/>
        <p:txBody>
          <a:bodyPr/>
          <a:lstStyle/>
          <a:p>
            <a:r>
              <a:rPr lang="en-US" dirty="0"/>
              <a:t>Example 5 - Maximum Algorithm - Minimum</a:t>
            </a:r>
            <a:endParaRPr lang="el-GR" dirty="0"/>
          </a:p>
        </p:txBody>
      </p:sp>
      <p:pic>
        <p:nvPicPr>
          <p:cNvPr id="4" name="Εικόνα 3">
            <a:extLst>
              <a:ext uri="{FF2B5EF4-FFF2-40B4-BE49-F238E27FC236}">
                <a16:creationId xmlns:a16="http://schemas.microsoft.com/office/drawing/2014/main" id="{7AEDAE3C-49AA-4078-92C4-D71C45DEC082}"/>
              </a:ext>
            </a:extLst>
          </p:cNvPr>
          <p:cNvPicPr>
            <a:picLocks noChangeAspect="1"/>
          </p:cNvPicPr>
          <p:nvPr/>
        </p:nvPicPr>
        <p:blipFill>
          <a:blip r:embed="rId2"/>
          <a:stretch>
            <a:fillRect/>
          </a:stretch>
        </p:blipFill>
        <p:spPr>
          <a:xfrm>
            <a:off x="372862" y="1079378"/>
            <a:ext cx="5728160" cy="5012140"/>
          </a:xfrm>
          <a:prstGeom prst="rect">
            <a:avLst/>
          </a:prstGeom>
        </p:spPr>
      </p:pic>
      <p:pic>
        <p:nvPicPr>
          <p:cNvPr id="10" name="Εικόνα 9">
            <a:extLst>
              <a:ext uri="{FF2B5EF4-FFF2-40B4-BE49-F238E27FC236}">
                <a16:creationId xmlns:a16="http://schemas.microsoft.com/office/drawing/2014/main" id="{92B8968F-35F7-469C-A7AF-592503D47A14}"/>
              </a:ext>
            </a:extLst>
          </p:cNvPr>
          <p:cNvPicPr>
            <a:picLocks noChangeAspect="1"/>
          </p:cNvPicPr>
          <p:nvPr/>
        </p:nvPicPr>
        <p:blipFill>
          <a:blip r:embed="rId2"/>
          <a:stretch>
            <a:fillRect/>
          </a:stretch>
        </p:blipFill>
        <p:spPr>
          <a:xfrm>
            <a:off x="6246123" y="1067655"/>
            <a:ext cx="5728160" cy="5012140"/>
          </a:xfrm>
          <a:prstGeom prst="rect">
            <a:avLst/>
          </a:prstGeom>
        </p:spPr>
      </p:pic>
      <p:sp>
        <p:nvSpPr>
          <p:cNvPr id="11" name="Ορθογώνιο: Στρογγύλεμα γωνιών 10">
            <a:extLst>
              <a:ext uri="{FF2B5EF4-FFF2-40B4-BE49-F238E27FC236}">
                <a16:creationId xmlns:a16="http://schemas.microsoft.com/office/drawing/2014/main" id="{3B8AAAA6-87BE-44CB-B58F-D7D5300046FD}"/>
              </a:ext>
            </a:extLst>
          </p:cNvPr>
          <p:cNvSpPr/>
          <p:nvPr/>
        </p:nvSpPr>
        <p:spPr>
          <a:xfrm>
            <a:off x="7475530" y="3260950"/>
            <a:ext cx="2622177" cy="345141"/>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Do Until </a:t>
            </a:r>
            <a:r>
              <a:rPr lang="en-US" sz="2400" dirty="0" err="1"/>
              <a:t>i</a:t>
            </a:r>
            <a:r>
              <a:rPr lang="en-US" sz="2400" dirty="0"/>
              <a:t> &gt; 9</a:t>
            </a:r>
            <a:endParaRPr lang="el-GR" sz="1400" dirty="0"/>
          </a:p>
        </p:txBody>
      </p:sp>
      <p:sp>
        <p:nvSpPr>
          <p:cNvPr id="12" name="Ορθογώνιο: Στρογγύλεμα γωνιών 11">
            <a:extLst>
              <a:ext uri="{FF2B5EF4-FFF2-40B4-BE49-F238E27FC236}">
                <a16:creationId xmlns:a16="http://schemas.microsoft.com/office/drawing/2014/main" id="{FC079611-BD51-419D-ACB9-F799D096A28B}"/>
              </a:ext>
            </a:extLst>
          </p:cNvPr>
          <p:cNvSpPr/>
          <p:nvPr/>
        </p:nvSpPr>
        <p:spPr>
          <a:xfrm>
            <a:off x="7475529" y="3263998"/>
            <a:ext cx="2622177" cy="345141"/>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t>
            </a:r>
            <a:endParaRPr lang="el-GR" dirty="0"/>
          </a:p>
        </p:txBody>
      </p:sp>
    </p:spTree>
    <p:extLst>
      <p:ext uri="{BB962C8B-B14F-4D97-AF65-F5344CB8AC3E}">
        <p14:creationId xmlns:p14="http://schemas.microsoft.com/office/powerpoint/2010/main" val="40293219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Today you will learn</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2575892586"/>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46B6DB3-8541-4374-8569-D7FE871935F5}"/>
              </a:ext>
            </a:extLst>
          </p:cNvPr>
          <p:cNvSpPr>
            <a:spLocks noGrp="1"/>
          </p:cNvSpPr>
          <p:nvPr>
            <p:ph type="title"/>
          </p:nvPr>
        </p:nvSpPr>
        <p:spPr/>
        <p:txBody>
          <a:bodyPr/>
          <a:lstStyle/>
          <a:p>
            <a:r>
              <a:rPr lang="en-US" dirty="0"/>
              <a:t>Loops with unknow repeats. </a:t>
            </a:r>
            <a:endParaRPr lang="el-GR" dirty="0"/>
          </a:p>
        </p:txBody>
      </p:sp>
      <p:sp>
        <p:nvSpPr>
          <p:cNvPr id="6" name="TextBox 5">
            <a:extLst>
              <a:ext uri="{FF2B5EF4-FFF2-40B4-BE49-F238E27FC236}">
                <a16:creationId xmlns:a16="http://schemas.microsoft.com/office/drawing/2014/main" id="{9768AC35-0B8B-41FB-8D98-945B2ADDCE8B}"/>
              </a:ext>
            </a:extLst>
          </p:cNvPr>
          <p:cNvSpPr txBox="1"/>
          <p:nvPr/>
        </p:nvSpPr>
        <p:spPr>
          <a:xfrm>
            <a:off x="372862" y="894529"/>
            <a:ext cx="11596400" cy="769441"/>
          </a:xfrm>
          <a:prstGeom prst="rect">
            <a:avLst/>
          </a:prstGeom>
          <a:noFill/>
        </p:spPr>
        <p:txBody>
          <a:bodyPr wrap="square">
            <a:spAutoFit/>
          </a:bodyPr>
          <a:lstStyle/>
          <a:p>
            <a:r>
              <a:rPr lang="en-US" sz="2200" dirty="0"/>
              <a:t>Create a program that constantly reads numbers and calculates the Averages of the even. The program stops when a number less than 0 is entered.</a:t>
            </a:r>
          </a:p>
        </p:txBody>
      </p:sp>
      <p:pic>
        <p:nvPicPr>
          <p:cNvPr id="8" name="Εικόνα 7">
            <a:extLst>
              <a:ext uri="{FF2B5EF4-FFF2-40B4-BE49-F238E27FC236}">
                <a16:creationId xmlns:a16="http://schemas.microsoft.com/office/drawing/2014/main" id="{02A2EE4C-586C-441C-AA9E-5212B3EA97D0}"/>
              </a:ext>
            </a:extLst>
          </p:cNvPr>
          <p:cNvPicPr>
            <a:picLocks noChangeAspect="1"/>
          </p:cNvPicPr>
          <p:nvPr/>
        </p:nvPicPr>
        <p:blipFill>
          <a:blip r:embed="rId3"/>
          <a:stretch>
            <a:fillRect/>
          </a:stretch>
        </p:blipFill>
        <p:spPr>
          <a:xfrm>
            <a:off x="111979" y="1871387"/>
            <a:ext cx="5764103" cy="4265705"/>
          </a:xfrm>
          <a:prstGeom prst="rect">
            <a:avLst/>
          </a:prstGeom>
        </p:spPr>
      </p:pic>
      <p:pic>
        <p:nvPicPr>
          <p:cNvPr id="9" name="Εικόνα 8">
            <a:extLst>
              <a:ext uri="{FF2B5EF4-FFF2-40B4-BE49-F238E27FC236}">
                <a16:creationId xmlns:a16="http://schemas.microsoft.com/office/drawing/2014/main" id="{2AF888FB-A22A-497B-9422-F8B6EE3E9CC7}"/>
              </a:ext>
            </a:extLst>
          </p:cNvPr>
          <p:cNvPicPr>
            <a:picLocks noChangeAspect="1"/>
          </p:cNvPicPr>
          <p:nvPr/>
        </p:nvPicPr>
        <p:blipFill>
          <a:blip r:embed="rId3"/>
          <a:stretch>
            <a:fillRect/>
          </a:stretch>
        </p:blipFill>
        <p:spPr>
          <a:xfrm>
            <a:off x="6096000" y="1871386"/>
            <a:ext cx="6008300" cy="4265705"/>
          </a:xfrm>
          <a:prstGeom prst="rect">
            <a:avLst/>
          </a:prstGeom>
        </p:spPr>
      </p:pic>
      <p:sp>
        <p:nvSpPr>
          <p:cNvPr id="14" name="Ορθογώνιο: Στρογγύλεμα γωνιών 13">
            <a:extLst>
              <a:ext uri="{FF2B5EF4-FFF2-40B4-BE49-F238E27FC236}">
                <a16:creationId xmlns:a16="http://schemas.microsoft.com/office/drawing/2014/main" id="{B9AA5537-709A-4C8A-9330-16A4014D3B5B}"/>
              </a:ext>
            </a:extLst>
          </p:cNvPr>
          <p:cNvSpPr/>
          <p:nvPr/>
        </p:nvSpPr>
        <p:spPr>
          <a:xfrm>
            <a:off x="7348208" y="3489767"/>
            <a:ext cx="2622177" cy="345141"/>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Do Until A &lt;= 0</a:t>
            </a:r>
            <a:endParaRPr lang="el-GR" sz="1400" dirty="0"/>
          </a:p>
        </p:txBody>
      </p:sp>
      <p:sp>
        <p:nvSpPr>
          <p:cNvPr id="15" name="Ορθογώνιο: Στρογγύλεμα γωνιών 14">
            <a:extLst>
              <a:ext uri="{FF2B5EF4-FFF2-40B4-BE49-F238E27FC236}">
                <a16:creationId xmlns:a16="http://schemas.microsoft.com/office/drawing/2014/main" id="{939C7D92-8868-4CF0-8BC3-D37389518797}"/>
              </a:ext>
            </a:extLst>
          </p:cNvPr>
          <p:cNvSpPr/>
          <p:nvPr/>
        </p:nvSpPr>
        <p:spPr>
          <a:xfrm>
            <a:off x="7348207" y="3489767"/>
            <a:ext cx="2622177" cy="345141"/>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t>
            </a:r>
            <a:endParaRPr lang="el-GR" dirty="0"/>
          </a:p>
        </p:txBody>
      </p:sp>
    </p:spTree>
    <p:extLst>
      <p:ext uri="{BB962C8B-B14F-4D97-AF65-F5344CB8AC3E}">
        <p14:creationId xmlns:p14="http://schemas.microsoft.com/office/powerpoint/2010/main" val="11259263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A698244-5586-44AC-8723-A9A4A6297838}"/>
              </a:ext>
            </a:extLst>
          </p:cNvPr>
          <p:cNvSpPr>
            <a:spLocks noGrp="1"/>
          </p:cNvSpPr>
          <p:nvPr>
            <p:ph type="title"/>
          </p:nvPr>
        </p:nvSpPr>
        <p:spPr/>
        <p:txBody>
          <a:bodyPr/>
          <a:lstStyle/>
          <a:p>
            <a:r>
              <a:rPr lang="en-US" dirty="0"/>
              <a:t>Example 7 – Non-specific number of repetitions</a:t>
            </a:r>
            <a:endParaRPr lang="el-GR" dirty="0"/>
          </a:p>
        </p:txBody>
      </p:sp>
      <p:sp>
        <p:nvSpPr>
          <p:cNvPr id="4" name="TextBox 3">
            <a:extLst>
              <a:ext uri="{FF2B5EF4-FFF2-40B4-BE49-F238E27FC236}">
                <a16:creationId xmlns:a16="http://schemas.microsoft.com/office/drawing/2014/main" id="{CD91BD95-7160-4C27-8056-BCDF58411546}"/>
              </a:ext>
            </a:extLst>
          </p:cNvPr>
          <p:cNvSpPr txBox="1"/>
          <p:nvPr/>
        </p:nvSpPr>
        <p:spPr>
          <a:xfrm>
            <a:off x="372862" y="1067562"/>
            <a:ext cx="11279876" cy="769441"/>
          </a:xfrm>
          <a:prstGeom prst="rect">
            <a:avLst/>
          </a:prstGeom>
          <a:noFill/>
        </p:spPr>
        <p:txBody>
          <a:bodyPr wrap="square">
            <a:spAutoFit/>
          </a:bodyPr>
          <a:lstStyle/>
          <a:p>
            <a:r>
              <a:rPr lang="en-US" sz="2200" dirty="0"/>
              <a:t>Create a program that reads numbers and calculates their sum. The program stops when the sum exceeds 200.</a:t>
            </a:r>
            <a:endParaRPr lang="el-GR" sz="2200" dirty="0"/>
          </a:p>
        </p:txBody>
      </p:sp>
      <p:pic>
        <p:nvPicPr>
          <p:cNvPr id="6" name="Εικόνα 5">
            <a:extLst>
              <a:ext uri="{FF2B5EF4-FFF2-40B4-BE49-F238E27FC236}">
                <a16:creationId xmlns:a16="http://schemas.microsoft.com/office/drawing/2014/main" id="{4CA5EACD-C2F2-46FB-802D-CF3468157BBE}"/>
              </a:ext>
            </a:extLst>
          </p:cNvPr>
          <p:cNvPicPr>
            <a:picLocks noChangeAspect="1"/>
          </p:cNvPicPr>
          <p:nvPr/>
        </p:nvPicPr>
        <p:blipFill>
          <a:blip r:embed="rId2"/>
          <a:stretch>
            <a:fillRect/>
          </a:stretch>
        </p:blipFill>
        <p:spPr>
          <a:xfrm>
            <a:off x="95068" y="2390533"/>
            <a:ext cx="5954632" cy="3365180"/>
          </a:xfrm>
          <a:prstGeom prst="rect">
            <a:avLst/>
          </a:prstGeom>
        </p:spPr>
      </p:pic>
      <p:pic>
        <p:nvPicPr>
          <p:cNvPr id="11" name="Εικόνα 10">
            <a:extLst>
              <a:ext uri="{FF2B5EF4-FFF2-40B4-BE49-F238E27FC236}">
                <a16:creationId xmlns:a16="http://schemas.microsoft.com/office/drawing/2014/main" id="{F3F3994D-92A9-4D82-B9AF-758BFE3EEF77}"/>
              </a:ext>
            </a:extLst>
          </p:cNvPr>
          <p:cNvPicPr>
            <a:picLocks noChangeAspect="1"/>
          </p:cNvPicPr>
          <p:nvPr/>
        </p:nvPicPr>
        <p:blipFill>
          <a:blip r:embed="rId2"/>
          <a:stretch>
            <a:fillRect/>
          </a:stretch>
        </p:blipFill>
        <p:spPr>
          <a:xfrm>
            <a:off x="6191068" y="2390533"/>
            <a:ext cx="5954632" cy="3365180"/>
          </a:xfrm>
          <a:prstGeom prst="rect">
            <a:avLst/>
          </a:prstGeom>
        </p:spPr>
      </p:pic>
      <p:sp>
        <p:nvSpPr>
          <p:cNvPr id="12" name="Ορθογώνιο: Στρογγύλεμα γωνιών 11">
            <a:extLst>
              <a:ext uri="{FF2B5EF4-FFF2-40B4-BE49-F238E27FC236}">
                <a16:creationId xmlns:a16="http://schemas.microsoft.com/office/drawing/2014/main" id="{27CC80F7-12B5-45F6-B27F-DD774DA3123D}"/>
              </a:ext>
            </a:extLst>
          </p:cNvPr>
          <p:cNvSpPr/>
          <p:nvPr/>
        </p:nvSpPr>
        <p:spPr>
          <a:xfrm>
            <a:off x="7672299" y="4045352"/>
            <a:ext cx="3681502" cy="353028"/>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Do Until </a:t>
            </a:r>
            <a:r>
              <a:rPr lang="en-US" sz="2400" dirty="0" err="1"/>
              <a:t>intSum</a:t>
            </a:r>
            <a:r>
              <a:rPr lang="en-US" sz="2400" dirty="0"/>
              <a:t> &gt; 200</a:t>
            </a:r>
            <a:endParaRPr lang="el-GR" sz="1400" dirty="0"/>
          </a:p>
        </p:txBody>
      </p:sp>
      <p:sp>
        <p:nvSpPr>
          <p:cNvPr id="13" name="Ορθογώνιο: Στρογγύλεμα γωνιών 12">
            <a:extLst>
              <a:ext uri="{FF2B5EF4-FFF2-40B4-BE49-F238E27FC236}">
                <a16:creationId xmlns:a16="http://schemas.microsoft.com/office/drawing/2014/main" id="{507C263B-ED61-427A-90E8-B9EF7ACF7B68}"/>
              </a:ext>
            </a:extLst>
          </p:cNvPr>
          <p:cNvSpPr/>
          <p:nvPr/>
        </p:nvSpPr>
        <p:spPr>
          <a:xfrm>
            <a:off x="7672298" y="4049973"/>
            <a:ext cx="3681502" cy="353028"/>
          </a:xfrm>
          <a:prstGeom prst="roundRect">
            <a:avLst/>
          </a:prstGeom>
          <a:solidFill>
            <a:srgbClr val="FE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t>
            </a:r>
            <a:endParaRPr lang="el-GR" dirty="0"/>
          </a:p>
        </p:txBody>
      </p:sp>
    </p:spTree>
    <p:extLst>
      <p:ext uri="{BB962C8B-B14F-4D97-AF65-F5344CB8AC3E}">
        <p14:creationId xmlns:p14="http://schemas.microsoft.com/office/powerpoint/2010/main" val="8887865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8EEBF4E-3183-4527-8004-7F55361ABAAE}"/>
              </a:ext>
            </a:extLst>
          </p:cNvPr>
          <p:cNvSpPr>
            <a:spLocks noGrp="1"/>
          </p:cNvSpPr>
          <p:nvPr>
            <p:ph type="title"/>
          </p:nvPr>
        </p:nvSpPr>
        <p:spPr/>
        <p:txBody>
          <a:bodyPr/>
          <a:lstStyle/>
          <a:p>
            <a:r>
              <a:rPr lang="en-US" dirty="0"/>
              <a:t>For loop</a:t>
            </a:r>
            <a:endParaRPr lang="el-GR" dirty="0"/>
          </a:p>
        </p:txBody>
      </p:sp>
      <p:grpSp>
        <p:nvGrpSpPr>
          <p:cNvPr id="3" name="Ομάδα 2">
            <a:extLst>
              <a:ext uri="{FF2B5EF4-FFF2-40B4-BE49-F238E27FC236}">
                <a16:creationId xmlns:a16="http://schemas.microsoft.com/office/drawing/2014/main" id="{C9DE4FB2-5FCB-47A6-835E-6A6B45DED55C}"/>
              </a:ext>
            </a:extLst>
          </p:cNvPr>
          <p:cNvGrpSpPr/>
          <p:nvPr/>
        </p:nvGrpSpPr>
        <p:grpSpPr>
          <a:xfrm>
            <a:off x="279722" y="1154574"/>
            <a:ext cx="11632556" cy="2942864"/>
            <a:chOff x="0" y="0"/>
            <a:chExt cx="5175250" cy="947771"/>
          </a:xfrm>
        </p:grpSpPr>
        <p:sp>
          <p:nvSpPr>
            <p:cNvPr id="4" name="Πλαίσιο κειμένου 2">
              <a:extLst>
                <a:ext uri="{FF2B5EF4-FFF2-40B4-BE49-F238E27FC236}">
                  <a16:creationId xmlns:a16="http://schemas.microsoft.com/office/drawing/2014/main" id="{A770A066-9827-4B77-A602-6CEAA6FE0354}"/>
                </a:ext>
              </a:extLst>
            </p:cNvPr>
            <p:cNvSpPr txBox="1">
              <a:spLocks noChangeArrowheads="1"/>
            </p:cNvSpPr>
            <p:nvPr/>
          </p:nvSpPr>
          <p:spPr bwMode="auto">
            <a:xfrm>
              <a:off x="0" y="0"/>
              <a:ext cx="2373921" cy="947771"/>
            </a:xfrm>
            <a:prstGeom prst="rect">
              <a:avLst/>
            </a:prstGeom>
            <a:solidFill>
              <a:srgbClr val="5B9BD5">
                <a:lumMod val="20000"/>
                <a:lumOff val="80000"/>
              </a:srgbClr>
            </a:solidFill>
            <a:ln w="9525">
              <a:noFill/>
              <a:miter lim="800000"/>
              <a:headEnd/>
              <a:tailEnd/>
            </a:ln>
          </p:spPr>
          <p:txBody>
            <a:bodyPr rot="0" vert="horz" wrap="square" lIns="91440" tIns="45720" rIns="91440" bIns="45720" anchor="t" anchorCtr="0">
              <a:noAutofit/>
            </a:bodyPr>
            <a:lstStyle/>
            <a:p>
              <a:pPr algn="just">
                <a:lnSpc>
                  <a:spcPct val="107000"/>
                </a:lnSpc>
                <a:spcAft>
                  <a:spcPts val="800"/>
                </a:spcAft>
              </a:pPr>
              <a:r>
                <a:rPr lang="el-GR" sz="2800" b="1" dirty="0">
                  <a:effectLst/>
                  <a:latin typeface="Verdana" panose="020B0604030504040204" pitchFamily="34" charset="0"/>
                  <a:ea typeface="Calibri" panose="020F0502020204030204" pitchFamily="34" charset="0"/>
                  <a:cs typeface="Times New Roman" panose="02020603050405020304" pitchFamily="18" charset="0"/>
                </a:rPr>
                <a:t>for </a:t>
              </a:r>
              <a:r>
                <a:rPr lang="el-GR" sz="2800" dirty="0">
                  <a:effectLst/>
                  <a:latin typeface="Verdana" panose="020B0604030504040204" pitchFamily="34" charset="0"/>
                  <a:ea typeface="Calibri" panose="020F0502020204030204" pitchFamily="34" charset="0"/>
                  <a:cs typeface="Times New Roman" panose="02020603050405020304" pitchFamily="18" charset="0"/>
                </a:rPr>
                <a:t>i = n1</a:t>
              </a:r>
              <a:r>
                <a:rPr lang="el-GR" sz="2800" b="1" dirty="0">
                  <a:effectLst/>
                  <a:latin typeface="Verdana" panose="020B0604030504040204" pitchFamily="34" charset="0"/>
                  <a:ea typeface="Calibri" panose="020F0502020204030204" pitchFamily="34" charset="0"/>
                  <a:cs typeface="Times New Roman" panose="02020603050405020304" pitchFamily="18" charset="0"/>
                </a:rPr>
                <a:t> </a:t>
              </a:r>
              <a:r>
                <a:rPr lang="el-GR" sz="2800" b="1" dirty="0" err="1">
                  <a:effectLst/>
                  <a:latin typeface="Verdana" panose="020B0604030504040204" pitchFamily="34" charset="0"/>
                  <a:ea typeface="Calibri" panose="020F0502020204030204" pitchFamily="34" charset="0"/>
                  <a:cs typeface="Times New Roman" panose="02020603050405020304" pitchFamily="18" charset="0"/>
                </a:rPr>
                <a:t>to</a:t>
              </a:r>
              <a:r>
                <a:rPr lang="el-GR" sz="2800" dirty="0">
                  <a:effectLst/>
                  <a:latin typeface="Verdana" panose="020B0604030504040204" pitchFamily="34" charset="0"/>
                  <a:ea typeface="Calibri" panose="020F0502020204030204" pitchFamily="34" charset="0"/>
                  <a:cs typeface="Times New Roman" panose="02020603050405020304" pitchFamily="18" charset="0"/>
                </a:rPr>
                <a:t> n2</a:t>
              </a:r>
              <a:r>
                <a:rPr lang="el-GR" sz="2800" b="1" dirty="0">
                  <a:effectLst/>
                  <a:latin typeface="Verdana" panose="020B0604030504040204" pitchFamily="34" charset="0"/>
                  <a:ea typeface="Calibri" panose="020F0502020204030204" pitchFamily="34" charset="0"/>
                  <a:cs typeface="Times New Roman" panose="02020603050405020304" pitchFamily="18" charset="0"/>
                </a:rPr>
                <a:t> </a:t>
              </a:r>
              <a:r>
                <a:rPr lang="el-GR" sz="2800" b="1" dirty="0" err="1">
                  <a:effectLst/>
                  <a:latin typeface="Verdana" panose="020B0604030504040204" pitchFamily="34" charset="0"/>
                  <a:ea typeface="Calibri" panose="020F0502020204030204" pitchFamily="34" charset="0"/>
                  <a:cs typeface="Times New Roman" panose="02020603050405020304" pitchFamily="18" charset="0"/>
                </a:rPr>
                <a:t>Step</a:t>
              </a:r>
              <a:r>
                <a:rPr lang="el-GR" sz="2800" b="1" dirty="0">
                  <a:effectLst/>
                  <a:latin typeface="Verdana" panose="020B0604030504040204" pitchFamily="34" charset="0"/>
                  <a:ea typeface="Calibri" panose="020F0502020204030204" pitchFamily="34" charset="0"/>
                  <a:cs typeface="Times New Roman" panose="02020603050405020304" pitchFamily="18" charset="0"/>
                </a:rPr>
                <a:t> </a:t>
              </a:r>
              <a:r>
                <a:rPr lang="el-GR" sz="2800" dirty="0">
                  <a:effectLst/>
                  <a:latin typeface="Verdana" panose="020B0604030504040204" pitchFamily="34" charset="0"/>
                  <a:ea typeface="Calibri" panose="020F0502020204030204" pitchFamily="34" charset="0"/>
                  <a:cs typeface="Times New Roman" panose="02020603050405020304" pitchFamily="18" charset="0"/>
                </a:rPr>
                <a:t>n3</a:t>
              </a:r>
            </a:p>
            <a:p>
              <a:pPr algn="just">
                <a:lnSpc>
                  <a:spcPct val="107000"/>
                </a:lnSpc>
                <a:spcAft>
                  <a:spcPts val="800"/>
                </a:spcAft>
              </a:pP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r>
                <a:rPr lang="el-GR" sz="2800" dirty="0" err="1">
                  <a:effectLst/>
                  <a:latin typeface="Verdana" panose="020B0604030504040204" pitchFamily="34" charset="0"/>
                  <a:ea typeface="Calibri" panose="020F0502020204030204" pitchFamily="34" charset="0"/>
                  <a:cs typeface="Times New Roman" panose="02020603050405020304" pitchFamily="18" charset="0"/>
                </a:rPr>
                <a:t>Commands</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l-GR" sz="2800" dirty="0">
                  <a:effectLst/>
                  <a:latin typeface="Verdana" panose="020B0604030504040204" pitchFamily="34" charset="0"/>
                  <a:ea typeface="Calibri" panose="020F0502020204030204" pitchFamily="34" charset="0"/>
                  <a:cs typeface="Times New Roman" panose="02020603050405020304" pitchFamily="18" charset="0"/>
                </a:rPr>
                <a:t>	... </a:t>
              </a:r>
            </a:p>
            <a:p>
              <a:pPr algn="just">
                <a:lnSpc>
                  <a:spcPct val="107000"/>
                </a:lnSpc>
                <a:spcAft>
                  <a:spcPts val="800"/>
                </a:spcAft>
              </a:pPr>
              <a:r>
                <a:rPr lang="el-GR" sz="2800" b="1" dirty="0" err="1">
                  <a:effectLst/>
                  <a:latin typeface="Verdana" panose="020B0604030504040204" pitchFamily="34" charset="0"/>
                  <a:ea typeface="Calibri" panose="020F0502020204030204" pitchFamily="34" charset="0"/>
                  <a:cs typeface="Times New Roman" panose="02020603050405020304" pitchFamily="18" charset="0"/>
                </a:rPr>
                <a:t>Next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p>
          </p:txBody>
        </p:sp>
        <p:sp>
          <p:nvSpPr>
            <p:cNvPr id="5" name="Πλαίσιο κειμένου 2">
              <a:extLst>
                <a:ext uri="{FF2B5EF4-FFF2-40B4-BE49-F238E27FC236}">
                  <a16:creationId xmlns:a16="http://schemas.microsoft.com/office/drawing/2014/main" id="{26B39A3E-980C-4EA2-870E-C00063FA76AF}"/>
                </a:ext>
              </a:extLst>
            </p:cNvPr>
            <p:cNvSpPr txBox="1">
              <a:spLocks noChangeArrowheads="1"/>
            </p:cNvSpPr>
            <p:nvPr/>
          </p:nvSpPr>
          <p:spPr bwMode="auto">
            <a:xfrm>
              <a:off x="2533650" y="0"/>
              <a:ext cx="2641600" cy="947771"/>
            </a:xfrm>
            <a:prstGeom prst="rect">
              <a:avLst/>
            </a:prstGeom>
            <a:solidFill>
              <a:srgbClr val="5B9BD5">
                <a:lumMod val="20000"/>
                <a:lumOff val="80000"/>
              </a:srgbClr>
            </a:solidFill>
            <a:ln w="9525">
              <a:noFill/>
              <a:miter lim="800000"/>
              <a:headEnd/>
              <a:tailEnd/>
            </a:ln>
          </p:spPr>
          <p:txBody>
            <a:bodyPr rot="0" vert="horz" wrap="square" lIns="91440" tIns="45720" rIns="91440" bIns="45720" anchor="t" anchorCtr="0">
              <a:noAutofit/>
            </a:bodyPr>
            <a:lstStyle/>
            <a:p>
              <a:pPr algn="just">
                <a:lnSpc>
                  <a:spcPct val="107000"/>
                </a:lnSpc>
                <a:spcAft>
                  <a:spcPts val="800"/>
                </a:spcAft>
              </a:pPr>
              <a:r>
                <a:rPr lang="el-GR" sz="2400" dirty="0" err="1">
                  <a:effectLst/>
                  <a:latin typeface="Verdana" panose="020B0604030504040204" pitchFamily="34" charset="0"/>
                  <a:ea typeface="Calibri" panose="020F0502020204030204" pitchFamily="34" charset="0"/>
                  <a:cs typeface="Times New Roman" panose="02020603050405020304" pitchFamily="18" charset="0"/>
                </a:rPr>
                <a:t>Where</a:t>
              </a:r>
              <a:r>
                <a:rPr lang="el-GR" sz="24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l-GR" sz="2400" dirty="0">
                  <a:effectLst/>
                  <a:latin typeface="Verdana" panose="020B0604030504040204" pitchFamily="34" charset="0"/>
                  <a:ea typeface="Calibri" panose="020F0502020204030204" pitchFamily="34" charset="0"/>
                  <a:cs typeface="Times New Roman" panose="02020603050405020304" pitchFamily="18" charset="0"/>
                </a:rPr>
                <a:t>i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Counter</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variable</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l-GR" sz="2400" dirty="0">
                  <a:effectLst/>
                  <a:latin typeface="Verdana" panose="020B0604030504040204" pitchFamily="34" charset="0"/>
                  <a:ea typeface="Calibri" panose="020F0502020204030204" pitchFamily="34" charset="0"/>
                  <a:cs typeface="Times New Roman" panose="02020603050405020304" pitchFamily="18" charset="0"/>
                </a:rPr>
                <a:t>n1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initial</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24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Counter</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l-GR" sz="2400" dirty="0">
                  <a:effectLst/>
                  <a:latin typeface="Verdana" panose="020B0604030504040204" pitchFamily="34" charset="0"/>
                  <a:ea typeface="Calibri" panose="020F0502020204030204" pitchFamily="34" charset="0"/>
                  <a:cs typeface="Times New Roman" panose="02020603050405020304" pitchFamily="18" charset="0"/>
                </a:rPr>
                <a:t>n2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final</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l-GR" sz="2400" dirty="0">
                  <a:effectLst/>
                  <a:latin typeface="Verdana" panose="020B0604030504040204" pitchFamily="34" charset="0"/>
                  <a:ea typeface="Calibri" panose="020F0502020204030204" pitchFamily="34" charset="0"/>
                  <a:cs typeface="Times New Roman" panose="02020603050405020304" pitchFamily="18" charset="0"/>
                </a:rPr>
                <a:t>n3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step</a:t>
              </a:r>
              <a:r>
                <a:rPr lang="el-GR" sz="2400" dirty="0">
                  <a:effectLst/>
                  <a:latin typeface="Verdana" panose="020B0604030504040204" pitchFamily="34" charset="0"/>
                  <a:ea typeface="Calibri" panose="020F0502020204030204" pitchFamily="34" charset="0"/>
                  <a:cs typeface="Times New Roman" panose="02020603050405020304" pitchFamily="18" charset="0"/>
                </a:rPr>
                <a:t> of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repetition</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99001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Ορθογώνιο 8">
            <a:extLst>
              <a:ext uri="{FF2B5EF4-FFF2-40B4-BE49-F238E27FC236}">
                <a16:creationId xmlns:a16="http://schemas.microsoft.com/office/drawing/2014/main" id="{BCF9A73E-1D2D-4105-8A88-549B95236877}"/>
              </a:ext>
            </a:extLst>
          </p:cNvPr>
          <p:cNvSpPr/>
          <p:nvPr/>
        </p:nvSpPr>
        <p:spPr>
          <a:xfrm>
            <a:off x="2238124" y="2139304"/>
            <a:ext cx="9618562" cy="71140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Ορθογώνιο 9">
            <a:extLst>
              <a:ext uri="{FF2B5EF4-FFF2-40B4-BE49-F238E27FC236}">
                <a16:creationId xmlns:a16="http://schemas.microsoft.com/office/drawing/2014/main" id="{E7062CCC-AE4E-4FEF-8CED-A54866425826}"/>
              </a:ext>
            </a:extLst>
          </p:cNvPr>
          <p:cNvSpPr/>
          <p:nvPr/>
        </p:nvSpPr>
        <p:spPr>
          <a:xfrm>
            <a:off x="2238124" y="2980916"/>
            <a:ext cx="9618562" cy="71140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ρθογώνιο 10">
            <a:extLst>
              <a:ext uri="{FF2B5EF4-FFF2-40B4-BE49-F238E27FC236}">
                <a16:creationId xmlns:a16="http://schemas.microsoft.com/office/drawing/2014/main" id="{94D969DE-42DB-4775-91E9-1D3EBAEA0608}"/>
              </a:ext>
            </a:extLst>
          </p:cNvPr>
          <p:cNvSpPr/>
          <p:nvPr/>
        </p:nvSpPr>
        <p:spPr>
          <a:xfrm>
            <a:off x="2238124" y="3917437"/>
            <a:ext cx="9618562" cy="15921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6FD4CA5B-D49E-44B5-ACE8-7514584F621D}"/>
              </a:ext>
            </a:extLst>
          </p:cNvPr>
          <p:cNvSpPr>
            <a:spLocks noGrp="1"/>
          </p:cNvSpPr>
          <p:nvPr>
            <p:ph type="title"/>
          </p:nvPr>
        </p:nvSpPr>
        <p:spPr/>
        <p:txBody>
          <a:bodyPr>
            <a:normAutofit/>
          </a:bodyPr>
          <a:lstStyle/>
          <a:p>
            <a:r>
              <a:rPr lang="en-US" dirty="0"/>
              <a:t>Remember</a:t>
            </a:r>
            <a:endParaRPr lang="el-GR" dirty="0"/>
          </a:p>
        </p:txBody>
      </p:sp>
      <p:sp>
        <p:nvSpPr>
          <p:cNvPr id="4" name="Πλαίσιο κειμένου 2">
            <a:extLst>
              <a:ext uri="{FF2B5EF4-FFF2-40B4-BE49-F238E27FC236}">
                <a16:creationId xmlns:a16="http://schemas.microsoft.com/office/drawing/2014/main" id="{3E1C534D-69B0-4921-9CC9-32CC15816A6B}"/>
              </a:ext>
            </a:extLst>
          </p:cNvPr>
          <p:cNvSpPr txBox="1">
            <a:spLocks noChangeArrowheads="1"/>
          </p:cNvSpPr>
          <p:nvPr/>
        </p:nvSpPr>
        <p:spPr bwMode="auto">
          <a:xfrm>
            <a:off x="2415956" y="2187617"/>
            <a:ext cx="9262899" cy="3321931"/>
          </a:xfrm>
          <a:prstGeom prst="rect">
            <a:avLst/>
          </a:prstGeom>
          <a:noFill/>
          <a:ln w="9525">
            <a:noFill/>
            <a:miter lim="800000"/>
            <a:headEnd/>
            <a:tailEnd/>
          </a:ln>
        </p:spPr>
        <p:txBody>
          <a:bodyPr rot="0" vert="horz" wrap="square" lIns="91440" tIns="45720" rIns="91440" bIns="45720" anchor="t" anchorCtr="0">
            <a:noAutofit/>
          </a:bodyPr>
          <a:lstStyle/>
          <a:p>
            <a:pPr lvl="0">
              <a:lnSpc>
                <a:spcPct val="107000"/>
              </a:lnSpc>
            </a:pPr>
            <a:r>
              <a:rPr lang="en-US" sz="2800" dirty="0">
                <a:effectLst/>
                <a:latin typeface="Verdana" panose="020B0604030504040204" pitchFamily="34" charset="0"/>
                <a:ea typeface="Calibri" panose="020F0502020204030204" pitchFamily="34" charset="0"/>
                <a:cs typeface="Times New Roman" panose="02020603050405020304" pitchFamily="18" charset="0"/>
              </a:rPr>
              <a:t>Do not needs to initialize the counter.</a:t>
            </a:r>
          </a:p>
          <a:p>
            <a:pPr lvl="0">
              <a:lnSpc>
                <a:spcPct val="107000"/>
              </a:lnSpc>
            </a:pP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p>
            <a:pPr lvl="0">
              <a:lnSpc>
                <a:spcPct val="107000"/>
              </a:lnSpc>
            </a:pPr>
            <a:r>
              <a:rPr lang="en-US" sz="2800" dirty="0">
                <a:effectLst/>
                <a:latin typeface="Verdana" panose="020B0604030504040204" pitchFamily="34" charset="0"/>
                <a:ea typeface="Calibri" panose="020F0502020204030204" pitchFamily="34" charset="0"/>
                <a:cs typeface="Times New Roman" panose="02020603050405020304" pitchFamily="18" charset="0"/>
              </a:rPr>
              <a:t>Do not needs to set the step change operation.</a:t>
            </a:r>
          </a:p>
          <a:p>
            <a:pPr lvl="0">
              <a:lnSpc>
                <a:spcPct val="107000"/>
              </a:lnSpc>
            </a:pP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2800" dirty="0">
                <a:effectLst/>
                <a:latin typeface="Verdana" panose="020B0604030504040204" pitchFamily="34" charset="0"/>
                <a:ea typeface="Calibri" panose="020F0502020204030204" pitchFamily="34" charset="0"/>
                <a:cs typeface="Times New Roman" panose="02020603050405020304" pitchFamily="18" charset="0"/>
              </a:rPr>
              <a:t>It is always for measurable repeats (however, you can use the exit command to get out of it at any time).</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p:txBody>
      </p:sp>
      <p:pic>
        <p:nvPicPr>
          <p:cNvPr id="6" name="Εικόνα 5" descr="λήψη σημειώσεων κοτόπουλου">
            <a:extLst>
              <a:ext uri="{FF2B5EF4-FFF2-40B4-BE49-F238E27FC236}">
                <a16:creationId xmlns:a16="http://schemas.microsoft.com/office/drawing/2014/main" id="{16D33ED4-CDE5-4AC7-BA73-7EEC848F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687" y="4081607"/>
            <a:ext cx="2766644" cy="3014541"/>
          </a:xfrm>
          <a:prstGeom prst="rect">
            <a:avLst/>
          </a:prstGeom>
        </p:spPr>
      </p:pic>
      <p:sp>
        <p:nvSpPr>
          <p:cNvPr id="8" name="TextBox 7">
            <a:extLst>
              <a:ext uri="{FF2B5EF4-FFF2-40B4-BE49-F238E27FC236}">
                <a16:creationId xmlns:a16="http://schemas.microsoft.com/office/drawing/2014/main" id="{A2CF16E1-3A3A-4063-BCFF-B98AD83AA6A2}"/>
              </a:ext>
            </a:extLst>
          </p:cNvPr>
          <p:cNvSpPr txBox="1"/>
          <p:nvPr/>
        </p:nvSpPr>
        <p:spPr>
          <a:xfrm>
            <a:off x="372862" y="1036855"/>
            <a:ext cx="11305994" cy="512576"/>
          </a:xfrm>
          <a:prstGeom prst="rect">
            <a:avLst/>
          </a:prstGeom>
          <a:noFill/>
        </p:spPr>
        <p:txBody>
          <a:bodyPr wrap="square">
            <a:spAutoFit/>
          </a:bodyPr>
          <a:lstStyle/>
          <a:p>
            <a:pPr>
              <a:lnSpc>
                <a:spcPct val="107000"/>
              </a:lnSpc>
              <a:spcAft>
                <a:spcPts val="800"/>
              </a:spcAft>
            </a:pPr>
            <a:r>
              <a:rPr lang="en-US" sz="2800" dirty="0">
                <a:effectLst/>
                <a:latin typeface="Verdana" panose="020B0604030504040204" pitchFamily="34" charset="0"/>
                <a:ea typeface="Calibri" panose="020F0502020204030204" pitchFamily="34" charset="0"/>
                <a:cs typeface="Times New Roman" panose="02020603050405020304" pitchFamily="18" charset="0"/>
              </a:rPr>
              <a:t>In relation to </a:t>
            </a:r>
            <a:r>
              <a:rPr lang="en-US" sz="2800" b="1" dirty="0">
                <a:effectLst/>
                <a:latin typeface="Verdana" panose="020B0604030504040204" pitchFamily="34" charset="0"/>
                <a:ea typeface="Calibri" panose="020F0502020204030204" pitchFamily="34" charset="0"/>
                <a:cs typeface="Times New Roman" panose="02020603050405020304" pitchFamily="18" charset="0"/>
              </a:rPr>
              <a:t>Do While</a:t>
            </a:r>
            <a:r>
              <a:rPr lang="en-US" sz="2800" dirty="0">
                <a:effectLst/>
                <a:latin typeface="Verdana" panose="020B0604030504040204" pitchFamily="34" charset="0"/>
                <a:ea typeface="Calibri" panose="020F0502020204030204" pitchFamily="34" charset="0"/>
                <a:cs typeface="Times New Roman" panose="02020603050405020304" pitchFamily="18" charset="0"/>
              </a:rPr>
              <a:t> and </a:t>
            </a:r>
            <a:r>
              <a:rPr lang="en-US" sz="2800" b="1" dirty="0">
                <a:effectLst/>
                <a:latin typeface="Verdana" panose="020B0604030504040204" pitchFamily="34" charset="0"/>
                <a:ea typeface="Calibri" panose="020F0502020204030204" pitchFamily="34" charset="0"/>
                <a:cs typeface="Times New Roman" panose="02020603050405020304" pitchFamily="18" charset="0"/>
              </a:rPr>
              <a:t>Do Until</a:t>
            </a:r>
            <a:r>
              <a:rPr lang="en-US" sz="2800" dirty="0">
                <a:effectLst/>
                <a:latin typeface="Verdana" panose="020B0604030504040204" pitchFamily="34" charset="0"/>
                <a:ea typeface="Calibri" panose="020F0502020204030204" pitchFamily="34" charset="0"/>
                <a:cs typeface="Times New Roman" panose="02020603050405020304" pitchFamily="18" charset="0"/>
              </a:rPr>
              <a:t> the </a:t>
            </a:r>
            <a:r>
              <a:rPr lang="en-US" sz="2800" b="1" dirty="0">
                <a:effectLst/>
                <a:latin typeface="Verdana" panose="020B0604030504040204" pitchFamily="34" charset="0"/>
                <a:ea typeface="Calibri" panose="020F0502020204030204" pitchFamily="34" charset="0"/>
                <a:cs typeface="Times New Roman" panose="02020603050405020304" pitchFamily="18" charset="0"/>
              </a:rPr>
              <a:t>For</a:t>
            </a:r>
            <a:r>
              <a:rPr lang="en-US" sz="2800" dirty="0">
                <a:effectLst/>
                <a:latin typeface="Verdana" panose="020B0604030504040204" pitchFamily="34" charset="0"/>
                <a:ea typeface="Calibri" panose="020F0502020204030204" pitchFamily="34" charset="0"/>
                <a:cs typeface="Times New Roman" panose="02020603050405020304" pitchFamily="18" charset="0"/>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0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FF50616-7193-4473-A6DE-0E737FB92E6E}"/>
              </a:ext>
            </a:extLst>
          </p:cNvPr>
          <p:cNvSpPr>
            <a:spLocks noGrp="1"/>
          </p:cNvSpPr>
          <p:nvPr>
            <p:ph type="title"/>
          </p:nvPr>
        </p:nvSpPr>
        <p:spPr/>
        <p:txBody>
          <a:bodyPr/>
          <a:lstStyle/>
          <a:p>
            <a:r>
              <a:rPr lang="en-US" dirty="0"/>
              <a:t>Examples – Describe what these codes do</a:t>
            </a:r>
            <a:endParaRPr lang="el-GR" dirty="0"/>
          </a:p>
        </p:txBody>
      </p:sp>
      <p:sp>
        <p:nvSpPr>
          <p:cNvPr id="3" name="Πλαίσιο κειμένου 2">
            <a:extLst>
              <a:ext uri="{FF2B5EF4-FFF2-40B4-BE49-F238E27FC236}">
                <a16:creationId xmlns:a16="http://schemas.microsoft.com/office/drawing/2014/main" id="{1353E955-25DD-4B99-8934-7A07F89C2466}"/>
              </a:ext>
            </a:extLst>
          </p:cNvPr>
          <p:cNvSpPr txBox="1">
            <a:spLocks noChangeArrowheads="1"/>
          </p:cNvSpPr>
          <p:nvPr/>
        </p:nvSpPr>
        <p:spPr bwMode="auto">
          <a:xfrm>
            <a:off x="233966" y="1623830"/>
            <a:ext cx="6337220" cy="2857145"/>
          </a:xfrm>
          <a:prstGeom prst="rect">
            <a:avLst/>
          </a:prstGeom>
          <a:noFill/>
          <a:ln w="9525">
            <a:noFill/>
            <a:miter lim="800000"/>
            <a:headEnd/>
            <a:tailEnd/>
          </a:ln>
        </p:spPr>
        <p:txBody>
          <a:bodyPr rot="0" vert="horz" wrap="square" lIns="91440" tIns="45720" rIns="91440" bIns="45720" anchor="t" anchorCtr="0">
            <a:noAutofit/>
          </a:bodyPr>
          <a:lstStyle/>
          <a:p>
            <a:pPr>
              <a:tabLst>
                <a:tab pos="180340" algn="l"/>
                <a:tab pos="540385" algn="l"/>
                <a:tab pos="900430" algn="l"/>
                <a:tab pos="1260475" algn="l"/>
              </a:tabLst>
            </a:pPr>
            <a:r>
              <a:rPr lang="en-US"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‘Example 1</a:t>
            </a: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effectLst/>
                <a:latin typeface="Courier New" panose="02070309020205020404" pitchFamily="49" charset="0"/>
                <a:ea typeface="Calibri" panose="020F0502020204030204" pitchFamily="34" charset="0"/>
                <a:cs typeface="Liberation Serif" panose="02020603050405020304" pitchFamily="18" charset="0"/>
              </a:rPr>
              <a:t>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 </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 100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step</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marL="457200">
              <a:lnSpc>
                <a:spcPct val="107000"/>
              </a:lnSpc>
              <a:spcAft>
                <a:spcPts val="800"/>
              </a:spcAft>
            </a:pPr>
            <a:r>
              <a:rPr lang="en-US" sz="2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Πλαίσιο κειμένου 2">
            <a:extLst>
              <a:ext uri="{FF2B5EF4-FFF2-40B4-BE49-F238E27FC236}">
                <a16:creationId xmlns:a16="http://schemas.microsoft.com/office/drawing/2014/main" id="{C2DBEBB1-F65B-4E63-906A-DFFE544B98A1}"/>
              </a:ext>
            </a:extLst>
          </p:cNvPr>
          <p:cNvSpPr txBox="1">
            <a:spLocks noChangeArrowheads="1"/>
          </p:cNvSpPr>
          <p:nvPr/>
        </p:nvSpPr>
        <p:spPr bwMode="auto">
          <a:xfrm>
            <a:off x="6571186" y="1623830"/>
            <a:ext cx="5625297" cy="3885717"/>
          </a:xfrm>
          <a:prstGeom prst="rect">
            <a:avLst/>
          </a:prstGeom>
          <a:noFill/>
          <a:ln w="9525">
            <a:noFill/>
            <a:miter lim="800000"/>
            <a:headEnd/>
            <a:tailEnd/>
          </a:ln>
        </p:spPr>
        <p:txBody>
          <a:bodyPr rot="0" vert="horz" wrap="square" lIns="91440" tIns="45720" rIns="91440" bIns="45720" anchor="t" anchorCtr="0">
            <a:noAutofit/>
          </a:bodyPr>
          <a:lstStyle/>
          <a:p>
            <a:pPr>
              <a:tabLst>
                <a:tab pos="180340" algn="l"/>
                <a:tab pos="540385" algn="l"/>
                <a:tab pos="900430" algn="l"/>
                <a:tab pos="1260475" algn="l"/>
              </a:tabLst>
            </a:pPr>
            <a:r>
              <a:rPr lang="en-US"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‘Exampl</a:t>
            </a:r>
            <a:r>
              <a:rPr lang="en-US" sz="2800" b="1"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e 2</a:t>
            </a:r>
            <a:endParaRPr lang="en-US"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Int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2800" dirty="0">
                <a:effectLst/>
                <a:latin typeface="Courier New" panose="02070309020205020404" pitchFamily="49" charset="0"/>
                <a:ea typeface="Calibri" panose="020F0502020204030204" pitchFamily="34" charset="0"/>
                <a:cs typeface="Liberation Serif" panose="02020603050405020304" pitchFamily="18" charset="0"/>
              </a:rPr>
              <a:t>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For </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 = 1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to</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100</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i</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mod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2 = 0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then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If</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Next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marL="457200">
              <a:lnSpc>
                <a:spcPct val="107000"/>
              </a:lnSpc>
              <a:spcAft>
                <a:spcPts val="800"/>
              </a:spcAft>
            </a:pPr>
            <a:r>
              <a:rPr lang="en-US" sz="2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537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756808" y="2702346"/>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Thank you!!!</a:t>
            </a:r>
            <a:endParaRPr lang="el-GR" sz="5400" dirty="0">
              <a:latin typeface="Verdana" panose="020B0604030504040204" pitchFamily="34" charset="0"/>
              <a:ea typeface="Verdana" panose="020B0604030504040204" pitchFamily="34" charset="0"/>
            </a:endParaRPr>
          </a:p>
        </p:txBody>
      </p:sp>
      <p:pic>
        <p:nvPicPr>
          <p:cNvPr id="4" name="Εικόνα 3" descr="Επιδοκιμασία κοτόπουλο">
            <a:extLst>
              <a:ext uri="{FF2B5EF4-FFF2-40B4-BE49-F238E27FC236}">
                <a16:creationId xmlns:a16="http://schemas.microsoft.com/office/drawing/2014/main" id="{5ADEEC40-4AE7-4DAF-8743-432C5CB23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34" y="1259011"/>
            <a:ext cx="3810000" cy="3810000"/>
          </a:xfrm>
          <a:prstGeom prst="rect">
            <a:avLst/>
          </a:prstGeom>
        </p:spPr>
      </p:pic>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BFEA87F-B946-4506-92DB-31E2B5556609}"/>
              </a:ext>
            </a:extLst>
          </p:cNvPr>
          <p:cNvSpPr>
            <a:spLocks noGrp="1"/>
          </p:cNvSpPr>
          <p:nvPr>
            <p:ph type="title"/>
          </p:nvPr>
        </p:nvSpPr>
        <p:spPr/>
        <p:txBody>
          <a:bodyPr>
            <a:normAutofit/>
          </a:bodyPr>
          <a:lstStyle/>
          <a:p>
            <a:r>
              <a:rPr lang="en-US" dirty="0"/>
              <a:t>What are Loops?</a:t>
            </a:r>
            <a:endParaRPr lang="el-GR" dirty="0"/>
          </a:p>
        </p:txBody>
      </p:sp>
      <p:sp>
        <p:nvSpPr>
          <p:cNvPr id="4" name="TextBox 3">
            <a:extLst>
              <a:ext uri="{FF2B5EF4-FFF2-40B4-BE49-F238E27FC236}">
                <a16:creationId xmlns:a16="http://schemas.microsoft.com/office/drawing/2014/main" id="{0F1620C5-719A-4DEA-97CD-D6C8650A0D63}"/>
              </a:ext>
            </a:extLst>
          </p:cNvPr>
          <p:cNvSpPr txBox="1"/>
          <p:nvPr/>
        </p:nvSpPr>
        <p:spPr>
          <a:xfrm rot="720199">
            <a:off x="4145091" y="1736572"/>
            <a:ext cx="7402722" cy="1815882"/>
          </a:xfrm>
          <a:prstGeom prst="rect">
            <a:avLst/>
          </a:prstGeom>
          <a:noFill/>
        </p:spPr>
        <p:txBody>
          <a:bodyPr wrap="square">
            <a:spAutoFit/>
          </a:bodyPr>
          <a:lstStyle/>
          <a:p>
            <a:pPr algn="ctr"/>
            <a:r>
              <a:rPr lang="el-GR" sz="2800" dirty="0">
                <a:effectLst/>
              </a:rPr>
              <a:t>A </a:t>
            </a:r>
            <a:r>
              <a:rPr lang="el-GR" sz="2800" dirty="0" err="1">
                <a:effectLst/>
              </a:rPr>
              <a:t>computer</a:t>
            </a:r>
            <a:r>
              <a:rPr lang="el-GR" sz="2800" dirty="0">
                <a:effectLst/>
              </a:rPr>
              <a:t> </a:t>
            </a:r>
            <a:r>
              <a:rPr lang="el-GR" sz="2800" dirty="0" err="1">
                <a:effectLst/>
              </a:rPr>
              <a:t>programmer</a:t>
            </a:r>
            <a:r>
              <a:rPr lang="el-GR" sz="2800" dirty="0">
                <a:effectLst/>
              </a:rPr>
              <a:t> </a:t>
            </a:r>
            <a:r>
              <a:rPr lang="el-GR" sz="2800" dirty="0" err="1">
                <a:effectLst/>
              </a:rPr>
              <a:t>who</a:t>
            </a:r>
            <a:r>
              <a:rPr lang="el-GR" sz="2800" dirty="0">
                <a:effectLst/>
              </a:rPr>
              <a:t> </a:t>
            </a:r>
            <a:r>
              <a:rPr lang="el-GR" sz="2800" dirty="0" err="1">
                <a:effectLst/>
              </a:rPr>
              <a:t>has</a:t>
            </a:r>
            <a:r>
              <a:rPr lang="el-GR" sz="2800" dirty="0">
                <a:effectLst/>
              </a:rPr>
              <a:t> </a:t>
            </a:r>
            <a:r>
              <a:rPr lang="el-GR" sz="2800" dirty="0" err="1">
                <a:effectLst/>
              </a:rPr>
              <a:t>to</a:t>
            </a:r>
            <a:r>
              <a:rPr lang="el-GR" sz="2800" dirty="0">
                <a:effectLst/>
              </a:rPr>
              <a:t> </a:t>
            </a:r>
            <a:r>
              <a:rPr lang="el-GR" sz="2800" dirty="0" err="1">
                <a:effectLst/>
              </a:rPr>
              <a:t>use</a:t>
            </a:r>
            <a:r>
              <a:rPr lang="el-GR" sz="2800" dirty="0">
                <a:effectLst/>
              </a:rPr>
              <a:t> the </a:t>
            </a:r>
            <a:r>
              <a:rPr lang="el-GR" sz="2800" dirty="0" err="1">
                <a:effectLst/>
              </a:rPr>
              <a:t>same</a:t>
            </a:r>
            <a:r>
              <a:rPr lang="el-GR" sz="2800" dirty="0">
                <a:effectLst/>
              </a:rPr>
              <a:t> </a:t>
            </a:r>
            <a:r>
              <a:rPr lang="el-GR" sz="2800" dirty="0" err="1">
                <a:effectLst/>
              </a:rPr>
              <a:t>lines</a:t>
            </a:r>
            <a:r>
              <a:rPr lang="el-GR" sz="2800" dirty="0">
                <a:effectLst/>
              </a:rPr>
              <a:t> of </a:t>
            </a:r>
            <a:r>
              <a:rPr lang="el-GR" sz="2800" dirty="0" err="1">
                <a:effectLst/>
              </a:rPr>
              <a:t>code</a:t>
            </a:r>
            <a:r>
              <a:rPr lang="el-GR" sz="2800" dirty="0">
                <a:effectLst/>
              </a:rPr>
              <a:t> </a:t>
            </a:r>
            <a:r>
              <a:rPr lang="el-GR" sz="2800" dirty="0" err="1">
                <a:effectLst/>
              </a:rPr>
              <a:t>multiple</a:t>
            </a:r>
            <a:r>
              <a:rPr lang="el-GR" sz="2800" dirty="0">
                <a:effectLst/>
              </a:rPr>
              <a:t> </a:t>
            </a:r>
            <a:r>
              <a:rPr lang="el-GR" sz="2800" dirty="0" err="1">
                <a:effectLst/>
              </a:rPr>
              <a:t>times</a:t>
            </a:r>
            <a:r>
              <a:rPr lang="el-GR" sz="2800" dirty="0">
                <a:effectLst/>
              </a:rPr>
              <a:t> in a </a:t>
            </a:r>
            <a:r>
              <a:rPr lang="el-GR" sz="2800" dirty="0" err="1">
                <a:effectLst/>
              </a:rPr>
              <a:t>program</a:t>
            </a:r>
            <a:r>
              <a:rPr lang="el-GR" sz="2800" dirty="0">
                <a:effectLst/>
              </a:rPr>
              <a:t> </a:t>
            </a:r>
            <a:r>
              <a:rPr lang="el-GR" sz="2800" dirty="0" err="1">
                <a:effectLst/>
              </a:rPr>
              <a:t>can</a:t>
            </a:r>
            <a:r>
              <a:rPr lang="el-GR" sz="2800" dirty="0">
                <a:effectLst/>
              </a:rPr>
              <a:t> </a:t>
            </a:r>
            <a:r>
              <a:rPr lang="el-GR" sz="2800" dirty="0" err="1">
                <a:effectLst/>
              </a:rPr>
              <a:t>use</a:t>
            </a:r>
            <a:r>
              <a:rPr lang="el-GR" sz="2800" dirty="0">
                <a:effectLst/>
              </a:rPr>
              <a:t> a </a:t>
            </a:r>
            <a:r>
              <a:rPr lang="el-GR" sz="2800" dirty="0" err="1">
                <a:effectLst/>
              </a:rPr>
              <a:t>loop</a:t>
            </a:r>
            <a:r>
              <a:rPr lang="el-GR" sz="2800" dirty="0">
                <a:effectLst/>
              </a:rPr>
              <a:t> </a:t>
            </a:r>
            <a:r>
              <a:rPr lang="el-GR" sz="2800" dirty="0" err="1">
                <a:effectLst/>
              </a:rPr>
              <a:t>to</a:t>
            </a:r>
            <a:r>
              <a:rPr lang="el-GR" sz="2800" dirty="0">
                <a:effectLst/>
              </a:rPr>
              <a:t> </a:t>
            </a:r>
            <a:r>
              <a:rPr lang="el-GR" sz="2800" dirty="0" err="1">
                <a:effectLst/>
              </a:rPr>
              <a:t>save</a:t>
            </a:r>
            <a:r>
              <a:rPr lang="el-GR" sz="2800" dirty="0">
                <a:effectLst/>
              </a:rPr>
              <a:t> </a:t>
            </a:r>
            <a:r>
              <a:rPr lang="el-GR" sz="2800" dirty="0" err="1">
                <a:effectLst/>
              </a:rPr>
              <a:t>time</a:t>
            </a:r>
            <a:r>
              <a:rPr lang="el-GR" sz="2800" dirty="0">
                <a:effectLst/>
              </a:rPr>
              <a:t>, </a:t>
            </a:r>
            <a:r>
              <a:rPr lang="el-GR" sz="2800" dirty="0" err="1">
                <a:effectLst/>
              </a:rPr>
              <a:t>space</a:t>
            </a:r>
            <a:r>
              <a:rPr lang="el-GR" sz="2800" dirty="0">
                <a:effectLst/>
              </a:rPr>
              <a:t>, </a:t>
            </a:r>
            <a:r>
              <a:rPr lang="el-GR" sz="2800" dirty="0" err="1">
                <a:effectLst/>
              </a:rPr>
              <a:t>ease</a:t>
            </a:r>
            <a:r>
              <a:rPr lang="el-GR" sz="2800" dirty="0">
                <a:effectLst/>
              </a:rPr>
              <a:t> of </a:t>
            </a:r>
            <a:r>
              <a:rPr lang="el-GR" sz="2800" dirty="0" err="1">
                <a:effectLst/>
              </a:rPr>
              <a:t>programming</a:t>
            </a:r>
            <a:r>
              <a:rPr lang="el-GR" sz="2800" dirty="0">
                <a:effectLst/>
              </a:rPr>
              <a:t>. </a:t>
            </a:r>
            <a:endParaRPr lang="el-GR" sz="2800" dirty="0"/>
          </a:p>
        </p:txBody>
      </p:sp>
      <p:pic>
        <p:nvPicPr>
          <p:cNvPr id="6" name="Εικόνα 5" descr="Κοτόπουλο που αναρωτιέται">
            <a:extLst>
              <a:ext uri="{FF2B5EF4-FFF2-40B4-BE49-F238E27FC236}">
                <a16:creationId xmlns:a16="http://schemas.microsoft.com/office/drawing/2014/main" id="{3A3A92DD-7DF4-4645-8131-700044E66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415" y="4539758"/>
            <a:ext cx="2598861" cy="2598861"/>
          </a:xfrm>
          <a:prstGeom prst="rect">
            <a:avLst/>
          </a:prstGeom>
        </p:spPr>
      </p:pic>
      <p:sp>
        <p:nvSpPr>
          <p:cNvPr id="7" name="Φυσαλίδα σκέψης: Σύννεφο 6">
            <a:extLst>
              <a:ext uri="{FF2B5EF4-FFF2-40B4-BE49-F238E27FC236}">
                <a16:creationId xmlns:a16="http://schemas.microsoft.com/office/drawing/2014/main" id="{9C1D409A-D264-479F-AE8A-8E14C966EC7E}"/>
              </a:ext>
            </a:extLst>
          </p:cNvPr>
          <p:cNvSpPr/>
          <p:nvPr/>
        </p:nvSpPr>
        <p:spPr>
          <a:xfrm>
            <a:off x="700416" y="1453662"/>
            <a:ext cx="2598861" cy="2848707"/>
          </a:xfrm>
          <a:prstGeom prst="cloudCallout">
            <a:avLst>
              <a:gd name="adj1" fmla="val -47898"/>
              <a:gd name="adj2" fmla="val 674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80340" algn="l"/>
                <a:tab pos="540385" algn="l"/>
                <a:tab pos="900430" algn="l"/>
                <a:tab pos="1260475" algn="l"/>
              </a:tabLst>
            </a:pPr>
            <a:r>
              <a:rPr lang="el-GR" b="1"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	</a:t>
            </a:r>
            <a:r>
              <a:rPr lang="en-US"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(2)</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(3)</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(4)</a:t>
            </a:r>
            <a:endParaRPr lang="el-GR" sz="1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a:t>
            </a:r>
          </a:p>
          <a:p>
            <a:pPr>
              <a:tabLst>
                <a:tab pos="180340" algn="l"/>
                <a:tab pos="540385" algn="l"/>
                <a:tab pos="900430" algn="l"/>
                <a:tab pos="1260475" algn="l"/>
              </a:tabLst>
            </a:pPr>
            <a:r>
              <a:rPr lang="el-GR" sz="1800"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	</a:t>
            </a:r>
            <a:r>
              <a:rPr lang="en-US" sz="1800"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a:t>
            </a:r>
          </a:p>
          <a:p>
            <a:pPr>
              <a:tabLst>
                <a:tab pos="180340" algn="l"/>
                <a:tab pos="540385" algn="l"/>
                <a:tab pos="900430" algn="l"/>
                <a:tab pos="1260475" algn="l"/>
              </a:tabLst>
            </a:pPr>
            <a:r>
              <a:rPr lang="el-GR"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(1000)</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a:p>
            <a:pPr algn="ctr"/>
            <a:endParaRPr lang="el-GR" dirty="0"/>
          </a:p>
        </p:txBody>
      </p:sp>
    </p:spTree>
    <p:extLst>
      <p:ext uri="{BB962C8B-B14F-4D97-AF65-F5344CB8AC3E}">
        <p14:creationId xmlns:p14="http://schemas.microsoft.com/office/powerpoint/2010/main" val="325626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087AC9D-C2CC-403A-9DF5-4D203F186C8D}"/>
              </a:ext>
            </a:extLst>
          </p:cNvPr>
          <p:cNvSpPr>
            <a:spLocks noGrp="1"/>
          </p:cNvSpPr>
          <p:nvPr>
            <p:ph type="title"/>
          </p:nvPr>
        </p:nvSpPr>
        <p:spPr>
          <a:xfrm>
            <a:off x="372862" y="136526"/>
            <a:ext cx="8627580" cy="866652"/>
          </a:xfrm>
        </p:spPr>
        <p:txBody>
          <a:bodyPr/>
          <a:lstStyle/>
          <a:p>
            <a:r>
              <a:rPr lang="en-US" dirty="0"/>
              <a:t>What are Loops?</a:t>
            </a:r>
            <a:endParaRPr lang="el-GR" dirty="0"/>
          </a:p>
        </p:txBody>
      </p:sp>
      <p:sp>
        <p:nvSpPr>
          <p:cNvPr id="5" name="TextBox 4">
            <a:extLst>
              <a:ext uri="{FF2B5EF4-FFF2-40B4-BE49-F238E27FC236}">
                <a16:creationId xmlns:a16="http://schemas.microsoft.com/office/drawing/2014/main" id="{5FEF721C-D7EC-4495-968B-DD0618E21461}"/>
              </a:ext>
            </a:extLst>
          </p:cNvPr>
          <p:cNvSpPr txBox="1"/>
          <p:nvPr/>
        </p:nvSpPr>
        <p:spPr>
          <a:xfrm>
            <a:off x="4253587" y="3016018"/>
            <a:ext cx="2977663" cy="584775"/>
          </a:xfrm>
          <a:prstGeom prst="rect">
            <a:avLst/>
          </a:prstGeom>
          <a:noFill/>
        </p:spPr>
        <p:txBody>
          <a:bodyPr wrap="square">
            <a:spAutoFit/>
          </a:bodyPr>
          <a:lstStyle/>
          <a:p>
            <a:pPr>
              <a:tabLst>
                <a:tab pos="180340" algn="l"/>
                <a:tab pos="540385" algn="l"/>
                <a:tab pos="900430" algn="l"/>
                <a:tab pos="1260475" algn="l"/>
              </a:tabLst>
            </a:pPr>
            <a:r>
              <a:rPr lang="en-US" sz="3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3200"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Number</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3200" dirty="0">
              <a:effectLst/>
              <a:latin typeface="Courier New" panose="02070309020205020404" pitchFamily="49" charset="0"/>
              <a:ea typeface="Calibri" panose="020F0502020204030204" pitchFamily="34" charset="0"/>
              <a:cs typeface="Liberation Serif" panose="02020603050405020304" pitchFamily="18" charset="0"/>
            </a:endParaRPr>
          </a:p>
        </p:txBody>
      </p:sp>
      <p:cxnSp>
        <p:nvCxnSpPr>
          <p:cNvPr id="13" name="Ευθύγραμμο βέλος σύνδεσης 12">
            <a:extLst>
              <a:ext uri="{FF2B5EF4-FFF2-40B4-BE49-F238E27FC236}">
                <a16:creationId xmlns:a16="http://schemas.microsoft.com/office/drawing/2014/main" id="{695B5738-0645-472C-98B6-05DDCB7E12F8}"/>
              </a:ext>
            </a:extLst>
          </p:cNvPr>
          <p:cNvCxnSpPr>
            <a:cxnSpLocks/>
          </p:cNvCxnSpPr>
          <p:nvPr/>
        </p:nvCxnSpPr>
        <p:spPr>
          <a:xfrm>
            <a:off x="5555394" y="4220326"/>
            <a:ext cx="0" cy="486553"/>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Ευθύγραμμο βέλος σύνδεσης 14">
            <a:extLst>
              <a:ext uri="{FF2B5EF4-FFF2-40B4-BE49-F238E27FC236}">
                <a16:creationId xmlns:a16="http://schemas.microsoft.com/office/drawing/2014/main" id="{365EAA78-0C34-4F47-A049-1F83DDC0E692}"/>
              </a:ext>
            </a:extLst>
          </p:cNvPr>
          <p:cNvCxnSpPr>
            <a:cxnSpLocks/>
          </p:cNvCxnSpPr>
          <p:nvPr/>
        </p:nvCxnSpPr>
        <p:spPr>
          <a:xfrm>
            <a:off x="2828699" y="4666644"/>
            <a:ext cx="2704958" cy="0"/>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Ευθύγραμμο βέλος σύνδεσης 17">
            <a:extLst>
              <a:ext uri="{FF2B5EF4-FFF2-40B4-BE49-F238E27FC236}">
                <a16:creationId xmlns:a16="http://schemas.microsoft.com/office/drawing/2014/main" id="{6A5C1FF2-511F-4F64-909B-FECAAADA7EC7}"/>
              </a:ext>
            </a:extLst>
          </p:cNvPr>
          <p:cNvCxnSpPr>
            <a:cxnSpLocks/>
          </p:cNvCxnSpPr>
          <p:nvPr/>
        </p:nvCxnSpPr>
        <p:spPr>
          <a:xfrm>
            <a:off x="2828699" y="2087061"/>
            <a:ext cx="0" cy="2579583"/>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Ευθύγραμμο βέλος σύνδεσης 22">
            <a:extLst>
              <a:ext uri="{FF2B5EF4-FFF2-40B4-BE49-F238E27FC236}">
                <a16:creationId xmlns:a16="http://schemas.microsoft.com/office/drawing/2014/main" id="{A7B629EB-D9DD-4401-98B0-BBD38AD1A7D2}"/>
              </a:ext>
            </a:extLst>
          </p:cNvPr>
          <p:cNvCxnSpPr>
            <a:cxnSpLocks/>
            <a:stCxn id="33" idx="1"/>
          </p:cNvCxnSpPr>
          <p:nvPr/>
        </p:nvCxnSpPr>
        <p:spPr>
          <a:xfrm flipH="1">
            <a:off x="2828700" y="2102902"/>
            <a:ext cx="911506"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Ευθύγραμμο βέλος σύνδεσης 24">
            <a:extLst>
              <a:ext uri="{FF2B5EF4-FFF2-40B4-BE49-F238E27FC236}">
                <a16:creationId xmlns:a16="http://schemas.microsoft.com/office/drawing/2014/main" id="{A88BEEE6-FFC0-4AE5-B385-65169AF8A80C}"/>
              </a:ext>
            </a:extLst>
          </p:cNvPr>
          <p:cNvCxnSpPr>
            <a:cxnSpLocks/>
          </p:cNvCxnSpPr>
          <p:nvPr/>
        </p:nvCxnSpPr>
        <p:spPr>
          <a:xfrm>
            <a:off x="5533657" y="2357253"/>
            <a:ext cx="0" cy="658765"/>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Εικόνα 29" descr="λήψη σημειώσεων κοτόπουλου">
            <a:extLst>
              <a:ext uri="{FF2B5EF4-FFF2-40B4-BE49-F238E27FC236}">
                <a16:creationId xmlns:a16="http://schemas.microsoft.com/office/drawing/2014/main" id="{27CF07F0-6F02-4ED8-870E-53AA6B4575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687" y="4081607"/>
            <a:ext cx="2766644" cy="3014541"/>
          </a:xfrm>
          <a:prstGeom prst="rect">
            <a:avLst/>
          </a:prstGeom>
        </p:spPr>
      </p:pic>
      <p:sp>
        <p:nvSpPr>
          <p:cNvPr id="31" name="TextBox 30">
            <a:extLst>
              <a:ext uri="{FF2B5EF4-FFF2-40B4-BE49-F238E27FC236}">
                <a16:creationId xmlns:a16="http://schemas.microsoft.com/office/drawing/2014/main" id="{4B46FDCA-6B90-47C6-8283-FEAC4CB6BEA1}"/>
              </a:ext>
            </a:extLst>
          </p:cNvPr>
          <p:cNvSpPr txBox="1"/>
          <p:nvPr/>
        </p:nvSpPr>
        <p:spPr>
          <a:xfrm>
            <a:off x="3857437" y="1003178"/>
            <a:ext cx="3178830" cy="584775"/>
          </a:xfrm>
          <a:prstGeom prst="rect">
            <a:avLst/>
          </a:prstGeom>
          <a:noFill/>
        </p:spPr>
        <p:txBody>
          <a:bodyPr wrap="square">
            <a:spAutoFit/>
          </a:bodyPr>
          <a:lstStyle/>
          <a:p>
            <a:pPr>
              <a:tabLst>
                <a:tab pos="180340" algn="l"/>
                <a:tab pos="540385" algn="l"/>
                <a:tab pos="900430" algn="l"/>
                <a:tab pos="1260475" algn="l"/>
              </a:tabLst>
            </a:pPr>
            <a:r>
              <a:rPr lang="en-US" sz="3200"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Number = 1</a:t>
            </a:r>
            <a:endParaRPr lang="el-GR" sz="32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32" name="TextBox 31">
            <a:extLst>
              <a:ext uri="{FF2B5EF4-FFF2-40B4-BE49-F238E27FC236}">
                <a16:creationId xmlns:a16="http://schemas.microsoft.com/office/drawing/2014/main" id="{70726EFB-7969-45FA-A266-D0BDBDBD4BBC}"/>
              </a:ext>
            </a:extLst>
          </p:cNvPr>
          <p:cNvSpPr txBox="1"/>
          <p:nvPr/>
        </p:nvSpPr>
        <p:spPr>
          <a:xfrm>
            <a:off x="4193082" y="3635789"/>
            <a:ext cx="5263116" cy="584775"/>
          </a:xfrm>
          <a:prstGeom prst="rect">
            <a:avLst/>
          </a:prstGeom>
          <a:noFill/>
        </p:spPr>
        <p:txBody>
          <a:bodyPr wrap="square">
            <a:spAutoFit/>
          </a:bodyPr>
          <a:lstStyle/>
          <a:p>
            <a:pPr>
              <a:tabLst>
                <a:tab pos="180340" algn="l"/>
                <a:tab pos="540385" algn="l"/>
                <a:tab pos="900430" algn="l"/>
                <a:tab pos="1260475" algn="l"/>
              </a:tabLst>
            </a:pPr>
            <a:r>
              <a:rPr lang="en-US" sz="3200"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Increase Number by </a:t>
            </a:r>
            <a:r>
              <a:rPr lang="en-US" sz="3200" b="1"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1</a:t>
            </a:r>
            <a:endParaRPr lang="el-GR" sz="3200" b="1"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33" name="TextBox 32">
            <a:extLst>
              <a:ext uri="{FF2B5EF4-FFF2-40B4-BE49-F238E27FC236}">
                <a16:creationId xmlns:a16="http://schemas.microsoft.com/office/drawing/2014/main" id="{450B37EF-E576-492E-8C6A-0394C85D7DBE}"/>
              </a:ext>
            </a:extLst>
          </p:cNvPr>
          <p:cNvSpPr txBox="1"/>
          <p:nvPr/>
        </p:nvSpPr>
        <p:spPr>
          <a:xfrm>
            <a:off x="3740206" y="1810514"/>
            <a:ext cx="5063817" cy="584775"/>
          </a:xfrm>
          <a:prstGeom prst="rect">
            <a:avLst/>
          </a:prstGeom>
          <a:noFill/>
        </p:spPr>
        <p:txBody>
          <a:bodyPr wrap="square">
            <a:spAutoFit/>
          </a:bodyPr>
          <a:lstStyle/>
          <a:p>
            <a:pPr>
              <a:tabLst>
                <a:tab pos="180340" algn="l"/>
                <a:tab pos="540385" algn="l"/>
                <a:tab pos="900430" algn="l"/>
                <a:tab pos="1260475" algn="l"/>
              </a:tabLst>
            </a:pPr>
            <a:r>
              <a:rPr lang="en-US" sz="3200"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Is Number &lt;= 1000 ?</a:t>
            </a:r>
            <a:endParaRPr lang="el-GR" sz="32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37" name="TextBox 36">
            <a:extLst>
              <a:ext uri="{FF2B5EF4-FFF2-40B4-BE49-F238E27FC236}">
                <a16:creationId xmlns:a16="http://schemas.microsoft.com/office/drawing/2014/main" id="{67E306A9-8823-40FE-BA47-882F42F509C1}"/>
              </a:ext>
            </a:extLst>
          </p:cNvPr>
          <p:cNvSpPr txBox="1"/>
          <p:nvPr/>
        </p:nvSpPr>
        <p:spPr>
          <a:xfrm>
            <a:off x="4497693" y="2346059"/>
            <a:ext cx="926113" cy="584775"/>
          </a:xfrm>
          <a:prstGeom prst="rect">
            <a:avLst/>
          </a:prstGeom>
          <a:noFill/>
        </p:spPr>
        <p:txBody>
          <a:bodyPr wrap="square">
            <a:spAutoFit/>
          </a:bodyPr>
          <a:lstStyle/>
          <a:p>
            <a:pPr algn="r">
              <a:tabLst>
                <a:tab pos="180340" algn="l"/>
                <a:tab pos="540385" algn="l"/>
                <a:tab pos="900430" algn="l"/>
                <a:tab pos="1260475" algn="l"/>
              </a:tabLst>
            </a:pPr>
            <a:r>
              <a:rPr lang="en-US" sz="3200" b="1" dirty="0">
                <a:solidFill>
                  <a:srgbClr val="92D050"/>
                </a:solidFill>
                <a:latin typeface="Courier New" panose="02070309020205020404" pitchFamily="49" charset="0"/>
                <a:ea typeface="Calibri" panose="020F0502020204030204" pitchFamily="34" charset="0"/>
                <a:cs typeface="Liberation Serif" panose="02020603050405020304" pitchFamily="18" charset="0"/>
              </a:rPr>
              <a:t>Yes</a:t>
            </a:r>
            <a:endParaRPr lang="el-GR" sz="3200" b="1" dirty="0">
              <a:solidFill>
                <a:srgbClr val="92D050"/>
              </a:solidFill>
              <a:effectLst/>
              <a:latin typeface="Courier New" panose="02070309020205020404" pitchFamily="49" charset="0"/>
              <a:ea typeface="Calibri" panose="020F0502020204030204" pitchFamily="34" charset="0"/>
              <a:cs typeface="Liberation Serif" panose="02020603050405020304" pitchFamily="18" charset="0"/>
            </a:endParaRPr>
          </a:p>
        </p:txBody>
      </p:sp>
      <p:cxnSp>
        <p:nvCxnSpPr>
          <p:cNvPr id="45" name="Ευθύγραμμο βέλος σύνδεσης 44">
            <a:extLst>
              <a:ext uri="{FF2B5EF4-FFF2-40B4-BE49-F238E27FC236}">
                <a16:creationId xmlns:a16="http://schemas.microsoft.com/office/drawing/2014/main" id="{5E49073A-32D0-4B15-90AE-B31ABB3AE08A}"/>
              </a:ext>
            </a:extLst>
          </p:cNvPr>
          <p:cNvCxnSpPr>
            <a:cxnSpLocks/>
          </p:cNvCxnSpPr>
          <p:nvPr/>
        </p:nvCxnSpPr>
        <p:spPr>
          <a:xfrm flipH="1">
            <a:off x="9000445" y="2130819"/>
            <a:ext cx="911506" cy="0"/>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9CA914A0-E3A7-48B3-9A5A-B5FF734E1E6E}"/>
              </a:ext>
            </a:extLst>
          </p:cNvPr>
          <p:cNvSpPr txBox="1"/>
          <p:nvPr/>
        </p:nvSpPr>
        <p:spPr>
          <a:xfrm>
            <a:off x="8900243" y="1528546"/>
            <a:ext cx="926113" cy="584775"/>
          </a:xfrm>
          <a:prstGeom prst="rect">
            <a:avLst/>
          </a:prstGeom>
          <a:noFill/>
        </p:spPr>
        <p:txBody>
          <a:bodyPr wrap="square">
            <a:spAutoFit/>
          </a:bodyPr>
          <a:lstStyle/>
          <a:p>
            <a:pPr algn="r">
              <a:tabLst>
                <a:tab pos="180340" algn="l"/>
                <a:tab pos="540385" algn="l"/>
                <a:tab pos="900430" algn="l"/>
                <a:tab pos="1260475" algn="l"/>
              </a:tabLst>
            </a:pPr>
            <a:r>
              <a:rPr lang="en-US" sz="3200" b="1" dirty="0">
                <a:solidFill>
                  <a:srgbClr val="FF0000"/>
                </a:solidFill>
                <a:latin typeface="Courier New" panose="02070309020205020404" pitchFamily="49" charset="0"/>
                <a:ea typeface="Calibri" panose="020F0502020204030204" pitchFamily="34" charset="0"/>
                <a:cs typeface="Liberation Serif" panose="02020603050405020304" pitchFamily="18" charset="0"/>
              </a:rPr>
              <a:t>No</a:t>
            </a:r>
            <a:endParaRPr lang="el-GR" sz="32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endParaRPr>
          </a:p>
        </p:txBody>
      </p:sp>
      <p:cxnSp>
        <p:nvCxnSpPr>
          <p:cNvPr id="47" name="Ευθύγραμμο βέλος σύνδεσης 46">
            <a:extLst>
              <a:ext uri="{FF2B5EF4-FFF2-40B4-BE49-F238E27FC236}">
                <a16:creationId xmlns:a16="http://schemas.microsoft.com/office/drawing/2014/main" id="{DA9C4440-6483-407D-AFC8-08F149F51F06}"/>
              </a:ext>
            </a:extLst>
          </p:cNvPr>
          <p:cNvCxnSpPr>
            <a:cxnSpLocks/>
          </p:cNvCxnSpPr>
          <p:nvPr/>
        </p:nvCxnSpPr>
        <p:spPr>
          <a:xfrm flipH="1">
            <a:off x="9826356" y="2130819"/>
            <a:ext cx="30417" cy="3156289"/>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Ευθύγραμμο βέλος σύνδεσης 48">
            <a:extLst>
              <a:ext uri="{FF2B5EF4-FFF2-40B4-BE49-F238E27FC236}">
                <a16:creationId xmlns:a16="http://schemas.microsoft.com/office/drawing/2014/main" id="{BD3EC401-B3DF-41FC-B9DF-12D9FA827357}"/>
              </a:ext>
            </a:extLst>
          </p:cNvPr>
          <p:cNvCxnSpPr>
            <a:cxnSpLocks/>
          </p:cNvCxnSpPr>
          <p:nvPr/>
        </p:nvCxnSpPr>
        <p:spPr>
          <a:xfrm flipH="1">
            <a:off x="5555394" y="5313741"/>
            <a:ext cx="4270962" cy="0"/>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Ευθύγραμμο βέλος σύνδεσης 51">
            <a:extLst>
              <a:ext uri="{FF2B5EF4-FFF2-40B4-BE49-F238E27FC236}">
                <a16:creationId xmlns:a16="http://schemas.microsoft.com/office/drawing/2014/main" id="{975E5837-9D47-4AC6-A06D-A51648D0808E}"/>
              </a:ext>
            </a:extLst>
          </p:cNvPr>
          <p:cNvCxnSpPr>
            <a:cxnSpLocks/>
          </p:cNvCxnSpPr>
          <p:nvPr/>
        </p:nvCxnSpPr>
        <p:spPr>
          <a:xfrm>
            <a:off x="5555394" y="5287108"/>
            <a:ext cx="0" cy="658765"/>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0F4BC61-1A99-457A-BA38-8AB8B7201C02}"/>
              </a:ext>
            </a:extLst>
          </p:cNvPr>
          <p:cNvSpPr txBox="1"/>
          <p:nvPr/>
        </p:nvSpPr>
        <p:spPr>
          <a:xfrm>
            <a:off x="10119284" y="126016"/>
            <a:ext cx="1699854" cy="584775"/>
          </a:xfrm>
          <a:prstGeom prst="rect">
            <a:avLst/>
          </a:prstGeom>
          <a:noFill/>
        </p:spPr>
        <p:txBody>
          <a:bodyPr wrap="square">
            <a:spAutoFit/>
          </a:bodyPr>
          <a:lstStyle/>
          <a:p>
            <a:pPr>
              <a:tabLst>
                <a:tab pos="180340" algn="l"/>
                <a:tab pos="540385" algn="l"/>
                <a:tab pos="900430" algn="l"/>
                <a:tab pos="1260475" algn="l"/>
              </a:tabLst>
            </a:pPr>
            <a:r>
              <a:rPr lang="en-US" sz="3200"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Number</a:t>
            </a:r>
            <a:endParaRPr lang="el-GR" sz="32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54" name="Ορθογώνιο 53">
            <a:extLst>
              <a:ext uri="{FF2B5EF4-FFF2-40B4-BE49-F238E27FC236}">
                <a16:creationId xmlns:a16="http://schemas.microsoft.com/office/drawing/2014/main" id="{203FD65F-B3DC-4214-8773-6130F5DF3758}"/>
              </a:ext>
            </a:extLst>
          </p:cNvPr>
          <p:cNvSpPr/>
          <p:nvPr/>
        </p:nvSpPr>
        <p:spPr>
          <a:xfrm>
            <a:off x="9826356" y="136525"/>
            <a:ext cx="2201521" cy="116577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5" name="TextBox 54">
            <a:extLst>
              <a:ext uri="{FF2B5EF4-FFF2-40B4-BE49-F238E27FC236}">
                <a16:creationId xmlns:a16="http://schemas.microsoft.com/office/drawing/2014/main" id="{3DB4AD34-6AB4-4A25-8362-A43FFAA3D31B}"/>
              </a:ext>
            </a:extLst>
          </p:cNvPr>
          <p:cNvSpPr txBox="1"/>
          <p:nvPr/>
        </p:nvSpPr>
        <p:spPr>
          <a:xfrm>
            <a:off x="10119284" y="546732"/>
            <a:ext cx="1699854" cy="584775"/>
          </a:xfrm>
          <a:prstGeom prst="rect">
            <a:avLst/>
          </a:prstGeom>
          <a:noFill/>
        </p:spPr>
        <p:txBody>
          <a:bodyPr wrap="square">
            <a:spAutoFit/>
          </a:bodyPr>
          <a:lstStyle/>
          <a:p>
            <a:pPr algn="ctr">
              <a:tabLst>
                <a:tab pos="180340" algn="l"/>
                <a:tab pos="540385" algn="l"/>
                <a:tab pos="900430" algn="l"/>
                <a:tab pos="1260475" algn="l"/>
              </a:tabLst>
            </a:pPr>
            <a:r>
              <a:rPr lang="el-GR" sz="3200" b="1"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1</a:t>
            </a:r>
            <a:endParaRPr lang="el-GR" sz="3200" b="1"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56" name="TextBox 55">
            <a:extLst>
              <a:ext uri="{FF2B5EF4-FFF2-40B4-BE49-F238E27FC236}">
                <a16:creationId xmlns:a16="http://schemas.microsoft.com/office/drawing/2014/main" id="{2DFFD5E3-EAA1-4136-8B47-F3F2AC08F55E}"/>
              </a:ext>
            </a:extLst>
          </p:cNvPr>
          <p:cNvSpPr txBox="1"/>
          <p:nvPr/>
        </p:nvSpPr>
        <p:spPr>
          <a:xfrm>
            <a:off x="10100445" y="639199"/>
            <a:ext cx="1699854" cy="584775"/>
          </a:xfrm>
          <a:prstGeom prst="rect">
            <a:avLst/>
          </a:prstGeom>
          <a:solidFill>
            <a:schemeClr val="bg1"/>
          </a:solidFill>
        </p:spPr>
        <p:txBody>
          <a:bodyPr wrap="square">
            <a:spAutoFit/>
          </a:bodyPr>
          <a:lstStyle/>
          <a:p>
            <a:pPr algn="ctr">
              <a:tabLst>
                <a:tab pos="180340" algn="l"/>
                <a:tab pos="540385" algn="l"/>
                <a:tab pos="900430" algn="l"/>
                <a:tab pos="1260475" algn="l"/>
              </a:tabLst>
            </a:pPr>
            <a:r>
              <a:rPr lang="el-GR" sz="3200" b="1"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2</a:t>
            </a:r>
            <a:endParaRPr lang="el-GR" sz="3200" b="1"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57" name="TextBox 56">
            <a:extLst>
              <a:ext uri="{FF2B5EF4-FFF2-40B4-BE49-F238E27FC236}">
                <a16:creationId xmlns:a16="http://schemas.microsoft.com/office/drawing/2014/main" id="{F64A4B42-8C74-4A2F-B2A9-20D201C98FC7}"/>
              </a:ext>
            </a:extLst>
          </p:cNvPr>
          <p:cNvSpPr txBox="1"/>
          <p:nvPr/>
        </p:nvSpPr>
        <p:spPr>
          <a:xfrm>
            <a:off x="10119284" y="667327"/>
            <a:ext cx="1699854" cy="584775"/>
          </a:xfrm>
          <a:prstGeom prst="rect">
            <a:avLst/>
          </a:prstGeom>
          <a:solidFill>
            <a:schemeClr val="bg1"/>
          </a:solidFill>
        </p:spPr>
        <p:txBody>
          <a:bodyPr wrap="square">
            <a:spAutoFit/>
          </a:bodyPr>
          <a:lstStyle/>
          <a:p>
            <a:pPr algn="ctr">
              <a:tabLst>
                <a:tab pos="180340" algn="l"/>
                <a:tab pos="540385" algn="l"/>
                <a:tab pos="900430" algn="l"/>
                <a:tab pos="1260475" algn="l"/>
              </a:tabLst>
            </a:pPr>
            <a:r>
              <a:rPr lang="el-GR" sz="3200" b="1"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3</a:t>
            </a:r>
            <a:endParaRPr lang="el-GR" sz="3200" b="1"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58" name="TextBox 57">
            <a:extLst>
              <a:ext uri="{FF2B5EF4-FFF2-40B4-BE49-F238E27FC236}">
                <a16:creationId xmlns:a16="http://schemas.microsoft.com/office/drawing/2014/main" id="{B5F47C22-D646-45F7-9045-837F8B96CF1C}"/>
              </a:ext>
            </a:extLst>
          </p:cNvPr>
          <p:cNvSpPr txBox="1"/>
          <p:nvPr/>
        </p:nvSpPr>
        <p:spPr>
          <a:xfrm>
            <a:off x="10100445" y="649708"/>
            <a:ext cx="1699854" cy="584775"/>
          </a:xfrm>
          <a:prstGeom prst="rect">
            <a:avLst/>
          </a:prstGeom>
          <a:solidFill>
            <a:schemeClr val="bg1"/>
          </a:solidFill>
        </p:spPr>
        <p:txBody>
          <a:bodyPr wrap="square">
            <a:spAutoFit/>
          </a:bodyPr>
          <a:lstStyle/>
          <a:p>
            <a:pPr algn="ctr">
              <a:tabLst>
                <a:tab pos="180340" algn="l"/>
                <a:tab pos="540385" algn="l"/>
                <a:tab pos="900430" algn="l"/>
                <a:tab pos="1260475" algn="l"/>
              </a:tabLst>
            </a:pPr>
            <a:r>
              <a:rPr lang="el-GR" sz="3200" b="1"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4</a:t>
            </a:r>
            <a:endParaRPr lang="el-GR" sz="3200" b="1"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59" name="TextBox 58">
            <a:extLst>
              <a:ext uri="{FF2B5EF4-FFF2-40B4-BE49-F238E27FC236}">
                <a16:creationId xmlns:a16="http://schemas.microsoft.com/office/drawing/2014/main" id="{AB3221F2-3703-4310-A063-3C3721C359CC}"/>
              </a:ext>
            </a:extLst>
          </p:cNvPr>
          <p:cNvSpPr txBox="1"/>
          <p:nvPr/>
        </p:nvSpPr>
        <p:spPr>
          <a:xfrm>
            <a:off x="10081606" y="639198"/>
            <a:ext cx="1699854" cy="584775"/>
          </a:xfrm>
          <a:prstGeom prst="rect">
            <a:avLst/>
          </a:prstGeom>
          <a:solidFill>
            <a:schemeClr val="bg1"/>
          </a:solidFill>
        </p:spPr>
        <p:txBody>
          <a:bodyPr wrap="square">
            <a:spAutoFit/>
          </a:bodyPr>
          <a:lstStyle/>
          <a:p>
            <a:pPr algn="ctr">
              <a:tabLst>
                <a:tab pos="180340" algn="l"/>
                <a:tab pos="540385" algn="l"/>
                <a:tab pos="900430" algn="l"/>
                <a:tab pos="1260475" algn="l"/>
              </a:tabLst>
            </a:pPr>
            <a:r>
              <a:rPr lang="el-GR" sz="3200" b="1"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1000</a:t>
            </a:r>
            <a:endParaRPr lang="el-GR" sz="3200" b="1"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60" name="TextBox 59">
            <a:extLst>
              <a:ext uri="{FF2B5EF4-FFF2-40B4-BE49-F238E27FC236}">
                <a16:creationId xmlns:a16="http://schemas.microsoft.com/office/drawing/2014/main" id="{D4D7DBF0-4B5A-4CCF-832C-F77B9A40D7E3}"/>
              </a:ext>
            </a:extLst>
          </p:cNvPr>
          <p:cNvSpPr txBox="1"/>
          <p:nvPr/>
        </p:nvSpPr>
        <p:spPr>
          <a:xfrm>
            <a:off x="10119284" y="649708"/>
            <a:ext cx="1699854" cy="584775"/>
          </a:xfrm>
          <a:prstGeom prst="rect">
            <a:avLst/>
          </a:prstGeom>
          <a:solidFill>
            <a:schemeClr val="bg1"/>
          </a:solidFill>
        </p:spPr>
        <p:txBody>
          <a:bodyPr wrap="square">
            <a:spAutoFit/>
          </a:bodyPr>
          <a:lstStyle/>
          <a:p>
            <a:pPr algn="ctr">
              <a:tabLst>
                <a:tab pos="180340" algn="l"/>
                <a:tab pos="540385" algn="l"/>
                <a:tab pos="900430" algn="l"/>
                <a:tab pos="1260475" algn="l"/>
              </a:tabLst>
            </a:pPr>
            <a:r>
              <a:rPr lang="el-GR" sz="3200" b="1" dirty="0">
                <a:solidFill>
                  <a:srgbClr val="000000"/>
                </a:solidFill>
                <a:latin typeface="Courier New" panose="02070309020205020404" pitchFamily="49" charset="0"/>
                <a:ea typeface="Calibri" panose="020F0502020204030204" pitchFamily="34" charset="0"/>
                <a:cs typeface="Liberation Serif" panose="02020603050405020304" pitchFamily="18" charset="0"/>
              </a:rPr>
              <a:t>1001</a:t>
            </a:r>
            <a:endParaRPr lang="el-GR" sz="3200" b="1"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215578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500"/>
                                  </p:stCondLst>
                                  <p:childTnLst>
                                    <p:set>
                                      <p:cBhvr>
                                        <p:cTn id="45" dur="1" fill="hold">
                                          <p:stCondLst>
                                            <p:cond delay="0"/>
                                          </p:stCondLst>
                                        </p:cTn>
                                        <p:tgtEl>
                                          <p:spTgt spid="15"/>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nodeType="afterEffect">
                                  <p:stCondLst>
                                    <p:cond delay="500"/>
                                  </p:stCondLst>
                                  <p:childTnLst>
                                    <p:set>
                                      <p:cBhvr>
                                        <p:cTn id="48" dur="1" fill="hold">
                                          <p:stCondLst>
                                            <p:cond delay="0"/>
                                          </p:stCondLst>
                                        </p:cTn>
                                        <p:tgtEl>
                                          <p:spTgt spid="18"/>
                                        </p:tgtEl>
                                        <p:attrNameLst>
                                          <p:attrName>style.visibility</p:attrName>
                                        </p:attrNameLst>
                                      </p:cBhvr>
                                      <p:to>
                                        <p:strVal val="visible"/>
                                      </p:to>
                                    </p:set>
                                  </p:childTnLst>
                                </p:cTn>
                              </p:par>
                            </p:childTnLst>
                          </p:cTn>
                        </p:par>
                        <p:par>
                          <p:cTn id="49" fill="hold">
                            <p:stCondLst>
                              <p:cond delay="1000"/>
                            </p:stCondLst>
                            <p:childTnLst>
                              <p:par>
                                <p:cTn id="50" presetID="1" presetClass="entr" presetSubtype="0" fill="hold" nodeType="afterEffect">
                                  <p:stCondLst>
                                    <p:cond delay="50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60"/>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45"/>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nodeType="afterEffect">
                                  <p:stCondLst>
                                    <p:cond delay="500"/>
                                  </p:stCondLst>
                                  <p:childTnLst>
                                    <p:set>
                                      <p:cBhvr>
                                        <p:cTn id="76" dur="1" fill="hold">
                                          <p:stCondLst>
                                            <p:cond delay="0"/>
                                          </p:stCondLst>
                                        </p:cTn>
                                        <p:tgtEl>
                                          <p:spTgt spid="47"/>
                                        </p:tgtEl>
                                        <p:attrNameLst>
                                          <p:attrName>style.visibility</p:attrName>
                                        </p:attrNameLst>
                                      </p:cBhvr>
                                      <p:to>
                                        <p:strVal val="visible"/>
                                      </p:to>
                                    </p:set>
                                  </p:childTnLst>
                                </p:cTn>
                              </p:par>
                            </p:childTnLst>
                          </p:cTn>
                        </p:par>
                        <p:par>
                          <p:cTn id="77" fill="hold">
                            <p:stCondLst>
                              <p:cond delay="500"/>
                            </p:stCondLst>
                            <p:childTnLst>
                              <p:par>
                                <p:cTn id="78" presetID="1" presetClass="entr" presetSubtype="0" fill="hold" nodeType="afterEffect">
                                  <p:stCondLst>
                                    <p:cond delay="500"/>
                                  </p:stCondLst>
                                  <p:childTnLst>
                                    <p:set>
                                      <p:cBhvr>
                                        <p:cTn id="79" dur="1" fill="hold">
                                          <p:stCondLst>
                                            <p:cond delay="0"/>
                                          </p:stCondLst>
                                        </p:cTn>
                                        <p:tgtEl>
                                          <p:spTgt spid="49"/>
                                        </p:tgtEl>
                                        <p:attrNameLst>
                                          <p:attrName>style.visibility</p:attrName>
                                        </p:attrNameLst>
                                      </p:cBhvr>
                                      <p:to>
                                        <p:strVal val="visible"/>
                                      </p:to>
                                    </p:set>
                                  </p:childTnLst>
                                </p:cTn>
                              </p:par>
                            </p:childTnLst>
                          </p:cTn>
                        </p:par>
                        <p:par>
                          <p:cTn id="80" fill="hold">
                            <p:stCondLst>
                              <p:cond delay="1000"/>
                            </p:stCondLst>
                            <p:childTnLst>
                              <p:par>
                                <p:cTn id="81" presetID="1" presetClass="entr" presetSubtype="0" fill="hold" nodeType="afterEffect">
                                  <p:stCondLst>
                                    <p:cond delay="500"/>
                                  </p:stCondLst>
                                  <p:childTnLst>
                                    <p:set>
                                      <p:cBhvr>
                                        <p:cTn id="8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1" grpId="0"/>
      <p:bldP spid="32" grpId="0"/>
      <p:bldP spid="33" grpId="0"/>
      <p:bldP spid="37" grpId="0"/>
      <p:bldP spid="46" grpId="0"/>
      <p:bldP spid="53" grpId="0"/>
      <p:bldP spid="55" grpId="0"/>
      <p:bldP spid="56" grpId="0" animBg="1"/>
      <p:bldP spid="57" grpId="0" animBg="1"/>
      <p:bldP spid="58" grpId="0" animBg="1"/>
      <p:bldP spid="59" grpId="0" animBg="1"/>
      <p:bldP spid="6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7A3EC65-9B5C-484B-A7E3-A0689CD7AF2B}"/>
              </a:ext>
            </a:extLst>
          </p:cNvPr>
          <p:cNvSpPr>
            <a:spLocks noGrp="1"/>
          </p:cNvSpPr>
          <p:nvPr>
            <p:ph type="title"/>
          </p:nvPr>
        </p:nvSpPr>
        <p:spPr/>
        <p:txBody>
          <a:bodyPr/>
          <a:lstStyle/>
          <a:p>
            <a:r>
              <a:rPr lang="en-US" dirty="0"/>
              <a:t>Do While</a:t>
            </a:r>
            <a:endParaRPr lang="el-GR" dirty="0"/>
          </a:p>
        </p:txBody>
      </p:sp>
      <p:grpSp>
        <p:nvGrpSpPr>
          <p:cNvPr id="3" name="Ομάδα 2">
            <a:extLst>
              <a:ext uri="{FF2B5EF4-FFF2-40B4-BE49-F238E27FC236}">
                <a16:creationId xmlns:a16="http://schemas.microsoft.com/office/drawing/2014/main" id="{113A80DF-CA5F-4F6F-A7EA-65D9562FBD7A}"/>
              </a:ext>
            </a:extLst>
          </p:cNvPr>
          <p:cNvGrpSpPr/>
          <p:nvPr/>
        </p:nvGrpSpPr>
        <p:grpSpPr>
          <a:xfrm>
            <a:off x="498231" y="1946031"/>
            <a:ext cx="11195539" cy="2794977"/>
            <a:chOff x="0" y="0"/>
            <a:chExt cx="5025281" cy="1193800"/>
          </a:xfrm>
        </p:grpSpPr>
        <p:sp>
          <p:nvSpPr>
            <p:cNvPr id="4" name="Πλαίσιο κειμένου 2">
              <a:extLst>
                <a:ext uri="{FF2B5EF4-FFF2-40B4-BE49-F238E27FC236}">
                  <a16:creationId xmlns:a16="http://schemas.microsoft.com/office/drawing/2014/main" id="{738B222C-4BFA-4983-B4C6-7A9485E0044C}"/>
                </a:ext>
              </a:extLst>
            </p:cNvPr>
            <p:cNvSpPr txBox="1">
              <a:spLocks noChangeArrowheads="1"/>
            </p:cNvSpPr>
            <p:nvPr/>
          </p:nvSpPr>
          <p:spPr bwMode="auto">
            <a:xfrm>
              <a:off x="0" y="0"/>
              <a:ext cx="2075888" cy="1193800"/>
            </a:xfrm>
            <a:prstGeom prst="rect">
              <a:avLst/>
            </a:prstGeom>
            <a:solidFill>
              <a:schemeClr val="accent5">
                <a:lumMod val="20000"/>
                <a:lumOff val="80000"/>
              </a:schemeClr>
            </a:solidFill>
            <a:ln w="9525">
              <a:noFill/>
              <a:miter lim="800000"/>
              <a:headEnd/>
              <a:tailEnd/>
            </a:ln>
          </p:spPr>
          <p:txBody>
            <a:bodyPr rot="0" vert="horz" wrap="square" lIns="91440" tIns="45720" rIns="91440" bIns="45720" anchor="t" anchorCtr="0">
              <a:noAutofit/>
            </a:bodyPr>
            <a:lstStyle/>
            <a:p>
              <a:pPr algn="just">
                <a:lnSpc>
                  <a:spcPct val="107000"/>
                </a:lnSpc>
                <a:spcAft>
                  <a:spcPts val="800"/>
                </a:spcAft>
              </a:pPr>
              <a:r>
                <a:rPr lang="en-US" sz="2800" b="1" dirty="0">
                  <a:effectLst/>
                  <a:latin typeface="Verdana" panose="020B0604030504040204" pitchFamily="34" charset="0"/>
                  <a:ea typeface="Calibri" panose="020F0502020204030204" pitchFamily="34" charset="0"/>
                  <a:cs typeface="Times New Roman" panose="02020603050405020304" pitchFamily="18" charset="0"/>
                </a:rPr>
                <a:t>Do While </a:t>
              </a:r>
              <a:r>
                <a:rPr lang="en-US" sz="2800" dirty="0">
                  <a:effectLst/>
                  <a:latin typeface="Verdana" panose="020B0604030504040204" pitchFamily="34" charset="0"/>
                  <a:ea typeface="Calibri" panose="020F0502020204030204" pitchFamily="34" charset="0"/>
                  <a:cs typeface="Times New Roman" panose="02020603050405020304" pitchFamily="18" charset="0"/>
                </a:rPr>
                <a:t>Condition</a:t>
              </a:r>
            </a:p>
            <a:p>
              <a:pPr algn="just">
                <a:lnSpc>
                  <a:spcPct val="107000"/>
                </a:lnSpc>
                <a:spcAft>
                  <a:spcPts val="800"/>
                </a:spcAft>
              </a:pPr>
              <a:r>
                <a:rPr lang="en-US" sz="2800" b="1" dirty="0">
                  <a:effectLst/>
                  <a:latin typeface="Verdana" panose="020B0604030504040204" pitchFamily="34" charset="0"/>
                  <a:ea typeface="Calibri" panose="020F0502020204030204" pitchFamily="34" charset="0"/>
                  <a:cs typeface="Times New Roman" panose="02020603050405020304" pitchFamily="18" charset="0"/>
                </a:rPr>
                <a:t>	</a:t>
              </a:r>
              <a:r>
                <a:rPr lang="en-US" sz="2800" dirty="0">
                  <a:effectLst/>
                  <a:latin typeface="Verdana" panose="020B0604030504040204" pitchFamily="34" charset="0"/>
                  <a:ea typeface="Calibri" panose="020F0502020204030204" pitchFamily="34" charset="0"/>
                  <a:cs typeface="Times New Roman" panose="02020603050405020304" pitchFamily="18" charset="0"/>
                </a:rPr>
                <a:t>Commands</a:t>
              </a:r>
            </a:p>
            <a:p>
              <a:pPr algn="just">
                <a:lnSpc>
                  <a:spcPct val="107000"/>
                </a:lnSpc>
                <a:spcAft>
                  <a:spcPts val="800"/>
                </a:spcAft>
              </a:pPr>
              <a:r>
                <a:rPr lang="en-US" sz="2800" b="1" dirty="0">
                  <a:effectLst/>
                  <a:latin typeface="Verdana" panose="020B0604030504040204" pitchFamily="34" charset="0"/>
                  <a:ea typeface="Calibri" panose="020F0502020204030204" pitchFamily="34" charset="0"/>
                  <a:cs typeface="Times New Roman" panose="02020603050405020304" pitchFamily="18" charset="0"/>
                </a:rPr>
                <a:t>	... </a:t>
              </a:r>
            </a:p>
            <a:p>
              <a:pPr algn="just">
                <a:lnSpc>
                  <a:spcPct val="107000"/>
                </a:lnSpc>
                <a:spcAft>
                  <a:spcPts val="800"/>
                </a:spcAft>
              </a:pPr>
              <a:r>
                <a:rPr lang="en-US" sz="2800" b="1" dirty="0">
                  <a:effectLst/>
                  <a:latin typeface="Verdana" panose="020B0604030504040204" pitchFamily="34" charset="0"/>
                  <a:ea typeface="Calibri" panose="020F0502020204030204" pitchFamily="34" charset="0"/>
                  <a:cs typeface="Times New Roman" panose="02020603050405020304" pitchFamily="18" charset="0"/>
                </a:rPr>
                <a:t>Loop</a:t>
              </a:r>
            </a:p>
            <a:p>
              <a:pPr marL="457200">
                <a:lnSpc>
                  <a:spcPct val="107000"/>
                </a:lnSpc>
                <a:spcAft>
                  <a:spcPts val="800"/>
                </a:spcAft>
              </a:pPr>
              <a:r>
                <a:rPr lang="en-US" sz="2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Verdana" panose="020B0604030504040204" pitchFamily="34" charset="0"/>
                  <a:ea typeface="Calibri" panose="020F0502020204030204" pitchFamily="34" charset="0"/>
                  <a:cs typeface="Times New Roman" panose="02020603050405020304" pitchFamily="18" charset="0"/>
                </a:rPr>
                <a:t> </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5" name="Πλαίσιο κειμένου 2">
              <a:extLst>
                <a:ext uri="{FF2B5EF4-FFF2-40B4-BE49-F238E27FC236}">
                  <a16:creationId xmlns:a16="http://schemas.microsoft.com/office/drawing/2014/main" id="{7AAA751E-DA9E-4FEC-B536-4BBCD88F8FFA}"/>
                </a:ext>
              </a:extLst>
            </p:cNvPr>
            <p:cNvSpPr txBox="1">
              <a:spLocks noChangeArrowheads="1"/>
            </p:cNvSpPr>
            <p:nvPr/>
          </p:nvSpPr>
          <p:spPr bwMode="auto">
            <a:xfrm>
              <a:off x="2357409" y="0"/>
              <a:ext cx="2667872" cy="1193800"/>
            </a:xfrm>
            <a:prstGeom prst="rect">
              <a:avLst/>
            </a:prstGeom>
            <a:solidFill>
              <a:schemeClr val="accent5">
                <a:lumMod val="20000"/>
                <a:lumOff val="80000"/>
              </a:schemeClr>
            </a:solidFill>
            <a:ln w="9525">
              <a:noFill/>
              <a:miter lim="800000"/>
              <a:headEnd/>
              <a:tailEnd/>
            </a:ln>
          </p:spPr>
          <p:txBody>
            <a:bodyPr rot="0" vert="horz" wrap="square" lIns="91440" tIns="45720" rIns="91440" bIns="45720" anchor="t" anchorCtr="0">
              <a:noAutofit/>
            </a:bodyPr>
            <a:lstStyle/>
            <a:p>
              <a:pPr algn="just">
                <a:lnSpc>
                  <a:spcPct val="107000"/>
                </a:lnSpc>
                <a:spcAft>
                  <a:spcPts val="800"/>
                </a:spcAft>
              </a:pPr>
              <a:r>
                <a:rPr lang="en-US" sz="2800" dirty="0">
                  <a:effectLst/>
                  <a:latin typeface="Verdana" panose="020B0604030504040204" pitchFamily="34" charset="0"/>
                  <a:ea typeface="Calibri" panose="020F0502020204030204" pitchFamily="34" charset="0"/>
                  <a:cs typeface="Times New Roman" panose="02020603050405020304" pitchFamily="18" charset="0"/>
                </a:rPr>
                <a:t>As long as the condition is true</a:t>
              </a:r>
            </a:p>
            <a:p>
              <a:pPr algn="just">
                <a:lnSpc>
                  <a:spcPct val="107000"/>
                </a:lnSpc>
                <a:spcAft>
                  <a:spcPts val="800"/>
                </a:spcAft>
              </a:pPr>
              <a:r>
                <a:rPr lang="en-US" sz="2800" b="1" dirty="0">
                  <a:effectLst/>
                  <a:latin typeface="Verdana" panose="020B0604030504040204" pitchFamily="34" charset="0"/>
                  <a:ea typeface="Calibri" panose="020F0502020204030204" pitchFamily="34" charset="0"/>
                  <a:cs typeface="Times New Roman" panose="02020603050405020304" pitchFamily="18" charset="0"/>
                </a:rPr>
                <a:t>	</a:t>
              </a:r>
              <a:r>
                <a:rPr lang="en-US" sz="2800" dirty="0">
                  <a:effectLst/>
                  <a:latin typeface="Verdana" panose="020B0604030504040204" pitchFamily="34" charset="0"/>
                  <a:ea typeface="Calibri" panose="020F0502020204030204" pitchFamily="34" charset="0"/>
                  <a:cs typeface="Times New Roman" panose="02020603050405020304" pitchFamily="18" charset="0"/>
                </a:rPr>
                <a:t>Execute the Commands</a:t>
              </a:r>
            </a:p>
            <a:p>
              <a:pPr algn="just">
                <a:lnSpc>
                  <a:spcPct val="107000"/>
                </a:lnSpc>
                <a:spcAft>
                  <a:spcPts val="800"/>
                </a:spcAft>
              </a:pPr>
              <a:r>
                <a:rPr lang="en-US" sz="2800" b="1" dirty="0">
                  <a:effectLst/>
                  <a:latin typeface="Verdana" panose="020B0604030504040204" pitchFamily="34" charset="0"/>
                  <a:ea typeface="Calibri" panose="020F0502020204030204" pitchFamily="34" charset="0"/>
                  <a:cs typeface="Times New Roman" panose="02020603050405020304" pitchFamily="18" charset="0"/>
                </a:rPr>
                <a:t>	... </a:t>
              </a:r>
            </a:p>
            <a:p>
              <a:pPr algn="just">
                <a:lnSpc>
                  <a:spcPct val="107000"/>
                </a:lnSpc>
                <a:spcAft>
                  <a:spcPts val="800"/>
                </a:spcAft>
              </a:pPr>
              <a:r>
                <a:rPr lang="en-US" sz="2800" dirty="0">
                  <a:effectLst/>
                  <a:latin typeface="Verdana" panose="020B0604030504040204" pitchFamily="34" charset="0"/>
                  <a:ea typeface="Calibri" panose="020F0502020204030204" pitchFamily="34" charset="0"/>
                  <a:cs typeface="Times New Roman" panose="02020603050405020304" pitchFamily="18" charset="0"/>
                </a:rPr>
                <a:t>Go back to condition.</a:t>
              </a:r>
            </a:p>
            <a:p>
              <a:pPr marL="457200">
                <a:lnSpc>
                  <a:spcPct val="107000"/>
                </a:lnSpc>
                <a:spcAft>
                  <a:spcPts val="800"/>
                </a:spcAft>
              </a:pP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l-GR" sz="2800" dirty="0">
                  <a:effectLst/>
                  <a:latin typeface="Verdana" panose="020B0604030504040204" pitchFamily="34" charset="0"/>
                  <a:ea typeface="Calibri" panose="020F0502020204030204" pitchFamily="34" charset="0"/>
                  <a:cs typeface="Times New Roman" panose="02020603050405020304" pitchFamily="18" charset="0"/>
                </a:rPr>
                <a:t> </a:t>
              </a:r>
            </a:p>
          </p:txBody>
        </p:sp>
      </p:grpSp>
    </p:spTree>
    <p:extLst>
      <p:ext uri="{BB962C8B-B14F-4D97-AF65-F5344CB8AC3E}">
        <p14:creationId xmlns:p14="http://schemas.microsoft.com/office/powerpoint/2010/main" val="188312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944EA78-2BC9-4093-A129-138556ECCF26}"/>
              </a:ext>
            </a:extLst>
          </p:cNvPr>
          <p:cNvSpPr>
            <a:spLocks noGrp="1"/>
          </p:cNvSpPr>
          <p:nvPr>
            <p:ph type="title"/>
          </p:nvPr>
        </p:nvSpPr>
        <p:spPr>
          <a:xfrm>
            <a:off x="372862" y="115527"/>
            <a:ext cx="10980938" cy="866652"/>
          </a:xfrm>
        </p:spPr>
        <p:txBody>
          <a:bodyPr/>
          <a:lstStyle/>
          <a:p>
            <a:r>
              <a:rPr lang="en-US" dirty="0"/>
              <a:t>Do While Example</a:t>
            </a:r>
            <a:endParaRPr lang="el-GR" dirty="0"/>
          </a:p>
        </p:txBody>
      </p:sp>
      <p:sp>
        <p:nvSpPr>
          <p:cNvPr id="3" name="Πλαίσιο κειμένου 2">
            <a:extLst>
              <a:ext uri="{FF2B5EF4-FFF2-40B4-BE49-F238E27FC236}">
                <a16:creationId xmlns:a16="http://schemas.microsoft.com/office/drawing/2014/main" id="{4C09D804-3242-4FFE-943C-C4390B2AB75F}"/>
              </a:ext>
            </a:extLst>
          </p:cNvPr>
          <p:cNvSpPr txBox="1">
            <a:spLocks noChangeArrowheads="1"/>
          </p:cNvSpPr>
          <p:nvPr/>
        </p:nvSpPr>
        <p:spPr bwMode="auto">
          <a:xfrm>
            <a:off x="372862" y="1210310"/>
            <a:ext cx="1833198" cy="3124875"/>
          </a:xfrm>
          <a:prstGeom prst="rect">
            <a:avLst/>
          </a:prstGeom>
          <a:noFill/>
          <a:ln w="9525">
            <a:noFill/>
            <a:miter lim="800000"/>
            <a:headEnd/>
            <a:tailEnd/>
          </a:ln>
        </p:spPr>
        <p:txBody>
          <a:bodyPr rot="0" vert="horz" wrap="square" lIns="91440" tIns="45720" rIns="91440" bIns="45720" anchor="t" anchorCtr="0">
            <a:noAutofit/>
          </a:bodyPr>
          <a:lstStyle/>
          <a:p>
            <a:pPr>
              <a:tabLst>
                <a:tab pos="180340" algn="l"/>
                <a:tab pos="540385" algn="l"/>
                <a:tab pos="900430" algn="l"/>
                <a:tab pos="1260475" algn="l"/>
              </a:tabLst>
            </a:pPr>
            <a:r>
              <a:rPr lang="en-US" sz="3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(1)</a:t>
            </a:r>
            <a:endParaRPr lang="el-GR" sz="3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3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(2)</a:t>
            </a:r>
            <a:endParaRPr lang="el-GR" sz="3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3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(3)</a:t>
            </a:r>
            <a:endParaRPr lang="el-GR" sz="3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3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(4)</a:t>
            </a:r>
            <a:endParaRPr lang="el-GR" sz="32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3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(5)</a:t>
            </a:r>
            <a:endParaRPr lang="el-GR" sz="3200" dirty="0">
              <a:effectLst/>
              <a:latin typeface="Courier New" panose="02070309020205020404" pitchFamily="49" charset="0"/>
              <a:ea typeface="Calibri" panose="020F0502020204030204" pitchFamily="34" charset="0"/>
              <a:cs typeface="Liberation Serif" panose="02020603050405020304" pitchFamily="18" charset="0"/>
            </a:endParaRPr>
          </a:p>
          <a:p>
            <a:pPr>
              <a:lnSpc>
                <a:spcPct val="107000"/>
              </a:lnSpc>
              <a:spcAft>
                <a:spcPts val="800"/>
              </a:spcAft>
            </a:pPr>
            <a:r>
              <a:rPr lang="en-US" sz="4000" dirty="0">
                <a:effectLst/>
                <a:latin typeface="Verdana" panose="020B0604030504040204" pitchFamily="34" charset="0"/>
                <a:ea typeface="Calibri" panose="020F0502020204030204" pitchFamily="34" charset="0"/>
                <a:cs typeface="Times New Roman" panose="02020603050405020304" pitchFamily="18" charset="0"/>
              </a:rPr>
              <a:t> </a:t>
            </a:r>
            <a:endParaRPr lang="el-GR" sz="40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5" name="Πλαίσιο κειμένου 2">
            <a:extLst>
              <a:ext uri="{FF2B5EF4-FFF2-40B4-BE49-F238E27FC236}">
                <a16:creationId xmlns:a16="http://schemas.microsoft.com/office/drawing/2014/main" id="{29138BFE-4354-4C50-8EED-53CB38CB5DDE}"/>
              </a:ext>
            </a:extLst>
          </p:cNvPr>
          <p:cNvSpPr txBox="1">
            <a:spLocks noChangeArrowheads="1"/>
          </p:cNvSpPr>
          <p:nvPr/>
        </p:nvSpPr>
        <p:spPr bwMode="auto">
          <a:xfrm>
            <a:off x="2571505" y="1196002"/>
            <a:ext cx="5388464" cy="3124875"/>
          </a:xfrm>
          <a:prstGeom prst="rect">
            <a:avLst/>
          </a:prstGeom>
          <a:noFill/>
          <a:ln w="9525">
            <a:noFill/>
            <a:miter lim="800000"/>
            <a:headEnd/>
            <a:tailEnd/>
          </a:ln>
        </p:spPr>
        <p:txBody>
          <a:bodyPr rot="0" vert="horz" wrap="square" lIns="91440" tIns="45720" rIns="91440" bIns="45720" anchor="t" anchorCtr="0">
            <a:noAutofit/>
          </a:bodyPr>
          <a:lstStyle/>
          <a:p>
            <a:pPr>
              <a:tabLst>
                <a:tab pos="180340" algn="l"/>
                <a:tab pos="540385" algn="l"/>
                <a:tab pos="900430" algn="l"/>
                <a:tab pos="1260475" algn="l"/>
              </a:tabLst>
            </a:pPr>
            <a:r>
              <a:rPr lang="en-US" sz="3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32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3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As Int </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1</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3200" dirty="0">
                <a:effectLst/>
                <a:latin typeface="Courier New" panose="02070309020205020404" pitchFamily="49" charset="0"/>
                <a:ea typeface="Calibri" panose="020F0502020204030204" pitchFamily="34" charset="0"/>
                <a:cs typeface="Liberation Serif" panose="02020603050405020304" pitchFamily="18" charset="0"/>
              </a:rPr>
              <a:t> </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3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Do While</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3200" i="1"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r>
              <a:rPr lang="en-US" sz="3200" i="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&lt;= 5</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3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Log</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r>
              <a:rPr lang="en-US" sz="32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32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a:t>
            </a:r>
            <a:r>
              <a:rPr lang="en-US" sz="32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i</a:t>
            </a:r>
            <a:r>
              <a:rPr lang="en-US" sz="32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+ 1</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n-US" sz="32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Loop</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marL="457200">
              <a:lnSpc>
                <a:spcPct val="107000"/>
              </a:lnSpc>
              <a:spcAft>
                <a:spcPts val="800"/>
              </a:spcAft>
            </a:pPr>
            <a:r>
              <a:rPr lang="el-GR" sz="3200" dirty="0">
                <a:effectLst/>
                <a:latin typeface="Verdana" panose="020B060403050404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l-GR" sz="3200" dirty="0">
                <a:effectLst/>
                <a:latin typeface="Verdana" panose="020B0604030504040204" pitchFamily="34" charset="0"/>
                <a:ea typeface="Calibri" panose="020F0502020204030204" pitchFamily="34" charset="0"/>
                <a:cs typeface="Times New Roman" panose="02020603050405020304" pitchFamily="18" charset="0"/>
              </a:rPr>
              <a:t> </a:t>
            </a:r>
          </a:p>
        </p:txBody>
      </p:sp>
      <p:grpSp>
        <p:nvGrpSpPr>
          <p:cNvPr id="12" name="Ομάδα 11">
            <a:extLst>
              <a:ext uri="{FF2B5EF4-FFF2-40B4-BE49-F238E27FC236}">
                <a16:creationId xmlns:a16="http://schemas.microsoft.com/office/drawing/2014/main" id="{D692578D-2598-4E25-A4FB-6F4C90A8C32A}"/>
              </a:ext>
            </a:extLst>
          </p:cNvPr>
          <p:cNvGrpSpPr/>
          <p:nvPr/>
        </p:nvGrpSpPr>
        <p:grpSpPr>
          <a:xfrm>
            <a:off x="4689231" y="1268530"/>
            <a:ext cx="5613009" cy="1489910"/>
            <a:chOff x="4689231" y="1939090"/>
            <a:chExt cx="5613009" cy="1489910"/>
          </a:xfrm>
        </p:grpSpPr>
        <p:sp>
          <p:nvSpPr>
            <p:cNvPr id="4" name="Οβάλ 3">
              <a:extLst>
                <a:ext uri="{FF2B5EF4-FFF2-40B4-BE49-F238E27FC236}">
                  <a16:creationId xmlns:a16="http://schemas.microsoft.com/office/drawing/2014/main" id="{95F64839-FA85-4A51-A529-4164863D87FE}"/>
                </a:ext>
              </a:extLst>
            </p:cNvPr>
            <p:cNvSpPr/>
            <p:nvPr/>
          </p:nvSpPr>
          <p:spPr>
            <a:xfrm>
              <a:off x="4689231" y="2825262"/>
              <a:ext cx="609600" cy="60373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7" name="Ευθύγραμμο βέλος σύνδεσης 6">
              <a:extLst>
                <a:ext uri="{FF2B5EF4-FFF2-40B4-BE49-F238E27FC236}">
                  <a16:creationId xmlns:a16="http://schemas.microsoft.com/office/drawing/2014/main" id="{8749BF46-00D7-4E23-9343-806A7764F3FE}"/>
                </a:ext>
              </a:extLst>
            </p:cNvPr>
            <p:cNvCxnSpPr>
              <a:cxnSpLocks/>
            </p:cNvCxnSpPr>
            <p:nvPr/>
          </p:nvCxnSpPr>
          <p:spPr>
            <a:xfrm flipV="1">
              <a:off x="5298831" y="2239108"/>
              <a:ext cx="3153507" cy="6975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617752-A76B-4A8B-9DD1-A98FD71D03CA}"/>
                </a:ext>
              </a:extLst>
            </p:cNvPr>
            <p:cNvSpPr txBox="1"/>
            <p:nvPr/>
          </p:nvSpPr>
          <p:spPr>
            <a:xfrm>
              <a:off x="8569569" y="1939090"/>
              <a:ext cx="1732671" cy="523220"/>
            </a:xfrm>
            <a:prstGeom prst="rect">
              <a:avLst/>
            </a:prstGeom>
            <a:noFill/>
          </p:spPr>
          <p:txBody>
            <a:bodyPr wrap="square">
              <a:spAutoFit/>
            </a:bodyPr>
            <a:lstStyle/>
            <a:p>
              <a:pPr>
                <a:tabLst>
                  <a:tab pos="180340" algn="l"/>
                  <a:tab pos="540385" algn="l"/>
                  <a:tab pos="900430" algn="l"/>
                  <a:tab pos="1260475" algn="l"/>
                </a:tabLst>
              </a:pPr>
              <a:r>
                <a:rPr lang="en-US"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Counter</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grpSp>
      <p:grpSp>
        <p:nvGrpSpPr>
          <p:cNvPr id="19" name="Ομάδα 18">
            <a:extLst>
              <a:ext uri="{FF2B5EF4-FFF2-40B4-BE49-F238E27FC236}">
                <a16:creationId xmlns:a16="http://schemas.microsoft.com/office/drawing/2014/main" id="{67E57B51-8D9D-4DE5-ADB7-94407D58199B}"/>
              </a:ext>
            </a:extLst>
          </p:cNvPr>
          <p:cNvGrpSpPr/>
          <p:nvPr/>
        </p:nvGrpSpPr>
        <p:grpSpPr>
          <a:xfrm>
            <a:off x="4584192" y="2011680"/>
            <a:ext cx="6385091" cy="841248"/>
            <a:chOff x="4584192" y="2682240"/>
            <a:chExt cx="6385091" cy="841248"/>
          </a:xfrm>
        </p:grpSpPr>
        <p:grpSp>
          <p:nvGrpSpPr>
            <p:cNvPr id="16" name="Ομάδα 15">
              <a:extLst>
                <a:ext uri="{FF2B5EF4-FFF2-40B4-BE49-F238E27FC236}">
                  <a16:creationId xmlns:a16="http://schemas.microsoft.com/office/drawing/2014/main" id="{7322B174-4B9A-45BB-9C81-A8E9C6B9518A}"/>
                </a:ext>
              </a:extLst>
            </p:cNvPr>
            <p:cNvGrpSpPr/>
            <p:nvPr/>
          </p:nvGrpSpPr>
          <p:grpSpPr>
            <a:xfrm>
              <a:off x="4584192" y="2682240"/>
              <a:ext cx="3868146" cy="841248"/>
              <a:chOff x="4584192" y="2682240"/>
              <a:chExt cx="3868146" cy="841248"/>
            </a:xfrm>
          </p:grpSpPr>
          <p:sp>
            <p:nvSpPr>
              <p:cNvPr id="13" name="Ορθογώνιο: Στρογγύλεμα γωνιών 12">
                <a:extLst>
                  <a:ext uri="{FF2B5EF4-FFF2-40B4-BE49-F238E27FC236}">
                    <a16:creationId xmlns:a16="http://schemas.microsoft.com/office/drawing/2014/main" id="{D6427CEC-237E-48ED-BA5E-E1CA7375A61C}"/>
                  </a:ext>
                </a:extLst>
              </p:cNvPr>
              <p:cNvSpPr/>
              <p:nvPr/>
            </p:nvSpPr>
            <p:spPr>
              <a:xfrm>
                <a:off x="4584192" y="2682240"/>
                <a:ext cx="1999488" cy="841248"/>
              </a:xfrm>
              <a:prstGeom prst="round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5" name="Ευθύγραμμο βέλος σύνδεσης 14">
                <a:extLst>
                  <a:ext uri="{FF2B5EF4-FFF2-40B4-BE49-F238E27FC236}">
                    <a16:creationId xmlns:a16="http://schemas.microsoft.com/office/drawing/2014/main" id="{BC3B5C8C-F2D6-4563-8498-7FC7E766B244}"/>
                  </a:ext>
                </a:extLst>
              </p:cNvPr>
              <p:cNvCxnSpPr/>
              <p:nvPr/>
            </p:nvCxnSpPr>
            <p:spPr>
              <a:xfrm>
                <a:off x="6583680" y="3108960"/>
                <a:ext cx="1868658" cy="0"/>
              </a:xfrm>
              <a:prstGeom prst="straightConnector1">
                <a:avLst/>
              </a:prstGeom>
              <a:ln w="38100">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44B1CC6C-6841-446B-98F2-01947F41B178}"/>
                </a:ext>
              </a:extLst>
            </p:cNvPr>
            <p:cNvSpPr txBox="1"/>
            <p:nvPr/>
          </p:nvSpPr>
          <p:spPr>
            <a:xfrm>
              <a:off x="8505091" y="2865521"/>
              <a:ext cx="2464192" cy="523220"/>
            </a:xfrm>
            <a:prstGeom prst="rect">
              <a:avLst/>
            </a:prstGeom>
            <a:noFill/>
          </p:spPr>
          <p:txBody>
            <a:bodyPr wrap="square">
              <a:spAutoFit/>
            </a:bodyPr>
            <a:lstStyle/>
            <a:p>
              <a:pPr>
                <a:tabLst>
                  <a:tab pos="180340" algn="l"/>
                  <a:tab pos="540385" algn="l"/>
                  <a:tab pos="900430" algn="l"/>
                  <a:tab pos="1260475" algn="l"/>
                </a:tabLst>
              </a:pPr>
              <a:r>
                <a:rPr lang="en-US"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Condition</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grpSp>
      <p:grpSp>
        <p:nvGrpSpPr>
          <p:cNvPr id="20" name="Ομάδα 19">
            <a:extLst>
              <a:ext uri="{FF2B5EF4-FFF2-40B4-BE49-F238E27FC236}">
                <a16:creationId xmlns:a16="http://schemas.microsoft.com/office/drawing/2014/main" id="{8A5CFACF-2E4E-4B22-945E-1A306AB696D8}"/>
              </a:ext>
            </a:extLst>
          </p:cNvPr>
          <p:cNvGrpSpPr/>
          <p:nvPr/>
        </p:nvGrpSpPr>
        <p:grpSpPr>
          <a:xfrm>
            <a:off x="4443984" y="3129454"/>
            <a:ext cx="6408607" cy="586854"/>
            <a:chOff x="4584192" y="2682240"/>
            <a:chExt cx="6408607" cy="841248"/>
          </a:xfrm>
        </p:grpSpPr>
        <p:grpSp>
          <p:nvGrpSpPr>
            <p:cNvPr id="21" name="Ομάδα 20">
              <a:extLst>
                <a:ext uri="{FF2B5EF4-FFF2-40B4-BE49-F238E27FC236}">
                  <a16:creationId xmlns:a16="http://schemas.microsoft.com/office/drawing/2014/main" id="{AFA0E47F-001D-4240-AAE3-9F19F5454D4F}"/>
                </a:ext>
              </a:extLst>
            </p:cNvPr>
            <p:cNvGrpSpPr/>
            <p:nvPr/>
          </p:nvGrpSpPr>
          <p:grpSpPr>
            <a:xfrm>
              <a:off x="4584192" y="2682240"/>
              <a:ext cx="3868146" cy="841248"/>
              <a:chOff x="4584192" y="2682240"/>
              <a:chExt cx="3868146" cy="841248"/>
            </a:xfrm>
          </p:grpSpPr>
          <p:sp>
            <p:nvSpPr>
              <p:cNvPr id="23" name="Ορθογώνιο: Στρογγύλεμα γωνιών 22">
                <a:extLst>
                  <a:ext uri="{FF2B5EF4-FFF2-40B4-BE49-F238E27FC236}">
                    <a16:creationId xmlns:a16="http://schemas.microsoft.com/office/drawing/2014/main" id="{53C19B76-37AF-4E9F-B4A9-896F50ABBEF9}"/>
                  </a:ext>
                </a:extLst>
              </p:cNvPr>
              <p:cNvSpPr/>
              <p:nvPr/>
            </p:nvSpPr>
            <p:spPr>
              <a:xfrm>
                <a:off x="4584192" y="2682240"/>
                <a:ext cx="1139952" cy="841248"/>
              </a:xfrm>
              <a:prstGeom prst="roundRect">
                <a:avLst/>
              </a:prstGeom>
              <a:no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24" name="Ευθύγραμμο βέλος σύνδεσης 23">
                <a:extLst>
                  <a:ext uri="{FF2B5EF4-FFF2-40B4-BE49-F238E27FC236}">
                    <a16:creationId xmlns:a16="http://schemas.microsoft.com/office/drawing/2014/main" id="{D51EFF87-A11C-422F-BFBB-62A7B1DB147E}"/>
                  </a:ext>
                </a:extLst>
              </p:cNvPr>
              <p:cNvCxnSpPr>
                <a:cxnSpLocks/>
              </p:cNvCxnSpPr>
              <p:nvPr/>
            </p:nvCxnSpPr>
            <p:spPr>
              <a:xfrm>
                <a:off x="5724144" y="3108961"/>
                <a:ext cx="2728194" cy="0"/>
              </a:xfrm>
              <a:prstGeom prst="straightConnector1">
                <a:avLst/>
              </a:prstGeom>
              <a:ln w="38100">
                <a:solidFill>
                  <a:schemeClr val="accent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98889684-BB83-4E96-9937-4427C7EA5A36}"/>
                </a:ext>
              </a:extLst>
            </p:cNvPr>
            <p:cNvSpPr txBox="1"/>
            <p:nvPr/>
          </p:nvSpPr>
          <p:spPr>
            <a:xfrm>
              <a:off x="8528607" y="2704154"/>
              <a:ext cx="2464192" cy="750029"/>
            </a:xfrm>
            <a:prstGeom prst="rect">
              <a:avLst/>
            </a:prstGeom>
            <a:noFill/>
          </p:spPr>
          <p:txBody>
            <a:bodyPr wrap="square">
              <a:spAutoFit/>
            </a:bodyPr>
            <a:lstStyle/>
            <a:p>
              <a:pPr>
                <a:tabLst>
                  <a:tab pos="180340" algn="l"/>
                  <a:tab pos="540385" algn="l"/>
                  <a:tab pos="900430" algn="l"/>
                  <a:tab pos="1260475" algn="l"/>
                </a:tabLst>
              </a:pPr>
              <a:r>
                <a:rPr lang="en-US" sz="2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Step</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grpSp>
      <p:sp>
        <p:nvSpPr>
          <p:cNvPr id="27" name="TextBox 26">
            <a:extLst>
              <a:ext uri="{FF2B5EF4-FFF2-40B4-BE49-F238E27FC236}">
                <a16:creationId xmlns:a16="http://schemas.microsoft.com/office/drawing/2014/main" id="{BC87926A-0E52-482B-9D62-F948581E8CDB}"/>
              </a:ext>
            </a:extLst>
          </p:cNvPr>
          <p:cNvSpPr txBox="1"/>
          <p:nvPr/>
        </p:nvSpPr>
        <p:spPr>
          <a:xfrm>
            <a:off x="385054" y="5392070"/>
            <a:ext cx="11160770" cy="847733"/>
          </a:xfrm>
          <a:prstGeom prst="rect">
            <a:avLst/>
          </a:prstGeom>
          <a:solidFill>
            <a:srgbClr val="FFC000"/>
          </a:solidFill>
        </p:spPr>
        <p:txBody>
          <a:bodyPr wrap="square">
            <a:spAutoFit/>
          </a:bodyPr>
          <a:lstStyle/>
          <a:p>
            <a:pPr>
              <a:lnSpc>
                <a:spcPct val="107000"/>
              </a:lnSpc>
              <a:spcAft>
                <a:spcPts val="800"/>
              </a:spcAft>
            </a:pPr>
            <a:r>
              <a:rPr lang="el-GR" sz="2400" dirty="0" err="1">
                <a:effectLst/>
                <a:latin typeface="Verdana" panose="020B0604030504040204" pitchFamily="34" charset="0"/>
                <a:ea typeface="Calibri" panose="020F0502020204030204" pitchFamily="34" charset="0"/>
                <a:cs typeface="Times New Roman" panose="02020603050405020304" pitchFamily="18" charset="0"/>
              </a:rPr>
              <a:t>When</a:t>
            </a:r>
            <a:r>
              <a:rPr lang="el-GR" sz="24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counter</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starts</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from</a:t>
            </a:r>
            <a:r>
              <a:rPr lang="el-GR" sz="2400" dirty="0">
                <a:effectLst/>
                <a:latin typeface="Verdana" panose="020B0604030504040204" pitchFamily="34" charset="0"/>
                <a:ea typeface="Calibri" panose="020F0502020204030204" pitchFamily="34" charset="0"/>
                <a:cs typeface="Times New Roman" panose="02020603050405020304" pitchFamily="18" charset="0"/>
              </a:rPr>
              <a:t> a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greater</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than</a:t>
            </a:r>
            <a:r>
              <a:rPr lang="el-GR" sz="24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final</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then</a:t>
            </a:r>
            <a:r>
              <a:rPr lang="el-GR" sz="24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step</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must</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negative</a:t>
            </a:r>
            <a:r>
              <a:rPr lang="el-GR" sz="2400" b="1" dirty="0">
                <a:effectLst/>
                <a:latin typeface="Verdana" panose="020B0604030504040204" pitchFamily="34" charset="0"/>
                <a:ea typeface="Calibri" panose="020F0502020204030204" pitchFamily="34" charset="0"/>
                <a:cs typeface="Times New Roman" panose="02020603050405020304" pitchFamily="18" charset="0"/>
              </a:rPr>
              <a:t>.</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31" name="TextBox 30">
            <a:extLst>
              <a:ext uri="{FF2B5EF4-FFF2-40B4-BE49-F238E27FC236}">
                <a16:creationId xmlns:a16="http://schemas.microsoft.com/office/drawing/2014/main" id="{5F054FF0-8B01-4627-ABC2-21DDE84E27FA}"/>
              </a:ext>
            </a:extLst>
          </p:cNvPr>
          <p:cNvSpPr txBox="1"/>
          <p:nvPr/>
        </p:nvSpPr>
        <p:spPr>
          <a:xfrm>
            <a:off x="385054" y="4512424"/>
            <a:ext cx="11160770" cy="847733"/>
          </a:xfrm>
          <a:prstGeom prst="rect">
            <a:avLst/>
          </a:prstGeom>
          <a:solidFill>
            <a:srgbClr val="FFC000"/>
          </a:solidFill>
        </p:spPr>
        <p:txBody>
          <a:bodyPr wrap="square">
            <a:spAutoFit/>
          </a:bodyPr>
          <a:lstStyle/>
          <a:p>
            <a:pPr>
              <a:lnSpc>
                <a:spcPct val="107000"/>
              </a:lnSpc>
              <a:spcAft>
                <a:spcPts val="800"/>
              </a:spcAft>
            </a:pPr>
            <a:r>
              <a:rPr lang="el-GR" sz="2400" dirty="0" err="1">
                <a:effectLst/>
                <a:latin typeface="Verdana" panose="020B0604030504040204" pitchFamily="34" charset="0"/>
                <a:ea typeface="Calibri" panose="020F0502020204030204" pitchFamily="34" charset="0"/>
                <a:cs typeface="Times New Roman" panose="02020603050405020304" pitchFamily="18" charset="0"/>
              </a:rPr>
              <a:t>When</a:t>
            </a:r>
            <a:r>
              <a:rPr lang="el-GR" sz="24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counter</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starts</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at</a:t>
            </a:r>
            <a:r>
              <a:rPr lang="el-GR" sz="2400" dirty="0">
                <a:effectLst/>
                <a:latin typeface="Verdana" panose="020B0604030504040204" pitchFamily="34" charset="0"/>
                <a:ea typeface="Calibri" panose="020F0502020204030204" pitchFamily="34" charset="0"/>
                <a:cs typeface="Times New Roman" panose="02020603050405020304" pitchFamily="18" charset="0"/>
              </a:rPr>
              <a:t> a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less</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than</a:t>
            </a:r>
            <a:r>
              <a:rPr lang="el-GR" sz="24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final</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then</a:t>
            </a:r>
            <a:r>
              <a:rPr lang="el-GR" sz="24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step</a:t>
            </a:r>
            <a:r>
              <a:rPr lang="el-GR" sz="2400" b="1"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must</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2400" dirty="0">
                <a:effectLst/>
                <a:latin typeface="Verdana" panose="020B0604030504040204" pitchFamily="34" charset="0"/>
                <a:ea typeface="Calibri" panose="020F0502020204030204" pitchFamily="34" charset="0"/>
                <a:cs typeface="Times New Roman" panose="02020603050405020304" pitchFamily="18" charset="0"/>
              </a:rPr>
              <a:t> </a:t>
            </a:r>
            <a:r>
              <a:rPr lang="el-GR" sz="2400" b="1" dirty="0" err="1">
                <a:effectLst/>
                <a:latin typeface="Verdana" panose="020B0604030504040204" pitchFamily="34" charset="0"/>
                <a:ea typeface="Calibri" panose="020F0502020204030204" pitchFamily="34" charset="0"/>
                <a:cs typeface="Times New Roman" panose="02020603050405020304" pitchFamily="18" charset="0"/>
              </a:rPr>
              <a:t>positive</a:t>
            </a:r>
            <a:r>
              <a:rPr lang="el-GR" sz="2400" b="1" dirty="0">
                <a:effectLst/>
                <a:latin typeface="Verdana" panose="020B0604030504040204" pitchFamily="34" charset="0"/>
                <a:ea typeface="Calibri" panose="020F0502020204030204" pitchFamily="34" charset="0"/>
                <a:cs typeface="Times New Roman" panose="02020603050405020304" pitchFamily="18" charset="0"/>
              </a:rPr>
              <a:t>.</a:t>
            </a:r>
            <a:endParaRPr lang="el-GR" sz="2400" dirty="0">
              <a:effectLst/>
              <a:latin typeface="Verdana" panose="020B060403050404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225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3CBDC8E-2359-4D44-8167-19F99F4BE8B4}"/>
              </a:ext>
            </a:extLst>
          </p:cNvPr>
          <p:cNvSpPr>
            <a:spLocks noGrp="1"/>
          </p:cNvSpPr>
          <p:nvPr>
            <p:ph type="title"/>
          </p:nvPr>
        </p:nvSpPr>
        <p:spPr/>
        <p:txBody>
          <a:bodyPr>
            <a:normAutofit/>
          </a:bodyPr>
          <a:lstStyle/>
          <a:p>
            <a:r>
              <a:rPr lang="en-US" dirty="0"/>
              <a:t>Example 1 - Show all integers from 100 to 1</a:t>
            </a:r>
            <a:endParaRPr lang="el-GR" dirty="0"/>
          </a:p>
        </p:txBody>
      </p:sp>
      <p:pic>
        <p:nvPicPr>
          <p:cNvPr id="4" name="Εικόνα 3">
            <a:extLst>
              <a:ext uri="{FF2B5EF4-FFF2-40B4-BE49-F238E27FC236}">
                <a16:creationId xmlns:a16="http://schemas.microsoft.com/office/drawing/2014/main" id="{B29476FC-D8C2-4CA8-AB37-F3FFC9A01087}"/>
              </a:ext>
            </a:extLst>
          </p:cNvPr>
          <p:cNvPicPr>
            <a:picLocks noChangeAspect="1"/>
          </p:cNvPicPr>
          <p:nvPr/>
        </p:nvPicPr>
        <p:blipFill>
          <a:blip r:embed="rId3"/>
          <a:stretch>
            <a:fillRect/>
          </a:stretch>
        </p:blipFill>
        <p:spPr>
          <a:xfrm>
            <a:off x="490093" y="1666270"/>
            <a:ext cx="7569988" cy="3867023"/>
          </a:xfrm>
          <a:prstGeom prst="rect">
            <a:avLst/>
          </a:prstGeom>
        </p:spPr>
      </p:pic>
    </p:spTree>
    <p:extLst>
      <p:ext uri="{BB962C8B-B14F-4D97-AF65-F5344CB8AC3E}">
        <p14:creationId xmlns:p14="http://schemas.microsoft.com/office/powerpoint/2010/main" val="145193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33172A6-1EB7-4882-A925-FE91AE134D5C}"/>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000">
                <a:latin typeface="+mj-lt"/>
                <a:ea typeface="+mj-ea"/>
              </a:rPr>
              <a:t>Example 2 - Show all even numbers from 1 to 100</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Εικόνα 3">
            <a:extLst>
              <a:ext uri="{FF2B5EF4-FFF2-40B4-BE49-F238E27FC236}">
                <a16:creationId xmlns:a16="http://schemas.microsoft.com/office/drawing/2014/main" id="{767A611F-C8D0-4743-B509-C2A19619F3B6}"/>
              </a:ext>
            </a:extLst>
          </p:cNvPr>
          <p:cNvPicPr>
            <a:picLocks noChangeAspect="1"/>
          </p:cNvPicPr>
          <p:nvPr/>
        </p:nvPicPr>
        <p:blipFill rotWithShape="1">
          <a:blip r:embed="rId3"/>
          <a:srcRect r="3623" b="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490731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46811DF-90EE-4717-9628-E4116201EC9B}"/>
              </a:ext>
            </a:extLst>
          </p:cNvPr>
          <p:cNvSpPr>
            <a:spLocks noGrp="1"/>
          </p:cNvSpPr>
          <p:nvPr>
            <p:ph type="title"/>
          </p:nvPr>
        </p:nvSpPr>
        <p:spPr/>
        <p:txBody>
          <a:bodyPr/>
          <a:lstStyle/>
          <a:p>
            <a:r>
              <a:rPr lang="en-US" dirty="0"/>
              <a:t>Example 3 – Sum Algorithm</a:t>
            </a:r>
            <a:endParaRPr lang="el-GR" dirty="0"/>
          </a:p>
        </p:txBody>
      </p:sp>
      <p:sp>
        <p:nvSpPr>
          <p:cNvPr id="4" name="TextBox 3">
            <a:extLst>
              <a:ext uri="{FF2B5EF4-FFF2-40B4-BE49-F238E27FC236}">
                <a16:creationId xmlns:a16="http://schemas.microsoft.com/office/drawing/2014/main" id="{FAEC5DFA-FCAC-40B5-B815-0C26DABD39CB}"/>
              </a:ext>
            </a:extLst>
          </p:cNvPr>
          <p:cNvSpPr txBox="1"/>
          <p:nvPr/>
        </p:nvSpPr>
        <p:spPr>
          <a:xfrm>
            <a:off x="372861" y="876416"/>
            <a:ext cx="11572953" cy="784830"/>
          </a:xfrm>
          <a:prstGeom prst="rect">
            <a:avLst/>
          </a:prstGeom>
          <a:noFill/>
        </p:spPr>
        <p:txBody>
          <a:bodyPr wrap="square">
            <a:spAutoFit/>
          </a:bodyPr>
          <a:lstStyle/>
          <a:p>
            <a:pPr algn="just">
              <a:lnSpc>
                <a:spcPct val="107000"/>
              </a:lnSpc>
              <a:spcAft>
                <a:spcPts val="800"/>
              </a:spcAft>
            </a:pPr>
            <a:r>
              <a:rPr lang="el-GR" sz="2200" dirty="0" err="1">
                <a:effectLst/>
                <a:latin typeface="Verdana" panose="020B0604030504040204" pitchFamily="34" charset="0"/>
                <a:ea typeface="Calibri" panose="020F0502020204030204" pitchFamily="34" charset="0"/>
                <a:cs typeface="Times New Roman" panose="02020603050405020304" pitchFamily="18" charset="0"/>
              </a:rPr>
              <a:t>Make</a:t>
            </a:r>
            <a:r>
              <a:rPr lang="el-GR" sz="2200" dirty="0">
                <a:effectLst/>
                <a:latin typeface="Verdana" panose="020B0604030504040204" pitchFamily="34" charset="0"/>
                <a:ea typeface="Calibri" panose="020F0502020204030204" pitchFamily="34" charset="0"/>
                <a:cs typeface="Times New Roman" panose="02020603050405020304" pitchFamily="18" charset="0"/>
              </a:rPr>
              <a:t> a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program</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that</a:t>
            </a:r>
            <a:r>
              <a:rPr lang="el-GR" sz="2200" dirty="0">
                <a:effectLst/>
                <a:latin typeface="Verdana" panose="020B0604030504040204" pitchFamily="34" charset="0"/>
                <a:ea typeface="Calibri" panose="020F0502020204030204" pitchFamily="34" charset="0"/>
                <a:cs typeface="Times New Roman" panose="02020603050405020304" pitchFamily="18" charset="0"/>
              </a:rPr>
              <a:t> for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ten</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numbers</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entered</a:t>
            </a:r>
            <a:r>
              <a:rPr lang="el-GR" sz="2200" dirty="0">
                <a:effectLst/>
                <a:latin typeface="Verdana" panose="020B0604030504040204" pitchFamily="34" charset="0"/>
                <a:ea typeface="Calibri" panose="020F0502020204030204" pitchFamily="34" charset="0"/>
                <a:cs typeface="Times New Roman" panose="02020603050405020304" pitchFamily="18" charset="0"/>
              </a:rPr>
              <a:t>, the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program</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calculates</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their</a:t>
            </a:r>
            <a:r>
              <a:rPr lang="el-GR" sz="2200" dirty="0">
                <a:effectLst/>
                <a:latin typeface="Verdana" panose="020B0604030504040204" pitchFamily="34" charset="0"/>
                <a:ea typeface="Calibri" panose="020F0502020204030204" pitchFamily="34" charset="0"/>
                <a:cs typeface="Times New Roman" panose="02020603050405020304" pitchFamily="18" charset="0"/>
              </a:rPr>
              <a:t> sum.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These</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numbers</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are</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considered</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to</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range</a:t>
            </a:r>
            <a:r>
              <a:rPr lang="el-GR" sz="2200" dirty="0">
                <a:effectLst/>
                <a:latin typeface="Verdana" panose="020B0604030504040204" pitchFamily="34" charset="0"/>
                <a:ea typeface="Calibri" panose="020F0502020204030204" pitchFamily="34" charset="0"/>
                <a:cs typeface="Times New Roman" panose="02020603050405020304" pitchFamily="18" charset="0"/>
              </a:rPr>
              <a:t> </a:t>
            </a:r>
            <a:r>
              <a:rPr lang="el-GR" sz="2200" dirty="0" err="1">
                <a:effectLst/>
                <a:latin typeface="Verdana" panose="020B0604030504040204" pitchFamily="34" charset="0"/>
                <a:ea typeface="Calibri" panose="020F0502020204030204" pitchFamily="34" charset="0"/>
                <a:cs typeface="Times New Roman" panose="02020603050405020304" pitchFamily="18" charset="0"/>
              </a:rPr>
              <a:t>between</a:t>
            </a:r>
            <a:r>
              <a:rPr lang="el-GR" sz="2200" dirty="0">
                <a:effectLst/>
                <a:latin typeface="Verdana" panose="020B0604030504040204" pitchFamily="34" charset="0"/>
                <a:ea typeface="Calibri" panose="020F0502020204030204" pitchFamily="34" charset="0"/>
                <a:cs typeface="Times New Roman" panose="02020603050405020304" pitchFamily="18" charset="0"/>
              </a:rPr>
              <a:t> -100 and 100</a:t>
            </a:r>
          </a:p>
        </p:txBody>
      </p:sp>
      <p:pic>
        <p:nvPicPr>
          <p:cNvPr id="6" name="Εικόνα 5">
            <a:extLst>
              <a:ext uri="{FF2B5EF4-FFF2-40B4-BE49-F238E27FC236}">
                <a16:creationId xmlns:a16="http://schemas.microsoft.com/office/drawing/2014/main" id="{44D0E7AF-CE12-4BFA-A460-6AB13225B460}"/>
              </a:ext>
            </a:extLst>
          </p:cNvPr>
          <p:cNvPicPr>
            <a:picLocks noChangeAspect="1"/>
          </p:cNvPicPr>
          <p:nvPr/>
        </p:nvPicPr>
        <p:blipFill>
          <a:blip r:embed="rId3"/>
          <a:stretch>
            <a:fillRect/>
          </a:stretch>
        </p:blipFill>
        <p:spPr>
          <a:xfrm>
            <a:off x="525764" y="1877272"/>
            <a:ext cx="6076488" cy="4348715"/>
          </a:xfrm>
          <a:prstGeom prst="rect">
            <a:avLst/>
          </a:prstGeom>
        </p:spPr>
      </p:pic>
      <p:sp>
        <p:nvSpPr>
          <p:cNvPr id="8" name="TextBox 7">
            <a:extLst>
              <a:ext uri="{FF2B5EF4-FFF2-40B4-BE49-F238E27FC236}">
                <a16:creationId xmlns:a16="http://schemas.microsoft.com/office/drawing/2014/main" id="{E433923D-F091-4065-8A3F-07E7657C1BC3}"/>
              </a:ext>
            </a:extLst>
          </p:cNvPr>
          <p:cNvSpPr txBox="1"/>
          <p:nvPr/>
        </p:nvSpPr>
        <p:spPr>
          <a:xfrm>
            <a:off x="7128752" y="2230767"/>
            <a:ext cx="4664663" cy="1051122"/>
          </a:xfrm>
          <a:prstGeom prst="rect">
            <a:avLst/>
          </a:prstGeom>
          <a:noFill/>
        </p:spPr>
        <p:txBody>
          <a:bodyPr wrap="square">
            <a:spAutoFit/>
          </a:bodyPr>
          <a:lstStyle/>
          <a:p>
            <a:pPr algn="ctr">
              <a:lnSpc>
                <a:spcPct val="107000"/>
              </a:lnSpc>
              <a:spcAft>
                <a:spcPts val="800"/>
              </a:spcAft>
            </a:pPr>
            <a:r>
              <a:rPr lang="el-GR" sz="2000" dirty="0">
                <a:effectLst/>
                <a:latin typeface="Verdana" panose="020B0604030504040204" pitchFamily="34" charset="0"/>
                <a:ea typeface="Calibri" panose="020F0502020204030204" pitchFamily="34" charset="0"/>
                <a:cs typeface="Times New Roman" panose="02020603050405020304" pitchFamily="18" charset="0"/>
              </a:rPr>
              <a:t>The </a:t>
            </a:r>
            <a:r>
              <a:rPr lang="el-GR" sz="2000" b="1" dirty="0" err="1">
                <a:effectLst/>
                <a:latin typeface="Verdana" panose="020B0604030504040204" pitchFamily="34" charset="0"/>
                <a:ea typeface="Calibri" panose="020F0502020204030204" pitchFamily="34" charset="0"/>
                <a:cs typeface="Times New Roman" panose="02020603050405020304" pitchFamily="18" charset="0"/>
              </a:rPr>
              <a:t>Rnd</a:t>
            </a:r>
            <a:r>
              <a:rPr lang="el-GR" sz="2000" b="1" dirty="0">
                <a:effectLst/>
                <a:latin typeface="Verdana" panose="020B0604030504040204" pitchFamily="34" charset="0"/>
                <a:ea typeface="Calibri" panose="020F0502020204030204" pitchFamily="34" charset="0"/>
                <a:cs typeface="Times New Roman" panose="02020603050405020304" pitchFamily="18" charset="0"/>
              </a:rPr>
              <a:t> </a:t>
            </a:r>
            <a:r>
              <a:rPr lang="el-GR" sz="2000" dirty="0" err="1">
                <a:effectLst/>
                <a:latin typeface="Verdana" panose="020B0604030504040204" pitchFamily="34" charset="0"/>
                <a:ea typeface="Calibri" panose="020F0502020204030204" pitchFamily="34" charset="0"/>
                <a:cs typeface="Times New Roman" panose="02020603050405020304" pitchFamily="18" charset="0"/>
              </a:rPr>
              <a:t>command</a:t>
            </a:r>
            <a:r>
              <a:rPr lang="el-GR" sz="2000" b="1" dirty="0">
                <a:effectLst/>
                <a:latin typeface="Verdana" panose="020B0604030504040204" pitchFamily="34" charset="0"/>
                <a:ea typeface="Calibri" panose="020F0502020204030204" pitchFamily="34" charset="0"/>
                <a:cs typeface="Times New Roman" panose="02020603050405020304" pitchFamily="18" charset="0"/>
              </a:rPr>
              <a:t> </a:t>
            </a:r>
            <a:r>
              <a:rPr lang="el-GR" sz="2000" dirty="0" err="1">
                <a:effectLst/>
                <a:latin typeface="Verdana" panose="020B0604030504040204" pitchFamily="34" charset="0"/>
                <a:ea typeface="Calibri" panose="020F0502020204030204" pitchFamily="34" charset="0"/>
                <a:cs typeface="Times New Roman" panose="02020603050405020304" pitchFamily="18" charset="0"/>
              </a:rPr>
              <a:t>returns</a:t>
            </a:r>
            <a:r>
              <a:rPr lang="el-GR" sz="2000" dirty="0">
                <a:effectLst/>
                <a:latin typeface="Verdana" panose="020B0604030504040204" pitchFamily="34" charset="0"/>
                <a:ea typeface="Calibri" panose="020F0502020204030204" pitchFamily="34" charset="0"/>
                <a:cs typeface="Times New Roman" panose="02020603050405020304" pitchFamily="18" charset="0"/>
              </a:rPr>
              <a:t> a</a:t>
            </a:r>
            <a:r>
              <a:rPr lang="en-US" sz="2000" dirty="0">
                <a:effectLst/>
                <a:latin typeface="Verdana" panose="020B0604030504040204" pitchFamily="34" charset="0"/>
                <a:ea typeface="Calibri" panose="020F0502020204030204" pitchFamily="34" charset="0"/>
                <a:cs typeface="Times New Roman" panose="02020603050405020304" pitchFamily="18" charset="0"/>
              </a:rPr>
              <a:t> </a:t>
            </a:r>
            <a:r>
              <a:rPr lang="el-GR" sz="2000" dirty="0" err="1">
                <a:effectLst/>
                <a:latin typeface="Verdana" panose="020B0604030504040204" pitchFamily="34" charset="0"/>
                <a:ea typeface="Calibri" panose="020F0502020204030204" pitchFamily="34" charset="0"/>
                <a:cs typeface="Times New Roman" panose="02020603050405020304" pitchFamily="18" charset="0"/>
              </a:rPr>
              <a:t>number</a:t>
            </a:r>
            <a:r>
              <a:rPr lang="el-GR" sz="2000" dirty="0">
                <a:effectLst/>
                <a:latin typeface="Verdana" panose="020B0604030504040204" pitchFamily="34" charset="0"/>
                <a:ea typeface="Calibri" panose="020F0502020204030204" pitchFamily="34" charset="0"/>
                <a:cs typeface="Times New Roman" panose="02020603050405020304" pitchFamily="18" charset="0"/>
              </a:rPr>
              <a:t> </a:t>
            </a:r>
            <a:r>
              <a:rPr lang="el-GR" sz="2000" dirty="0" err="1">
                <a:effectLst/>
                <a:latin typeface="Verdana" panose="020B0604030504040204" pitchFamily="34" charset="0"/>
                <a:ea typeface="Calibri" panose="020F0502020204030204" pitchFamily="34" charset="0"/>
                <a:cs typeface="Times New Roman" panose="02020603050405020304" pitchFamily="18" charset="0"/>
              </a:rPr>
              <a:t>between</a:t>
            </a:r>
            <a:r>
              <a:rPr lang="el-GR" sz="2000" dirty="0">
                <a:effectLst/>
                <a:latin typeface="Verdana" panose="020B0604030504040204" pitchFamily="34" charset="0"/>
                <a:ea typeface="Calibri" panose="020F0502020204030204" pitchFamily="34" charset="0"/>
                <a:cs typeface="Times New Roman" panose="02020603050405020304" pitchFamily="18" charset="0"/>
              </a:rPr>
              <a:t> the First and </a:t>
            </a:r>
            <a:r>
              <a:rPr lang="el-GR" sz="2000" dirty="0" err="1">
                <a:effectLst/>
                <a:latin typeface="Verdana" panose="020B0604030504040204" pitchFamily="34" charset="0"/>
                <a:ea typeface="Calibri" panose="020F0502020204030204" pitchFamily="34" charset="0"/>
                <a:cs typeface="Times New Roman" panose="02020603050405020304" pitchFamily="18" charset="0"/>
              </a:rPr>
              <a:t>Last</a:t>
            </a:r>
            <a:r>
              <a:rPr lang="el-GR" sz="2000" dirty="0">
                <a:effectLst/>
                <a:latin typeface="Verdana" panose="020B0604030504040204" pitchFamily="34" charset="0"/>
                <a:ea typeface="Calibri" panose="020F0502020204030204" pitchFamily="34" charset="0"/>
                <a:cs typeface="Times New Roman" panose="02020603050405020304" pitchFamily="18" charset="0"/>
              </a:rPr>
              <a:t> </a:t>
            </a:r>
            <a:r>
              <a:rPr lang="el-GR" sz="20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2000" dirty="0">
                <a:effectLst/>
                <a:latin typeface="Verdana" panose="020B0604030504040204" pitchFamily="34" charset="0"/>
                <a:ea typeface="Calibri" panose="020F0502020204030204" pitchFamily="34" charset="0"/>
                <a:cs typeface="Times New Roman" panose="02020603050405020304" pitchFamily="18" charset="0"/>
              </a:rPr>
              <a:t>.</a:t>
            </a:r>
            <a:endParaRPr lang="el-GR" sz="2800" dirty="0">
              <a:effectLst/>
              <a:latin typeface="Verdana" panose="020B0604030504040204" pitchFamily="34" charset="0"/>
              <a:ea typeface="Calibri" panose="020F0502020204030204" pitchFamily="34" charset="0"/>
              <a:cs typeface="Times New Roman" panose="02020603050405020304" pitchFamily="18" charset="0"/>
            </a:endParaRPr>
          </a:p>
        </p:txBody>
      </p:sp>
      <p:cxnSp>
        <p:nvCxnSpPr>
          <p:cNvPr id="10" name="Ευθύγραμμο βέλος σύνδεσης 9">
            <a:extLst>
              <a:ext uri="{FF2B5EF4-FFF2-40B4-BE49-F238E27FC236}">
                <a16:creationId xmlns:a16="http://schemas.microsoft.com/office/drawing/2014/main" id="{F2BA0E95-7D3E-4BEC-AB29-CABEC199D477}"/>
              </a:ext>
            </a:extLst>
          </p:cNvPr>
          <p:cNvCxnSpPr/>
          <p:nvPr/>
        </p:nvCxnSpPr>
        <p:spPr>
          <a:xfrm flipV="1">
            <a:off x="5533292" y="2930769"/>
            <a:ext cx="1500554" cy="131298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67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3429</TotalTime>
  <Words>1498</Words>
  <Application>Microsoft Office PowerPoint</Application>
  <PresentationFormat>Ευρεία οθόνη</PresentationFormat>
  <Paragraphs>201</Paragraphs>
  <Slides>25</Slides>
  <Notes>15</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25</vt:i4>
      </vt:variant>
    </vt:vector>
  </HeadingPairs>
  <TitlesOfParts>
    <vt:vector size="32" baseType="lpstr">
      <vt:lpstr>Arial</vt:lpstr>
      <vt:lpstr>Calibri</vt:lpstr>
      <vt:lpstr>Calibri Light</vt:lpstr>
      <vt:lpstr>Courier New</vt:lpstr>
      <vt:lpstr>Symbol</vt:lpstr>
      <vt:lpstr>Verdana</vt:lpstr>
      <vt:lpstr>Θέμα του Office</vt:lpstr>
      <vt:lpstr>Programming with B4X</vt:lpstr>
      <vt:lpstr>Today you will learn</vt:lpstr>
      <vt:lpstr>What are Loops?</vt:lpstr>
      <vt:lpstr>What are Loops?</vt:lpstr>
      <vt:lpstr>Do While</vt:lpstr>
      <vt:lpstr>Do While Example</vt:lpstr>
      <vt:lpstr>Example 1 - Show all integers from 100 to 1</vt:lpstr>
      <vt:lpstr>Example 2 - Show all even numbers from 1 to 100</vt:lpstr>
      <vt:lpstr>Example 3 – Sum Algorithm</vt:lpstr>
      <vt:lpstr>Example 4 – Count Algorithm</vt:lpstr>
      <vt:lpstr>Example 5 - Maximum Algorithm - Minimum</vt:lpstr>
      <vt:lpstr>Loops with unknow repeats. </vt:lpstr>
      <vt:lpstr>Example 7 – Non-specific number of repetitions</vt:lpstr>
      <vt:lpstr>The Do Until command</vt:lpstr>
      <vt:lpstr>Example 1 - Show all integers from 100 to 1</vt:lpstr>
      <vt:lpstr>Example 2 - Show all even numbers from 1 to 100</vt:lpstr>
      <vt:lpstr>Example 3 – Sum Algorithm</vt:lpstr>
      <vt:lpstr>Example 4 – Count Algorithm</vt:lpstr>
      <vt:lpstr>Example 5 - Maximum Algorithm - Minimum</vt:lpstr>
      <vt:lpstr>Loops with unknow repeats. </vt:lpstr>
      <vt:lpstr>Example 7 – Non-specific number of repetitions</vt:lpstr>
      <vt:lpstr>For loop</vt:lpstr>
      <vt:lpstr>Remember</vt:lpstr>
      <vt:lpstr>Examples – Describe what these codes do</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teacher1</cp:lastModifiedBy>
  <cp:revision>446</cp:revision>
  <dcterms:created xsi:type="dcterms:W3CDTF">2021-01-19T13:00:32Z</dcterms:created>
  <dcterms:modified xsi:type="dcterms:W3CDTF">2021-03-15T11:22:12Z</dcterms:modified>
</cp:coreProperties>
</file>