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3"/>
  </p:notesMasterIdLst>
  <p:sldIdLst>
    <p:sldId id="256" r:id="rId2"/>
    <p:sldId id="258" r:id="rId3"/>
    <p:sldId id="265" r:id="rId4"/>
    <p:sldId id="277" r:id="rId5"/>
    <p:sldId id="278" r:id="rId6"/>
    <p:sldId id="263" r:id="rId7"/>
    <p:sldId id="279" r:id="rId8"/>
    <p:sldId id="264" r:id="rId9"/>
    <p:sldId id="266" r:id="rId10"/>
    <p:sldId id="267" r:id="rId11"/>
    <p:sldId id="268" r:id="rId12"/>
    <p:sldId id="269" r:id="rId13"/>
    <p:sldId id="270" r:id="rId14"/>
    <p:sldId id="271" r:id="rId15"/>
    <p:sldId id="272" r:id="rId16"/>
    <p:sldId id="273" r:id="rId17"/>
    <p:sldId id="274" r:id="rId18"/>
    <p:sldId id="275" r:id="rId19"/>
    <p:sldId id="280" r:id="rId20"/>
    <p:sldId id="276" r:id="rId21"/>
    <p:sldId id="262"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76005" autoAdjust="0"/>
  </p:normalViewPr>
  <p:slideViewPr>
    <p:cSldViewPr snapToGrid="0">
      <p:cViewPr>
        <p:scale>
          <a:sx n="66" d="100"/>
          <a:sy n="66" d="100"/>
        </p:scale>
        <p:origin x="859" y="19"/>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What is a library.</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CDAC6E3C-8215-47DC-BF57-5F3658986F37}">
      <dgm:prSet/>
      <dgm:spPr/>
      <dgm:t>
        <a:bodyPr/>
        <a:lstStyle/>
        <a:p>
          <a:pPr>
            <a:buFont typeface="Symbol" panose="05050102010706020507" pitchFamily="18" charset="2"/>
            <a:buChar char=""/>
          </a:pPr>
          <a:r>
            <a:rPr lang="en-US"/>
            <a:t>XUI library. </a:t>
          </a:r>
          <a:endParaRPr lang="el-GR"/>
        </a:p>
      </dgm:t>
    </dgm:pt>
    <dgm:pt modelId="{D8B4EF42-6D08-44D8-B138-3CFDA7153ADA}" type="parTrans" cxnId="{4D71B4E9-8E47-4248-BF9D-B86920070544}">
      <dgm:prSet/>
      <dgm:spPr/>
      <dgm:t>
        <a:bodyPr/>
        <a:lstStyle/>
        <a:p>
          <a:endParaRPr lang="el-GR"/>
        </a:p>
      </dgm:t>
    </dgm:pt>
    <dgm:pt modelId="{6BD1BD01-CCA6-4C07-B34E-A5C61399D300}" type="sibTrans" cxnId="{4D71B4E9-8E47-4248-BF9D-B86920070544}">
      <dgm:prSet/>
      <dgm:spPr/>
      <dgm:t>
        <a:bodyPr/>
        <a:lstStyle/>
        <a:p>
          <a:endParaRPr lang="el-GR"/>
        </a:p>
      </dgm:t>
    </dgm:pt>
    <dgm:pt modelId="{F0415FF6-DECB-4345-B580-17B0852C8511}">
      <dgm:prSet/>
      <dgm:spPr/>
      <dgm:t>
        <a:bodyPr/>
        <a:lstStyle/>
        <a:p>
          <a:pPr>
            <a:buFont typeface="Symbol" panose="05050102010706020507" pitchFamily="18" charset="2"/>
            <a:buChar char=""/>
          </a:pPr>
          <a:r>
            <a:rPr lang="en-US"/>
            <a:t>Dialogs</a:t>
          </a:r>
          <a:endParaRPr lang="el-GR"/>
        </a:p>
      </dgm:t>
    </dgm:pt>
    <dgm:pt modelId="{64028002-2DD1-4F36-AA89-93216574D9A1}" type="parTrans" cxnId="{FBEC389F-7500-4656-A38E-D4B208C849FF}">
      <dgm:prSet/>
      <dgm:spPr/>
      <dgm:t>
        <a:bodyPr/>
        <a:lstStyle/>
        <a:p>
          <a:endParaRPr lang="el-GR"/>
        </a:p>
      </dgm:t>
    </dgm:pt>
    <dgm:pt modelId="{C06B2F37-A7D2-4F7C-8646-08562100193B}" type="sibTrans" cxnId="{FBEC389F-7500-4656-A38E-D4B208C849FF}">
      <dgm:prSet/>
      <dgm:spPr/>
      <dgm:t>
        <a:bodyPr/>
        <a:lstStyle/>
        <a:p>
          <a:endParaRPr lang="el-GR"/>
        </a:p>
      </dgm:t>
    </dgm:pt>
    <dgm:pt modelId="{77C33960-C419-4D7E-BDEE-17970B0AC261}">
      <dgm:prSet/>
      <dgm:spPr/>
      <dgm:t>
        <a:bodyPr/>
        <a:lstStyle/>
        <a:p>
          <a:r>
            <a:rPr lang="en-US"/>
            <a:t>Templates</a:t>
          </a:r>
          <a:endParaRPr lang="el-GR"/>
        </a:p>
      </dgm:t>
    </dgm:pt>
    <dgm:pt modelId="{21D1F7C7-A2EB-4BCC-B368-AC8897BB8B88}" type="parTrans" cxnId="{ECCA7AE9-08E6-40E3-887E-8ECAD1F2063F}">
      <dgm:prSet/>
      <dgm:spPr/>
      <dgm:t>
        <a:bodyPr/>
        <a:lstStyle/>
        <a:p>
          <a:endParaRPr lang="el-GR"/>
        </a:p>
      </dgm:t>
    </dgm:pt>
    <dgm:pt modelId="{9DB9F421-7A1B-4D98-B40D-1A785B2E7CCC}" type="sibTrans" cxnId="{ECCA7AE9-08E6-40E3-887E-8ECAD1F2063F}">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4">
        <dgm:presLayoutVars>
          <dgm:bulletEnabled val="1"/>
        </dgm:presLayoutVars>
      </dgm:prSet>
      <dgm:spPr/>
    </dgm:pt>
    <dgm:pt modelId="{C0625738-4AF0-45AC-A424-543BE0921C4F}" type="pres">
      <dgm:prSet presAssocID="{30477B69-2F94-4910-B445-245EB5E581C2}" presName="sibTrans" presStyleCnt="0"/>
      <dgm:spPr/>
    </dgm:pt>
    <dgm:pt modelId="{C76A4B29-AF86-43EE-A323-CB17E7C886ED}" type="pres">
      <dgm:prSet presAssocID="{CDAC6E3C-8215-47DC-BF57-5F3658986F37}" presName="node" presStyleLbl="node1" presStyleIdx="1" presStyleCnt="4">
        <dgm:presLayoutVars>
          <dgm:bulletEnabled val="1"/>
        </dgm:presLayoutVars>
      </dgm:prSet>
      <dgm:spPr/>
    </dgm:pt>
    <dgm:pt modelId="{8BFB488D-B20E-4A85-A7B6-530DADC7D723}" type="pres">
      <dgm:prSet presAssocID="{6BD1BD01-CCA6-4C07-B34E-A5C61399D300}" presName="sibTrans" presStyleCnt="0"/>
      <dgm:spPr/>
    </dgm:pt>
    <dgm:pt modelId="{94B64192-441B-4BFF-8B86-309CBED8F3EF}" type="pres">
      <dgm:prSet presAssocID="{F0415FF6-DECB-4345-B580-17B0852C8511}" presName="node" presStyleLbl="node1" presStyleIdx="2" presStyleCnt="4">
        <dgm:presLayoutVars>
          <dgm:bulletEnabled val="1"/>
        </dgm:presLayoutVars>
      </dgm:prSet>
      <dgm:spPr/>
    </dgm:pt>
    <dgm:pt modelId="{8BEBA6F9-9B70-4AF2-A987-A3155CECA217}" type="pres">
      <dgm:prSet presAssocID="{C06B2F37-A7D2-4F7C-8646-08562100193B}" presName="sibTrans" presStyleCnt="0"/>
      <dgm:spPr/>
    </dgm:pt>
    <dgm:pt modelId="{703586B6-00F0-4E89-A529-197774A9A51E}" type="pres">
      <dgm:prSet presAssocID="{77C33960-C419-4D7E-BDEE-17970B0AC261}" presName="node" presStyleLbl="node1" presStyleIdx="3" presStyleCnt="4">
        <dgm:presLayoutVars>
          <dgm:bulletEnabled val="1"/>
        </dgm:presLayoutVars>
      </dgm:prSet>
      <dgm:spPr/>
    </dgm:pt>
  </dgm:ptLst>
  <dgm:cxnLst>
    <dgm:cxn modelId="{92D2CC1F-94BE-4E0A-BBAF-EA26198B797B}" type="presOf" srcId="{77C33960-C419-4D7E-BDEE-17970B0AC261}" destId="{703586B6-00F0-4E89-A529-197774A9A51E}"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478DE54B-2FD4-4517-9B99-0318A977AE2E}" type="presOf" srcId="{CDAC6E3C-8215-47DC-BF57-5F3658986F37}" destId="{C76A4B29-AF86-43EE-A323-CB17E7C886ED}" srcOrd="0" destOrd="0" presId="urn:microsoft.com/office/officeart/2005/8/layout/default"/>
    <dgm:cxn modelId="{38E8FF5A-2463-4952-BC5F-FB0E9D17EE99}" type="presOf" srcId="{F0415FF6-DECB-4345-B580-17B0852C8511}" destId="{94B64192-441B-4BFF-8B86-309CBED8F3EF}" srcOrd="0" destOrd="0" presId="urn:microsoft.com/office/officeart/2005/8/layout/default"/>
    <dgm:cxn modelId="{FBEC389F-7500-4656-A38E-D4B208C849FF}" srcId="{0C401041-E03C-4661-9607-908B0A03F6F5}" destId="{F0415FF6-DECB-4345-B580-17B0852C8511}" srcOrd="2" destOrd="0" parTransId="{64028002-2DD1-4F36-AA89-93216574D9A1}" sibTransId="{C06B2F37-A7D2-4F7C-8646-08562100193B}"/>
    <dgm:cxn modelId="{CEC063C3-80AF-4A60-80C4-AA7997F47D13}" srcId="{0C401041-E03C-4661-9607-908B0A03F6F5}" destId="{C95FC8E3-511B-49FC-BE7A-222E345CC1A8}" srcOrd="0" destOrd="0" parTransId="{ED6049B6-F2A8-4BD2-A8EF-FC1B7D6C9BCB}" sibTransId="{30477B69-2F94-4910-B445-245EB5E581C2}"/>
    <dgm:cxn modelId="{ECCA7AE9-08E6-40E3-887E-8ECAD1F2063F}" srcId="{0C401041-E03C-4661-9607-908B0A03F6F5}" destId="{77C33960-C419-4D7E-BDEE-17970B0AC261}" srcOrd="3" destOrd="0" parTransId="{21D1F7C7-A2EB-4BCC-B368-AC8897BB8B88}" sibTransId="{9DB9F421-7A1B-4D98-B40D-1A785B2E7CCC}"/>
    <dgm:cxn modelId="{4D71B4E9-8E47-4248-BF9D-B86920070544}" srcId="{0C401041-E03C-4661-9607-908B0A03F6F5}" destId="{CDAC6E3C-8215-47DC-BF57-5F3658986F37}" srcOrd="1" destOrd="0" parTransId="{D8B4EF42-6D08-44D8-B138-3CFDA7153ADA}" sibTransId="{6BD1BD01-CCA6-4C07-B34E-A5C61399D300}"/>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25834E62-0339-44F1-ACDB-39249165C54B}" type="presParOf" srcId="{19028724-D1E1-4614-8076-49D4BC137DEF}" destId="{C76A4B29-AF86-43EE-A323-CB17E7C886ED}" srcOrd="2" destOrd="0" presId="urn:microsoft.com/office/officeart/2005/8/layout/default"/>
    <dgm:cxn modelId="{BA0E1057-E3DF-42C3-9D04-ADB036377270}" type="presParOf" srcId="{19028724-D1E1-4614-8076-49D4BC137DEF}" destId="{8BFB488D-B20E-4A85-A7B6-530DADC7D723}" srcOrd="3" destOrd="0" presId="urn:microsoft.com/office/officeart/2005/8/layout/default"/>
    <dgm:cxn modelId="{48FDB438-02B8-471B-8554-20FDA8EAEF59}" type="presParOf" srcId="{19028724-D1E1-4614-8076-49D4BC137DEF}" destId="{94B64192-441B-4BFF-8B86-309CBED8F3EF}" srcOrd="4" destOrd="0" presId="urn:microsoft.com/office/officeart/2005/8/layout/default"/>
    <dgm:cxn modelId="{E93E1BB8-20E8-4B5F-944A-FB078FB698FC}" type="presParOf" srcId="{19028724-D1E1-4614-8076-49D4BC137DEF}" destId="{8BEBA6F9-9B70-4AF2-A987-A3155CECA217}" srcOrd="5" destOrd="0" presId="urn:microsoft.com/office/officeart/2005/8/layout/default"/>
    <dgm:cxn modelId="{2273781B-4038-43A7-AC89-701992E84B45}" type="presParOf" srcId="{19028724-D1E1-4614-8076-49D4BC137DEF}" destId="{703586B6-00F0-4E89-A529-197774A9A51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F19281-A2D7-4CBD-957A-4DC8AE497FC0}" type="doc">
      <dgm:prSet loTypeId="urn:microsoft.com/office/officeart/2005/8/layout/chevron1" loCatId="process" qsTypeId="urn:microsoft.com/office/officeart/2005/8/quickstyle/simple4" qsCatId="simple" csTypeId="urn:microsoft.com/office/officeart/2005/8/colors/colorful1" csCatId="colorful" phldr="1"/>
      <dgm:spPr/>
    </dgm:pt>
    <dgm:pt modelId="{14A2ECBC-24E9-4152-B2B7-E3F50976D07F}">
      <dgm:prSet phldrT="[Κείμενο]"/>
      <dgm:spPr/>
      <dgm:t>
        <a:bodyPr/>
        <a:lstStyle/>
        <a:p>
          <a:r>
            <a:rPr lang="en-US"/>
            <a:t>Create a Form in Designer </a:t>
          </a:r>
          <a:endParaRPr lang="el-GR"/>
        </a:p>
      </dgm:t>
    </dgm:pt>
    <dgm:pt modelId="{DAB0E7AE-E7D5-4635-8E25-F36EF75182E9}" type="parTrans" cxnId="{A4C667F6-D920-4D8E-90FD-87798F1E7B5C}">
      <dgm:prSet/>
      <dgm:spPr/>
      <dgm:t>
        <a:bodyPr/>
        <a:lstStyle/>
        <a:p>
          <a:endParaRPr lang="el-GR"/>
        </a:p>
      </dgm:t>
    </dgm:pt>
    <dgm:pt modelId="{AD12A65B-3EBF-4CA9-B17F-BE69EE0165DA}" type="sibTrans" cxnId="{A4C667F6-D920-4D8E-90FD-87798F1E7B5C}">
      <dgm:prSet/>
      <dgm:spPr/>
      <dgm:t>
        <a:bodyPr/>
        <a:lstStyle/>
        <a:p>
          <a:endParaRPr lang="el-GR"/>
        </a:p>
      </dgm:t>
    </dgm:pt>
    <dgm:pt modelId="{077A64FD-19D0-4540-A722-750E284DF288}">
      <dgm:prSet phldrT="[Κείμενο]"/>
      <dgm:spPr/>
      <dgm:t>
        <a:bodyPr/>
        <a:lstStyle/>
        <a:p>
          <a:r>
            <a:rPr lang="en-US" dirty="0"/>
            <a:t>In code: Make a pane  and set size</a:t>
          </a:r>
          <a:endParaRPr lang="el-GR" dirty="0"/>
        </a:p>
      </dgm:t>
    </dgm:pt>
    <dgm:pt modelId="{DABDF840-653C-4CBE-A1CF-4FA48F10B164}" type="parTrans" cxnId="{99F56066-172A-4F15-BA85-010AB8B538D8}">
      <dgm:prSet/>
      <dgm:spPr/>
      <dgm:t>
        <a:bodyPr/>
        <a:lstStyle/>
        <a:p>
          <a:endParaRPr lang="el-GR"/>
        </a:p>
      </dgm:t>
    </dgm:pt>
    <dgm:pt modelId="{776E4A30-42DA-4FD4-85E7-0AB7EFC9D2FE}" type="sibTrans" cxnId="{99F56066-172A-4F15-BA85-010AB8B538D8}">
      <dgm:prSet/>
      <dgm:spPr/>
      <dgm:t>
        <a:bodyPr/>
        <a:lstStyle/>
        <a:p>
          <a:endParaRPr lang="el-GR"/>
        </a:p>
      </dgm:t>
    </dgm:pt>
    <dgm:pt modelId="{B4BCD73D-DBDA-4459-A28C-A2A6602C2407}">
      <dgm:prSet phldrT="[Κείμενο]"/>
      <dgm:spPr/>
      <dgm:t>
        <a:bodyPr/>
        <a:lstStyle/>
        <a:p>
          <a:r>
            <a:rPr lang="en-US" dirty="0"/>
            <a:t>Load Form in Pane	 </a:t>
          </a:r>
          <a:endParaRPr lang="el-GR" dirty="0"/>
        </a:p>
      </dgm:t>
    </dgm:pt>
    <dgm:pt modelId="{40579C10-3875-4BDC-A741-F85008346E3B}" type="parTrans" cxnId="{AF5BEC3D-DC95-4B38-B324-930EC13311CB}">
      <dgm:prSet/>
      <dgm:spPr/>
      <dgm:t>
        <a:bodyPr/>
        <a:lstStyle/>
        <a:p>
          <a:endParaRPr lang="el-GR"/>
        </a:p>
      </dgm:t>
    </dgm:pt>
    <dgm:pt modelId="{D075D6FE-F35B-4192-8833-95E941ACF04C}" type="sibTrans" cxnId="{AF5BEC3D-DC95-4B38-B324-930EC13311CB}">
      <dgm:prSet/>
      <dgm:spPr/>
      <dgm:t>
        <a:bodyPr/>
        <a:lstStyle/>
        <a:p>
          <a:endParaRPr lang="el-GR"/>
        </a:p>
      </dgm:t>
    </dgm:pt>
    <dgm:pt modelId="{164BBECC-99AE-4B2F-AF7C-A9079CD508B9}">
      <dgm:prSet phldrT="[Κείμενο]"/>
      <dgm:spPr/>
      <dgm:t>
        <a:bodyPr/>
        <a:lstStyle/>
        <a:p>
          <a:r>
            <a:rPr lang="en-US"/>
            <a:t>Wait For event</a:t>
          </a:r>
          <a:endParaRPr lang="el-GR"/>
        </a:p>
      </dgm:t>
    </dgm:pt>
    <dgm:pt modelId="{3063791B-0BE7-45AF-A48E-309F783B43F5}" type="parTrans" cxnId="{28E130E8-722D-4FDE-B5BF-D51D8B7757FF}">
      <dgm:prSet/>
      <dgm:spPr/>
      <dgm:t>
        <a:bodyPr/>
        <a:lstStyle/>
        <a:p>
          <a:endParaRPr lang="el-GR"/>
        </a:p>
      </dgm:t>
    </dgm:pt>
    <dgm:pt modelId="{6752417F-E35C-4303-B93E-D5E79CB8C19B}" type="sibTrans" cxnId="{28E130E8-722D-4FDE-B5BF-D51D8B7757FF}">
      <dgm:prSet/>
      <dgm:spPr/>
      <dgm:t>
        <a:bodyPr/>
        <a:lstStyle/>
        <a:p>
          <a:endParaRPr lang="el-GR"/>
        </a:p>
      </dgm:t>
    </dgm:pt>
    <dgm:pt modelId="{B32F3B3C-6D02-4E65-BA13-D85CD795CCF1}">
      <dgm:prSet phldrT="[Κείμενο]"/>
      <dgm:spPr/>
      <dgm:t>
        <a:bodyPr/>
        <a:lstStyle/>
        <a:p>
          <a:r>
            <a:rPr lang="en-US"/>
            <a:t>Check  Event with IF</a:t>
          </a:r>
          <a:endParaRPr lang="el-GR"/>
        </a:p>
      </dgm:t>
    </dgm:pt>
    <dgm:pt modelId="{7E776E2F-C4CF-4D4E-ADD0-45DC9725796E}" type="parTrans" cxnId="{F3320F16-97CF-405C-B1C1-601BC97CE68B}">
      <dgm:prSet/>
      <dgm:spPr/>
      <dgm:t>
        <a:bodyPr/>
        <a:lstStyle/>
        <a:p>
          <a:endParaRPr lang="el-GR"/>
        </a:p>
      </dgm:t>
    </dgm:pt>
    <dgm:pt modelId="{AC2ECEE2-991B-4FCD-AE05-6D41E7CB762A}" type="sibTrans" cxnId="{F3320F16-97CF-405C-B1C1-601BC97CE68B}">
      <dgm:prSet/>
      <dgm:spPr/>
      <dgm:t>
        <a:bodyPr/>
        <a:lstStyle/>
        <a:p>
          <a:endParaRPr lang="el-GR"/>
        </a:p>
      </dgm:t>
    </dgm:pt>
    <dgm:pt modelId="{FBBAFBB0-1715-4042-BE66-5F02A6DFD888}" type="pres">
      <dgm:prSet presAssocID="{81F19281-A2D7-4CBD-957A-4DC8AE497FC0}" presName="Name0" presStyleCnt="0">
        <dgm:presLayoutVars>
          <dgm:dir/>
          <dgm:animLvl val="lvl"/>
          <dgm:resizeHandles val="exact"/>
        </dgm:presLayoutVars>
      </dgm:prSet>
      <dgm:spPr/>
    </dgm:pt>
    <dgm:pt modelId="{4C0C3213-666E-4FED-98BE-62F8489F46C0}" type="pres">
      <dgm:prSet presAssocID="{14A2ECBC-24E9-4152-B2B7-E3F50976D07F}" presName="parTxOnly" presStyleLbl="node1" presStyleIdx="0" presStyleCnt="5">
        <dgm:presLayoutVars>
          <dgm:chMax val="0"/>
          <dgm:chPref val="0"/>
          <dgm:bulletEnabled val="1"/>
        </dgm:presLayoutVars>
      </dgm:prSet>
      <dgm:spPr/>
    </dgm:pt>
    <dgm:pt modelId="{AE618837-F821-47A5-B856-C97521AC0AD6}" type="pres">
      <dgm:prSet presAssocID="{AD12A65B-3EBF-4CA9-B17F-BE69EE0165DA}" presName="parTxOnlySpace" presStyleCnt="0"/>
      <dgm:spPr/>
    </dgm:pt>
    <dgm:pt modelId="{5B55C43B-5F6D-44B3-9E09-22089DC49BDE}" type="pres">
      <dgm:prSet presAssocID="{077A64FD-19D0-4540-A722-750E284DF288}" presName="parTxOnly" presStyleLbl="node1" presStyleIdx="1" presStyleCnt="5">
        <dgm:presLayoutVars>
          <dgm:chMax val="0"/>
          <dgm:chPref val="0"/>
          <dgm:bulletEnabled val="1"/>
        </dgm:presLayoutVars>
      </dgm:prSet>
      <dgm:spPr/>
    </dgm:pt>
    <dgm:pt modelId="{8C73ABFD-6BA2-4D58-9B3C-F71D7C099648}" type="pres">
      <dgm:prSet presAssocID="{776E4A30-42DA-4FD4-85E7-0AB7EFC9D2FE}" presName="parTxOnlySpace" presStyleCnt="0"/>
      <dgm:spPr/>
    </dgm:pt>
    <dgm:pt modelId="{4D9C4F8A-8342-4EE8-8C25-B45BF4E67BB0}" type="pres">
      <dgm:prSet presAssocID="{B4BCD73D-DBDA-4459-A28C-A2A6602C2407}" presName="parTxOnly" presStyleLbl="node1" presStyleIdx="2" presStyleCnt="5" custLinFactNeighborX="-21122">
        <dgm:presLayoutVars>
          <dgm:chMax val="0"/>
          <dgm:chPref val="0"/>
          <dgm:bulletEnabled val="1"/>
        </dgm:presLayoutVars>
      </dgm:prSet>
      <dgm:spPr/>
    </dgm:pt>
    <dgm:pt modelId="{2320C738-32F6-4D3A-9E20-78CAB6B7CFB6}" type="pres">
      <dgm:prSet presAssocID="{D075D6FE-F35B-4192-8833-95E941ACF04C}" presName="parTxOnlySpace" presStyleCnt="0"/>
      <dgm:spPr/>
    </dgm:pt>
    <dgm:pt modelId="{A6CEB73F-4F31-47C5-B11D-49298EA54980}" type="pres">
      <dgm:prSet presAssocID="{164BBECC-99AE-4B2F-AF7C-A9079CD508B9}" presName="parTxOnly" presStyleLbl="node1" presStyleIdx="3" presStyleCnt="5">
        <dgm:presLayoutVars>
          <dgm:chMax val="0"/>
          <dgm:chPref val="0"/>
          <dgm:bulletEnabled val="1"/>
        </dgm:presLayoutVars>
      </dgm:prSet>
      <dgm:spPr/>
    </dgm:pt>
    <dgm:pt modelId="{0C821B31-04C0-4146-A2DC-F01422C0DD58}" type="pres">
      <dgm:prSet presAssocID="{6752417F-E35C-4303-B93E-D5E79CB8C19B}" presName="parTxOnlySpace" presStyleCnt="0"/>
      <dgm:spPr/>
    </dgm:pt>
    <dgm:pt modelId="{262CB1ED-83FD-4198-AB83-C48E37F623E2}" type="pres">
      <dgm:prSet presAssocID="{B32F3B3C-6D02-4E65-BA13-D85CD795CCF1}" presName="parTxOnly" presStyleLbl="node1" presStyleIdx="4" presStyleCnt="5" custLinFactNeighborX="61156" custLinFactNeighborY="-2568">
        <dgm:presLayoutVars>
          <dgm:chMax val="0"/>
          <dgm:chPref val="0"/>
          <dgm:bulletEnabled val="1"/>
        </dgm:presLayoutVars>
      </dgm:prSet>
      <dgm:spPr/>
    </dgm:pt>
  </dgm:ptLst>
  <dgm:cxnLst>
    <dgm:cxn modelId="{F3320F16-97CF-405C-B1C1-601BC97CE68B}" srcId="{81F19281-A2D7-4CBD-957A-4DC8AE497FC0}" destId="{B32F3B3C-6D02-4E65-BA13-D85CD795CCF1}" srcOrd="4" destOrd="0" parTransId="{7E776E2F-C4CF-4D4E-ADD0-45DC9725796E}" sibTransId="{AC2ECEE2-991B-4FCD-AE05-6D41E7CB762A}"/>
    <dgm:cxn modelId="{41F09D1B-E921-4574-AD63-400782E0A41A}" type="presOf" srcId="{14A2ECBC-24E9-4152-B2B7-E3F50976D07F}" destId="{4C0C3213-666E-4FED-98BE-62F8489F46C0}" srcOrd="0" destOrd="0" presId="urn:microsoft.com/office/officeart/2005/8/layout/chevron1"/>
    <dgm:cxn modelId="{39DF1630-027C-4721-BDCD-FB53482B3102}" type="presOf" srcId="{077A64FD-19D0-4540-A722-750E284DF288}" destId="{5B55C43B-5F6D-44B3-9E09-22089DC49BDE}" srcOrd="0" destOrd="0" presId="urn:microsoft.com/office/officeart/2005/8/layout/chevron1"/>
    <dgm:cxn modelId="{AF5BEC3D-DC95-4B38-B324-930EC13311CB}" srcId="{81F19281-A2D7-4CBD-957A-4DC8AE497FC0}" destId="{B4BCD73D-DBDA-4459-A28C-A2A6602C2407}" srcOrd="2" destOrd="0" parTransId="{40579C10-3875-4BDC-A741-F85008346E3B}" sibTransId="{D075D6FE-F35B-4192-8833-95E941ACF04C}"/>
    <dgm:cxn modelId="{99F56066-172A-4F15-BA85-010AB8B538D8}" srcId="{81F19281-A2D7-4CBD-957A-4DC8AE497FC0}" destId="{077A64FD-19D0-4540-A722-750E284DF288}" srcOrd="1" destOrd="0" parTransId="{DABDF840-653C-4CBE-A1CF-4FA48F10B164}" sibTransId="{776E4A30-42DA-4FD4-85E7-0AB7EFC9D2FE}"/>
    <dgm:cxn modelId="{7EE0DC50-C869-44C1-A0CB-3C01CD2D5207}" type="presOf" srcId="{B32F3B3C-6D02-4E65-BA13-D85CD795CCF1}" destId="{262CB1ED-83FD-4198-AB83-C48E37F623E2}" srcOrd="0" destOrd="0" presId="urn:microsoft.com/office/officeart/2005/8/layout/chevron1"/>
    <dgm:cxn modelId="{BBD0E178-F9BB-4E37-A510-0ABF71E662E6}" type="presOf" srcId="{164BBECC-99AE-4B2F-AF7C-A9079CD508B9}" destId="{A6CEB73F-4F31-47C5-B11D-49298EA54980}" srcOrd="0" destOrd="0" presId="urn:microsoft.com/office/officeart/2005/8/layout/chevron1"/>
    <dgm:cxn modelId="{CCC9229F-CFB5-444F-A734-815B99D8B7BC}" type="presOf" srcId="{81F19281-A2D7-4CBD-957A-4DC8AE497FC0}" destId="{FBBAFBB0-1715-4042-BE66-5F02A6DFD888}" srcOrd="0" destOrd="0" presId="urn:microsoft.com/office/officeart/2005/8/layout/chevron1"/>
    <dgm:cxn modelId="{454AA4C7-E501-4721-8BB9-101FE315DBF4}" type="presOf" srcId="{B4BCD73D-DBDA-4459-A28C-A2A6602C2407}" destId="{4D9C4F8A-8342-4EE8-8C25-B45BF4E67BB0}" srcOrd="0" destOrd="0" presId="urn:microsoft.com/office/officeart/2005/8/layout/chevron1"/>
    <dgm:cxn modelId="{28E130E8-722D-4FDE-B5BF-D51D8B7757FF}" srcId="{81F19281-A2D7-4CBD-957A-4DC8AE497FC0}" destId="{164BBECC-99AE-4B2F-AF7C-A9079CD508B9}" srcOrd="3" destOrd="0" parTransId="{3063791B-0BE7-45AF-A48E-309F783B43F5}" sibTransId="{6752417F-E35C-4303-B93E-D5E79CB8C19B}"/>
    <dgm:cxn modelId="{A4C667F6-D920-4D8E-90FD-87798F1E7B5C}" srcId="{81F19281-A2D7-4CBD-957A-4DC8AE497FC0}" destId="{14A2ECBC-24E9-4152-B2B7-E3F50976D07F}" srcOrd="0" destOrd="0" parTransId="{DAB0E7AE-E7D5-4635-8E25-F36EF75182E9}" sibTransId="{AD12A65B-3EBF-4CA9-B17F-BE69EE0165DA}"/>
    <dgm:cxn modelId="{25D03CCE-DF8E-4528-83E9-81F8F68AB708}" type="presParOf" srcId="{FBBAFBB0-1715-4042-BE66-5F02A6DFD888}" destId="{4C0C3213-666E-4FED-98BE-62F8489F46C0}" srcOrd="0" destOrd="0" presId="urn:microsoft.com/office/officeart/2005/8/layout/chevron1"/>
    <dgm:cxn modelId="{28765060-6199-47F3-A15D-86334B53798D}" type="presParOf" srcId="{FBBAFBB0-1715-4042-BE66-5F02A6DFD888}" destId="{AE618837-F821-47A5-B856-C97521AC0AD6}" srcOrd="1" destOrd="0" presId="urn:microsoft.com/office/officeart/2005/8/layout/chevron1"/>
    <dgm:cxn modelId="{62D202EE-AF21-4F2F-80B4-EF21923B0D59}" type="presParOf" srcId="{FBBAFBB0-1715-4042-BE66-5F02A6DFD888}" destId="{5B55C43B-5F6D-44B3-9E09-22089DC49BDE}" srcOrd="2" destOrd="0" presId="urn:microsoft.com/office/officeart/2005/8/layout/chevron1"/>
    <dgm:cxn modelId="{A23766E9-81E4-46A3-A35F-8AD7A5A035B9}" type="presParOf" srcId="{FBBAFBB0-1715-4042-BE66-5F02A6DFD888}" destId="{8C73ABFD-6BA2-4D58-9B3C-F71D7C099648}" srcOrd="3" destOrd="0" presId="urn:microsoft.com/office/officeart/2005/8/layout/chevron1"/>
    <dgm:cxn modelId="{5BCC37AA-96EE-4C0A-BE63-91C5835F6562}" type="presParOf" srcId="{FBBAFBB0-1715-4042-BE66-5F02A6DFD888}" destId="{4D9C4F8A-8342-4EE8-8C25-B45BF4E67BB0}" srcOrd="4" destOrd="0" presId="urn:microsoft.com/office/officeart/2005/8/layout/chevron1"/>
    <dgm:cxn modelId="{77531D77-73FF-4B1D-83C6-338BCCF4DFDF}" type="presParOf" srcId="{FBBAFBB0-1715-4042-BE66-5F02A6DFD888}" destId="{2320C738-32F6-4D3A-9E20-78CAB6B7CFB6}" srcOrd="5" destOrd="0" presId="urn:microsoft.com/office/officeart/2005/8/layout/chevron1"/>
    <dgm:cxn modelId="{3F1B6B1E-5280-40C7-825C-B8FFA6D23909}" type="presParOf" srcId="{FBBAFBB0-1715-4042-BE66-5F02A6DFD888}" destId="{A6CEB73F-4F31-47C5-B11D-49298EA54980}" srcOrd="6" destOrd="0" presId="urn:microsoft.com/office/officeart/2005/8/layout/chevron1"/>
    <dgm:cxn modelId="{C0119E0F-82FE-42DF-8688-D244BB96E98A}" type="presParOf" srcId="{FBBAFBB0-1715-4042-BE66-5F02A6DFD888}" destId="{0C821B31-04C0-4146-A2DC-F01422C0DD58}" srcOrd="7" destOrd="0" presId="urn:microsoft.com/office/officeart/2005/8/layout/chevron1"/>
    <dgm:cxn modelId="{B2EAC74A-9255-4C58-B310-7E2DD06DDF11}" type="presParOf" srcId="{FBBAFBB0-1715-4042-BE66-5F02A6DFD888}" destId="{262CB1ED-83FD-4198-AB83-C48E37F623E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064983" y="1651"/>
          <a:ext cx="3518186" cy="21109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US" sz="5800" kern="1200" dirty="0"/>
            <a:t>What is a library.</a:t>
          </a:r>
          <a:endParaRPr lang="el-GR" sz="5800" kern="1200" dirty="0"/>
        </a:p>
      </dsp:txBody>
      <dsp:txXfrm>
        <a:off x="1064983" y="1651"/>
        <a:ext cx="3518186" cy="2110912"/>
      </dsp:txXfrm>
    </dsp:sp>
    <dsp:sp modelId="{C76A4B29-AF86-43EE-A323-CB17E7C886ED}">
      <dsp:nvSpPr>
        <dsp:cNvPr id="0" name=""/>
        <dsp:cNvSpPr/>
      </dsp:nvSpPr>
      <dsp:spPr>
        <a:xfrm>
          <a:off x="4934988" y="1651"/>
          <a:ext cx="3518186" cy="2110912"/>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Font typeface="Symbol" panose="05050102010706020507" pitchFamily="18" charset="2"/>
            <a:buNone/>
          </a:pPr>
          <a:r>
            <a:rPr lang="en-US" sz="5800" kern="1200"/>
            <a:t>XUI library. </a:t>
          </a:r>
          <a:endParaRPr lang="el-GR" sz="5800" kern="1200"/>
        </a:p>
      </dsp:txBody>
      <dsp:txXfrm>
        <a:off x="4934988" y="1651"/>
        <a:ext cx="3518186" cy="2110912"/>
      </dsp:txXfrm>
    </dsp:sp>
    <dsp:sp modelId="{94B64192-441B-4BFF-8B86-309CBED8F3EF}">
      <dsp:nvSpPr>
        <dsp:cNvPr id="0" name=""/>
        <dsp:cNvSpPr/>
      </dsp:nvSpPr>
      <dsp:spPr>
        <a:xfrm>
          <a:off x="1064983" y="2464381"/>
          <a:ext cx="3518186" cy="2110912"/>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Font typeface="Symbol" panose="05050102010706020507" pitchFamily="18" charset="2"/>
            <a:buNone/>
          </a:pPr>
          <a:r>
            <a:rPr lang="en-US" sz="5800" kern="1200"/>
            <a:t>Dialogs</a:t>
          </a:r>
          <a:endParaRPr lang="el-GR" sz="5800" kern="1200"/>
        </a:p>
      </dsp:txBody>
      <dsp:txXfrm>
        <a:off x="1064983" y="2464381"/>
        <a:ext cx="3518186" cy="2110912"/>
      </dsp:txXfrm>
    </dsp:sp>
    <dsp:sp modelId="{703586B6-00F0-4E89-A529-197774A9A51E}">
      <dsp:nvSpPr>
        <dsp:cNvPr id="0" name=""/>
        <dsp:cNvSpPr/>
      </dsp:nvSpPr>
      <dsp:spPr>
        <a:xfrm>
          <a:off x="4934988" y="2464381"/>
          <a:ext cx="3518186" cy="211091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US" sz="5800" kern="1200"/>
            <a:t>Templates</a:t>
          </a:r>
          <a:endParaRPr lang="el-GR" sz="5800" kern="1200"/>
        </a:p>
      </dsp:txBody>
      <dsp:txXfrm>
        <a:off x="4934988" y="2464381"/>
        <a:ext cx="3518186" cy="2110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C3213-666E-4FED-98BE-62F8489F46C0}">
      <dsp:nvSpPr>
        <dsp:cNvPr id="0" name=""/>
        <dsp:cNvSpPr/>
      </dsp:nvSpPr>
      <dsp:spPr>
        <a:xfrm>
          <a:off x="2701" y="544848"/>
          <a:ext cx="2404604" cy="961841"/>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Create a Form in Designer </a:t>
          </a:r>
          <a:endParaRPr lang="el-GR" sz="2000" kern="1200"/>
        </a:p>
      </dsp:txBody>
      <dsp:txXfrm>
        <a:off x="483622" y="544848"/>
        <a:ext cx="1442763" cy="961841"/>
      </dsp:txXfrm>
    </dsp:sp>
    <dsp:sp modelId="{5B55C43B-5F6D-44B3-9E09-22089DC49BDE}">
      <dsp:nvSpPr>
        <dsp:cNvPr id="0" name=""/>
        <dsp:cNvSpPr/>
      </dsp:nvSpPr>
      <dsp:spPr>
        <a:xfrm>
          <a:off x="2166845" y="544848"/>
          <a:ext cx="2404604" cy="961841"/>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In code: Make a pane  and set size</a:t>
          </a:r>
          <a:endParaRPr lang="el-GR" sz="2000" kern="1200" dirty="0"/>
        </a:p>
      </dsp:txBody>
      <dsp:txXfrm>
        <a:off x="2647766" y="544848"/>
        <a:ext cx="1442763" cy="961841"/>
      </dsp:txXfrm>
    </dsp:sp>
    <dsp:sp modelId="{4D9C4F8A-8342-4EE8-8C25-B45BF4E67BB0}">
      <dsp:nvSpPr>
        <dsp:cNvPr id="0" name=""/>
        <dsp:cNvSpPr/>
      </dsp:nvSpPr>
      <dsp:spPr>
        <a:xfrm>
          <a:off x="4280199" y="544848"/>
          <a:ext cx="2404604" cy="961841"/>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Load Form in Pane	 </a:t>
          </a:r>
          <a:endParaRPr lang="el-GR" sz="2000" kern="1200" dirty="0"/>
        </a:p>
      </dsp:txBody>
      <dsp:txXfrm>
        <a:off x="4761120" y="544848"/>
        <a:ext cx="1442763" cy="961841"/>
      </dsp:txXfrm>
    </dsp:sp>
    <dsp:sp modelId="{A6CEB73F-4F31-47C5-B11D-49298EA54980}">
      <dsp:nvSpPr>
        <dsp:cNvPr id="0" name=""/>
        <dsp:cNvSpPr/>
      </dsp:nvSpPr>
      <dsp:spPr>
        <a:xfrm>
          <a:off x="6495133" y="544848"/>
          <a:ext cx="2404604" cy="961841"/>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Wait For event</a:t>
          </a:r>
          <a:endParaRPr lang="el-GR" sz="2000" kern="1200"/>
        </a:p>
      </dsp:txBody>
      <dsp:txXfrm>
        <a:off x="6976054" y="544848"/>
        <a:ext cx="1442763" cy="961841"/>
      </dsp:txXfrm>
    </dsp:sp>
    <dsp:sp modelId="{262CB1ED-83FD-4198-AB83-C48E37F623E2}">
      <dsp:nvSpPr>
        <dsp:cNvPr id="0" name=""/>
        <dsp:cNvSpPr/>
      </dsp:nvSpPr>
      <dsp:spPr>
        <a:xfrm>
          <a:off x="8661979" y="520148"/>
          <a:ext cx="2404604" cy="961841"/>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Check  Event with IF</a:t>
          </a:r>
          <a:endParaRPr lang="el-GR" sz="2000" kern="1200"/>
        </a:p>
      </dsp:txBody>
      <dsp:txXfrm>
        <a:off x="9142900" y="520148"/>
        <a:ext cx="1442763" cy="96184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16/3/2021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Libraries are generally divided into internal libraries and are those that are installed together with the language and external ones created by the de-</a:t>
            </a:r>
            <a:r>
              <a:rPr lang="en-US" dirty="0" err="1"/>
              <a:t>veloper</a:t>
            </a:r>
            <a:r>
              <a:rPr lang="en-US" dirty="0"/>
              <a:t> himself or found from other sources (e.g. </a:t>
            </a:r>
            <a:r>
              <a:rPr lang="en-US" dirty="0" err="1"/>
              <a:t>Github</a:t>
            </a:r>
            <a:r>
              <a:rPr lang="en-US" dirty="0"/>
              <a:t>).  To use a library, you only need to select it from the corresponding Libraries list in B4X.</a:t>
            </a:r>
          </a:p>
          <a:p>
            <a:r>
              <a:rPr lang="en-US" dirty="0"/>
              <a:t>The list of libraries contains useful information. These are: </a:t>
            </a:r>
          </a:p>
          <a:p>
            <a:r>
              <a:rPr lang="en-US" dirty="0"/>
              <a:t>•	the current version of the library that is installed, </a:t>
            </a:r>
          </a:p>
          <a:p>
            <a:r>
              <a:rPr lang="en-US" dirty="0"/>
              <a:t>•	The latest version published in order to update our language.</a:t>
            </a:r>
          </a:p>
          <a:p>
            <a:r>
              <a:rPr lang="en-US" dirty="0"/>
              <a:t>•	Whether it is an internal library or an external library.</a:t>
            </a:r>
          </a:p>
          <a:p>
            <a:r>
              <a:rPr lang="en-US" dirty="0"/>
              <a:t>•	Which platforms it concerns.</a:t>
            </a:r>
          </a:p>
          <a:p>
            <a:endParaRPr lang="en-US" dirty="0"/>
          </a:p>
          <a:p>
            <a:r>
              <a:rPr lang="en-US" dirty="0"/>
              <a:t>To use a library, you must have been informed about the functions it per-forms as well as the data and methods it uses.    For each library there is relevant information about its use through the language website at  https://www.b4x.com/android/documentation.html.</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4033258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1.Set an object named dialog type B4XDialog within </a:t>
            </a:r>
            <a:r>
              <a:rPr lang="en-US" dirty="0" err="1"/>
              <a:t>globalSub</a:t>
            </a:r>
            <a:r>
              <a:rPr lang="en-US" dirty="0"/>
              <a:t>, and then use the command “</a:t>
            </a:r>
            <a:r>
              <a:rPr lang="en-US" dirty="0" err="1"/>
              <a:t>dialog.Initialize</a:t>
            </a:r>
            <a:r>
              <a:rPr lang="en-US" dirty="0"/>
              <a:t>(Root)” to initialize it. “dialog” sets a title in the dialog box that you are about to create.</a:t>
            </a:r>
          </a:p>
          <a:p>
            <a:r>
              <a:rPr lang="en-US" dirty="0"/>
              <a:t>2.Set a pane in which to display the items on the form you designed and set its dimensions in pixels.</a:t>
            </a:r>
          </a:p>
          <a:p>
            <a:r>
              <a:rPr lang="en-US" dirty="0"/>
              <a:t>3.Load your form with the “</a:t>
            </a:r>
            <a:r>
              <a:rPr lang="en-US" dirty="0" err="1"/>
              <a:t>p.LoadLayout</a:t>
            </a:r>
            <a:r>
              <a:rPr lang="en-US" dirty="0"/>
              <a:t>” command  where  “p” the pane you set before and then set to appear at the top above all other windows.</a:t>
            </a:r>
          </a:p>
          <a:p>
            <a:r>
              <a:rPr lang="en-US" dirty="0"/>
              <a:t>4.Wait for a button to click and check the results.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2853399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Dialog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select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needs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cancel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button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because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selected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automatically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returns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relevant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form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opens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already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marked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current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different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color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br>
              <a:rPr lang="el-GR" dirty="0">
                <a:effectLst/>
              </a:rPr>
            </a:br>
            <a:r>
              <a:rPr lang="el-GR" dirty="0">
                <a:effectLst/>
              </a:rPr>
              <a:t>B4XDateTemplate </a:t>
            </a:r>
            <a:r>
              <a:rPr lang="el-GR" dirty="0" err="1">
                <a:effectLst/>
              </a:rPr>
              <a:t>based</a:t>
            </a:r>
            <a:r>
              <a:rPr lang="el-GR" dirty="0">
                <a:effectLst/>
              </a:rPr>
              <a:t> on a </a:t>
            </a:r>
            <a:r>
              <a:rPr lang="el-GR" dirty="0" err="1">
                <a:effectLst/>
              </a:rPr>
              <a:t>dialogue</a:t>
            </a:r>
            <a:r>
              <a:rPr lang="el-GR" dirty="0">
                <a:effectLst/>
              </a:rPr>
              <a:t> </a:t>
            </a:r>
            <a:r>
              <a:rPr lang="el-GR" dirty="0" err="1">
                <a:effectLst/>
              </a:rPr>
              <a:t>template</a:t>
            </a:r>
            <a:r>
              <a:rPr lang="el-GR" dirty="0">
                <a:effectLst/>
              </a:rPr>
              <a:t> </a:t>
            </a:r>
            <a:r>
              <a:rPr lang="el-GR" dirty="0" err="1">
                <a:effectLst/>
              </a:rPr>
              <a:t>that</a:t>
            </a:r>
            <a:r>
              <a:rPr lang="el-GR" dirty="0">
                <a:effectLst/>
              </a:rPr>
              <a:t> </a:t>
            </a:r>
            <a:r>
              <a:rPr lang="el-GR" dirty="0" err="1">
                <a:effectLst/>
              </a:rPr>
              <a:t>should</a:t>
            </a:r>
            <a:r>
              <a:rPr lang="el-GR" dirty="0">
                <a:effectLst/>
              </a:rPr>
              <a:t> </a:t>
            </a:r>
            <a:r>
              <a:rPr lang="el-GR" dirty="0" err="1">
                <a:effectLst/>
              </a:rPr>
              <a:t>be</a:t>
            </a:r>
            <a:r>
              <a:rPr lang="el-GR" dirty="0">
                <a:effectLst/>
              </a:rPr>
              <a:t> </a:t>
            </a:r>
            <a:r>
              <a:rPr lang="el-GR" dirty="0" err="1">
                <a:effectLst/>
              </a:rPr>
              <a:t>declared</a:t>
            </a:r>
            <a:r>
              <a:rPr lang="el-GR" dirty="0">
                <a:effectLst/>
              </a:rPr>
              <a:t> and </a:t>
            </a:r>
            <a:r>
              <a:rPr lang="el-GR" dirty="0" err="1">
                <a:effectLst/>
              </a:rPr>
              <a:t>initialised</a:t>
            </a:r>
            <a:r>
              <a:rPr lang="el-GR" dirty="0">
                <a:effectLst/>
              </a:rPr>
              <a:t> </a:t>
            </a:r>
            <a:r>
              <a:rPr lang="el-GR" dirty="0" err="1">
                <a:effectLst/>
              </a:rPr>
              <a:t>as</a:t>
            </a:r>
            <a:r>
              <a:rPr lang="el-GR" dirty="0">
                <a:effectLst/>
              </a:rPr>
              <a:t> in the </a:t>
            </a:r>
            <a:r>
              <a:rPr lang="el-GR" dirty="0" err="1">
                <a:effectLst/>
              </a:rPr>
              <a:t>Custom</a:t>
            </a:r>
            <a:r>
              <a:rPr lang="el-GR" dirty="0">
                <a:effectLst/>
              </a:rPr>
              <a:t> </a:t>
            </a:r>
            <a:r>
              <a:rPr lang="el-GR" dirty="0" err="1">
                <a:effectLst/>
              </a:rPr>
              <a:t>Dialogs</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18</a:t>
            </a:fld>
            <a:endParaRPr lang="el-GR"/>
          </a:p>
        </p:txBody>
      </p:sp>
    </p:spTree>
    <p:extLst>
      <p:ext uri="{BB962C8B-B14F-4D97-AF65-F5344CB8AC3E}">
        <p14:creationId xmlns:p14="http://schemas.microsoft.com/office/powerpoint/2010/main" val="1480706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sz="1200" dirty="0"/>
              <a:t>B4XColorTamplate is similar to that of the day. Once again the code is waiting with the Wait For command to make a color selection, and when pressed OK returns a color number.</a:t>
            </a:r>
          </a:p>
          <a:p>
            <a:r>
              <a:rPr lang="en-US" sz="1200" dirty="0"/>
              <a:t>The example uses the color to change the background of the home page with the “</a:t>
            </a:r>
            <a:r>
              <a:rPr lang="en-US" sz="1200" dirty="0" err="1"/>
              <a:t>Root.Color</a:t>
            </a:r>
            <a:r>
              <a:rPr lang="en-US" sz="1200" dirty="0"/>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19</a:t>
            </a:fld>
            <a:endParaRPr lang="el-GR"/>
          </a:p>
        </p:txBody>
      </p:sp>
    </p:spTree>
    <p:extLst>
      <p:ext uri="{BB962C8B-B14F-4D97-AF65-F5344CB8AC3E}">
        <p14:creationId xmlns:p14="http://schemas.microsoft.com/office/powerpoint/2010/main" val="3185809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dirty="0">
                <a:effectLst/>
              </a:rPr>
              <a:t>B4XLongTextTemplate </a:t>
            </a:r>
            <a:r>
              <a:rPr lang="el-GR" dirty="0" err="1">
                <a:effectLst/>
              </a:rPr>
              <a:t>displays</a:t>
            </a:r>
            <a:r>
              <a:rPr lang="el-GR" dirty="0">
                <a:effectLst/>
              </a:rPr>
              <a:t> a </a:t>
            </a:r>
            <a:r>
              <a:rPr lang="el-GR" dirty="0" err="1">
                <a:effectLst/>
              </a:rPr>
              <a:t>window</a:t>
            </a:r>
            <a:r>
              <a:rPr lang="el-GR" dirty="0">
                <a:effectLst/>
              </a:rPr>
              <a:t> on the </a:t>
            </a:r>
            <a:r>
              <a:rPr lang="el-GR" dirty="0" err="1">
                <a:effectLst/>
              </a:rPr>
              <a:t>screen</a:t>
            </a:r>
            <a:r>
              <a:rPr lang="el-GR" dirty="0">
                <a:effectLst/>
              </a:rPr>
              <a:t> </a:t>
            </a:r>
            <a:r>
              <a:rPr lang="el-GR" dirty="0" err="1">
                <a:effectLst/>
              </a:rPr>
              <a:t>to</a:t>
            </a:r>
            <a:r>
              <a:rPr lang="el-GR" dirty="0">
                <a:effectLst/>
              </a:rPr>
              <a:t> </a:t>
            </a:r>
            <a:r>
              <a:rPr lang="el-GR" dirty="0" err="1">
                <a:effectLst/>
              </a:rPr>
              <a:t>display</a:t>
            </a:r>
            <a:r>
              <a:rPr lang="el-GR" dirty="0">
                <a:effectLst/>
              </a:rPr>
              <a:t> </a:t>
            </a:r>
            <a:r>
              <a:rPr lang="el-GR" dirty="0" err="1">
                <a:effectLst/>
              </a:rPr>
              <a:t>long</a:t>
            </a:r>
            <a:r>
              <a:rPr lang="el-GR" dirty="0">
                <a:effectLst/>
              </a:rPr>
              <a:t> </a:t>
            </a:r>
            <a:r>
              <a:rPr lang="el-GR" dirty="0" err="1">
                <a:effectLst/>
              </a:rPr>
              <a:t>text</a:t>
            </a:r>
            <a:r>
              <a:rPr lang="el-GR" dirty="0">
                <a:effectLst/>
              </a:rPr>
              <a:t>. </a:t>
            </a:r>
            <a:r>
              <a:rPr lang="el-GR" dirty="0" err="1">
                <a:effectLst/>
              </a:rPr>
              <a:t>Also</a:t>
            </a:r>
            <a:r>
              <a:rPr lang="el-GR" dirty="0">
                <a:effectLst/>
              </a:rPr>
              <a:t>, </a:t>
            </a:r>
            <a:r>
              <a:rPr lang="el-GR" dirty="0" err="1">
                <a:effectLst/>
              </a:rPr>
              <a:t>it</a:t>
            </a:r>
            <a:r>
              <a:rPr lang="el-GR" dirty="0">
                <a:effectLst/>
              </a:rPr>
              <a:t> </a:t>
            </a:r>
            <a:r>
              <a:rPr lang="el-GR" dirty="0" err="1">
                <a:effectLst/>
              </a:rPr>
              <a:t>displays</a:t>
            </a:r>
            <a:r>
              <a:rPr lang="el-GR" dirty="0">
                <a:effectLst/>
              </a:rPr>
              <a:t> a </a:t>
            </a:r>
            <a:r>
              <a:rPr lang="el-GR" dirty="0" err="1">
                <a:effectLst/>
              </a:rPr>
              <a:t>navigation</a:t>
            </a:r>
            <a:r>
              <a:rPr lang="el-GR" dirty="0">
                <a:effectLst/>
              </a:rPr>
              <a:t> </a:t>
            </a:r>
            <a:r>
              <a:rPr lang="el-GR" dirty="0" err="1">
                <a:effectLst/>
              </a:rPr>
              <a:t>bar</a:t>
            </a:r>
            <a:r>
              <a:rPr lang="el-GR" dirty="0">
                <a:effectLst/>
              </a:rPr>
              <a:t> </a:t>
            </a:r>
            <a:r>
              <a:rPr lang="el-GR" dirty="0" err="1">
                <a:effectLst/>
              </a:rPr>
              <a:t>to</a:t>
            </a:r>
            <a:r>
              <a:rPr lang="el-GR" dirty="0">
                <a:effectLst/>
              </a:rPr>
              <a:t> </a:t>
            </a:r>
            <a:r>
              <a:rPr lang="el-GR" dirty="0" err="1">
                <a:effectLst/>
              </a:rPr>
              <a:t>scroll</a:t>
            </a:r>
            <a:r>
              <a:rPr lang="el-GR" dirty="0">
                <a:effectLst/>
              </a:rPr>
              <a:t> the </a:t>
            </a:r>
            <a:r>
              <a:rPr lang="el-GR" dirty="0" err="1">
                <a:effectLst/>
              </a:rPr>
              <a:t>text</a:t>
            </a:r>
            <a:r>
              <a:rPr lang="el-GR" dirty="0">
                <a:effectLst/>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in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previous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templates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1800" dirty="0">
                <a:effectLst/>
                <a:latin typeface="Verdana" panose="020B0604030504040204" pitchFamily="34" charset="0"/>
                <a:ea typeface="Calibri" panose="020F0502020204030204" pitchFamily="34" charset="0"/>
                <a:cs typeface="Times New Roman" panose="02020603050405020304" pitchFamily="18" charset="0"/>
              </a:rPr>
              <a:t> B4XLongTextTemplate,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after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initialize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window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going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command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r>
              <a:rPr lang="el-GR" sz="1800" dirty="0" err="1">
                <a:effectLst/>
                <a:latin typeface="Verdana" panose="020B0604030504040204" pitchFamily="34" charset="0"/>
                <a:ea typeface="Calibri" panose="020F0502020204030204" pitchFamily="34" charset="0"/>
                <a:cs typeface="Times New Roman" panose="02020603050405020304" pitchFamily="18" charset="0"/>
              </a:rPr>
              <a:t>Finally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Text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text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want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ShowTemplate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3282525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21</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B4XFolatTextField creates a text box on the screen to insert data.  Its use is similar to the simple text box, but in addition it displays a label that helps the user identify the field without inserting an additional label before the field ( Hint Text). </a:t>
            </a:r>
            <a:r>
              <a:rPr lang="en-US" sz="1800" dirty="0">
                <a:effectLst/>
                <a:latin typeface="Verdana" panose="020B0604030504040204" pitchFamily="34" charset="0"/>
                <a:ea typeface="Calibri" panose="020F0502020204030204" pitchFamily="34" charset="0"/>
                <a:cs typeface="Times New Roman" panose="02020603050405020304" pitchFamily="18" charset="0"/>
              </a:rPr>
              <a:t>Additionally, it displays the appropriate controls to delete or enable this field (Show Clear Button, Show Accept button). Finally, it allows the Keyboard Type property to enter text, either integer numbers or decimal numbers.</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33108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Each time the </a:t>
            </a:r>
            <a:r>
              <a:rPr lang="en-US" sz="1200" dirty="0" err="1"/>
              <a:t>RoundSlider</a:t>
            </a:r>
            <a:r>
              <a:rPr lang="en-US" sz="1200" dirty="0"/>
              <a:t> value changes, the </a:t>
            </a:r>
            <a:r>
              <a:rPr lang="en-US" sz="1200" b="1" dirty="0"/>
              <a:t>"_</a:t>
            </a:r>
            <a:r>
              <a:rPr lang="en-US" sz="1200" b="1" dirty="0" err="1"/>
              <a:t>ValueChanged</a:t>
            </a:r>
            <a:r>
              <a:rPr lang="en-US" sz="1200" dirty="0"/>
              <a:t>" event is triggered, and gives a value of which the developer can use.</a:t>
            </a:r>
            <a:endParaRPr lang="el-GR" sz="1200" dirty="0"/>
          </a:p>
          <a:p>
            <a:r>
              <a:rPr lang="el-GR" dirty="0" err="1">
                <a:effectLst/>
              </a:rPr>
              <a:t>RoundSlider</a:t>
            </a:r>
            <a:r>
              <a:rPr lang="el-GR" dirty="0">
                <a:effectLst/>
              </a:rPr>
              <a:t> </a:t>
            </a:r>
            <a:r>
              <a:rPr lang="el-GR" dirty="0" err="1">
                <a:effectLst/>
              </a:rPr>
              <a:t>is</a:t>
            </a:r>
            <a:r>
              <a:rPr lang="el-GR" dirty="0">
                <a:effectLst/>
              </a:rPr>
              <a:t> a </a:t>
            </a:r>
            <a:r>
              <a:rPr lang="el-GR" dirty="0" err="1">
                <a:effectLst/>
              </a:rPr>
              <a:t>controller</a:t>
            </a:r>
            <a:r>
              <a:rPr lang="el-GR" dirty="0">
                <a:effectLst/>
              </a:rPr>
              <a:t> </a:t>
            </a:r>
            <a:r>
              <a:rPr lang="el-GR" dirty="0" err="1">
                <a:effectLst/>
              </a:rPr>
              <a:t>that</a:t>
            </a:r>
            <a:r>
              <a:rPr lang="el-GR" dirty="0">
                <a:effectLst/>
              </a:rPr>
              <a:t> </a:t>
            </a:r>
            <a:r>
              <a:rPr lang="el-GR" dirty="0" err="1">
                <a:effectLst/>
              </a:rPr>
              <a:t>moves</a:t>
            </a:r>
            <a:r>
              <a:rPr lang="el-GR" dirty="0">
                <a:effectLst/>
              </a:rPr>
              <a:t> </a:t>
            </a:r>
            <a:r>
              <a:rPr lang="el-GR" dirty="0" err="1">
                <a:effectLst/>
              </a:rPr>
              <a:t>with</a:t>
            </a:r>
            <a:r>
              <a:rPr lang="el-GR" dirty="0">
                <a:effectLst/>
              </a:rPr>
              <a:t> the </a:t>
            </a:r>
            <a:r>
              <a:rPr lang="el-GR" dirty="0" err="1">
                <a:effectLst/>
              </a:rPr>
              <a:t>mouse</a:t>
            </a:r>
            <a:r>
              <a:rPr lang="el-GR" dirty="0">
                <a:effectLst/>
              </a:rPr>
              <a:t> </a:t>
            </a:r>
            <a:r>
              <a:rPr lang="el-GR" dirty="0" err="1">
                <a:effectLst/>
              </a:rPr>
              <a:t>around</a:t>
            </a:r>
            <a:r>
              <a:rPr lang="el-GR" dirty="0">
                <a:effectLst/>
              </a:rPr>
              <a:t> a </a:t>
            </a:r>
            <a:r>
              <a:rPr lang="el-GR" dirty="0" err="1">
                <a:effectLst/>
              </a:rPr>
              <a:t>circle</a:t>
            </a:r>
            <a:r>
              <a:rPr lang="el-GR" dirty="0">
                <a:effectLst/>
              </a:rPr>
              <a:t>. </a:t>
            </a:r>
            <a:r>
              <a:rPr lang="el-GR" dirty="0" err="1">
                <a:effectLst/>
              </a:rPr>
              <a:t>Each</a:t>
            </a:r>
            <a:r>
              <a:rPr lang="el-GR" dirty="0">
                <a:effectLst/>
              </a:rPr>
              <a:t> </a:t>
            </a:r>
            <a:r>
              <a:rPr lang="el-GR" dirty="0" err="1">
                <a:effectLst/>
              </a:rPr>
              <a:t>point</a:t>
            </a:r>
            <a:r>
              <a:rPr lang="el-GR" dirty="0">
                <a:effectLst/>
              </a:rPr>
              <a:t> in the </a:t>
            </a:r>
            <a:r>
              <a:rPr lang="el-GR" dirty="0" err="1">
                <a:effectLst/>
              </a:rPr>
              <a:t>cycle</a:t>
            </a:r>
            <a:r>
              <a:rPr lang="el-GR" dirty="0">
                <a:effectLst/>
              </a:rPr>
              <a:t>, </a:t>
            </a:r>
            <a:r>
              <a:rPr lang="el-GR" dirty="0" err="1">
                <a:effectLst/>
              </a:rPr>
              <a:t>it</a:t>
            </a:r>
            <a:r>
              <a:rPr lang="el-GR" dirty="0">
                <a:effectLst/>
              </a:rPr>
              <a:t> </a:t>
            </a:r>
            <a:r>
              <a:rPr lang="el-GR" dirty="0" err="1">
                <a:effectLst/>
              </a:rPr>
              <a:t>displays</a:t>
            </a:r>
            <a:r>
              <a:rPr lang="el-GR" dirty="0">
                <a:effectLst/>
              </a:rPr>
              <a:t> a </a:t>
            </a:r>
            <a:r>
              <a:rPr lang="el-GR" dirty="0" err="1">
                <a:effectLst/>
              </a:rPr>
              <a:t>value</a:t>
            </a:r>
            <a:r>
              <a:rPr lang="el-GR" dirty="0">
                <a:effectLst/>
              </a:rPr>
              <a:t> </a:t>
            </a:r>
            <a:r>
              <a:rPr lang="el-GR" dirty="0" err="1">
                <a:effectLst/>
              </a:rPr>
              <a:t>from</a:t>
            </a:r>
            <a:r>
              <a:rPr lang="el-GR" dirty="0">
                <a:effectLst/>
              </a:rPr>
              <a:t> a </a:t>
            </a:r>
            <a:r>
              <a:rPr lang="el-GR" dirty="0" err="1">
                <a:effectLst/>
              </a:rPr>
              <a:t>range</a:t>
            </a:r>
            <a:r>
              <a:rPr lang="el-GR" dirty="0">
                <a:effectLst/>
              </a:rPr>
              <a:t> of </a:t>
            </a:r>
            <a:r>
              <a:rPr lang="el-GR" dirty="0" err="1">
                <a:effectLst/>
              </a:rPr>
              <a:t>values</a:t>
            </a:r>
            <a:r>
              <a:rPr lang="el-GR" dirty="0">
                <a:effectLst/>
              </a:rPr>
              <a:t> </a:t>
            </a:r>
            <a:r>
              <a:rPr lang="el-GR" dirty="0" err="1">
                <a:effectLst/>
              </a:rPr>
              <a:t>that</a:t>
            </a:r>
            <a:r>
              <a:rPr lang="el-GR" dirty="0">
                <a:effectLst/>
              </a:rPr>
              <a:t> </a:t>
            </a:r>
            <a:r>
              <a:rPr lang="el-GR" dirty="0" err="1">
                <a:effectLst/>
              </a:rPr>
              <a:t>you</a:t>
            </a:r>
            <a:r>
              <a:rPr lang="el-GR" dirty="0">
                <a:effectLst/>
              </a:rPr>
              <a:t> </a:t>
            </a:r>
            <a:r>
              <a:rPr lang="el-GR" dirty="0" err="1">
                <a:effectLst/>
              </a:rPr>
              <a:t>have</a:t>
            </a:r>
            <a:r>
              <a:rPr lang="el-GR" dirty="0">
                <a:effectLst/>
              </a:rPr>
              <a:t> </a:t>
            </a:r>
            <a:r>
              <a:rPr lang="el-GR" dirty="0" err="1">
                <a:effectLst/>
              </a:rPr>
              <a:t>selected</a:t>
            </a:r>
            <a:r>
              <a:rPr lang="el-GR" dirty="0">
                <a:effectLst/>
              </a:rPr>
              <a:t> in the </a:t>
            </a:r>
            <a:r>
              <a:rPr lang="el-GR" dirty="0" err="1">
                <a:effectLst/>
              </a:rPr>
              <a:t>Minimum</a:t>
            </a:r>
            <a:r>
              <a:rPr lang="el-GR" dirty="0">
                <a:effectLst/>
              </a:rPr>
              <a:t> – </a:t>
            </a:r>
            <a:r>
              <a:rPr lang="el-GR" dirty="0" err="1">
                <a:effectLst/>
              </a:rPr>
              <a:t>Maximum</a:t>
            </a:r>
            <a:r>
              <a:rPr lang="el-GR" dirty="0">
                <a:effectLst/>
              </a:rPr>
              <a:t> </a:t>
            </a:r>
            <a:r>
              <a:rPr lang="el-GR" dirty="0" err="1">
                <a:effectLst/>
              </a:rPr>
              <a:t>properties</a:t>
            </a:r>
            <a:r>
              <a:rPr lang="el-GR" dirty="0">
                <a:effectLst/>
              </a:rPr>
              <a:t> in </a:t>
            </a:r>
            <a:r>
              <a:rPr lang="el-GR" dirty="0" err="1">
                <a:effectLst/>
              </a:rPr>
              <a:t>Designer</a:t>
            </a:r>
            <a:r>
              <a:rPr lang="el-GR"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106382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err="1"/>
              <a:t>AnotherProgressBar</a:t>
            </a:r>
            <a:r>
              <a:rPr lang="en-US" dirty="0"/>
              <a:t> displays a bar that vary between 0 and 100 and is suit-able for displaying percentages or other proportions. Using it is simple, after you declare the variable that corresponds to the item, use the property ".value" to set a value. </a:t>
            </a:r>
          </a:p>
          <a:p>
            <a:r>
              <a:rPr lang="en-US" dirty="0"/>
              <a:t>In the example of the image, </a:t>
            </a:r>
            <a:r>
              <a:rPr lang="en-US" dirty="0" err="1"/>
              <a:t>progressBar</a:t>
            </a:r>
            <a:r>
              <a:rPr lang="en-US" dirty="0"/>
              <a:t> vary depending on the value it receives from  </a:t>
            </a:r>
            <a:r>
              <a:rPr lang="en-US" dirty="0" err="1"/>
              <a:t>RoundSlider</a:t>
            </a:r>
            <a:r>
              <a:rPr lang="en-US" dirty="0"/>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315616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l-GR" dirty="0">
                <a:effectLst/>
              </a:rPr>
              <a:t>B4XSwitch </a:t>
            </a:r>
            <a:r>
              <a:rPr lang="el-GR" dirty="0" err="1">
                <a:effectLst/>
              </a:rPr>
              <a:t>creates</a:t>
            </a:r>
            <a:r>
              <a:rPr lang="el-GR" dirty="0">
                <a:effectLst/>
              </a:rPr>
              <a:t> a </a:t>
            </a:r>
            <a:r>
              <a:rPr lang="el-GR" dirty="0" err="1">
                <a:effectLst/>
              </a:rPr>
              <a:t>sliding</a:t>
            </a:r>
            <a:r>
              <a:rPr lang="el-GR" dirty="0">
                <a:effectLst/>
              </a:rPr>
              <a:t> </a:t>
            </a:r>
            <a:r>
              <a:rPr lang="el-GR" dirty="0" err="1">
                <a:effectLst/>
              </a:rPr>
              <a:t>button</a:t>
            </a:r>
            <a:r>
              <a:rPr lang="el-GR" dirty="0">
                <a:effectLst/>
              </a:rPr>
              <a:t> on the </a:t>
            </a:r>
            <a:r>
              <a:rPr lang="el-GR" dirty="0" err="1">
                <a:effectLst/>
              </a:rPr>
              <a:t>screen</a:t>
            </a:r>
            <a:r>
              <a:rPr lang="el-GR" dirty="0">
                <a:effectLst/>
              </a:rPr>
              <a:t>. </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image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returned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true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label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text</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otherwise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Off</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11</a:t>
            </a:fld>
            <a:endParaRPr lang="el-GR"/>
          </a:p>
        </p:txBody>
      </p:sp>
    </p:spTree>
    <p:extLst>
      <p:ext uri="{BB962C8B-B14F-4D97-AF65-F5344CB8AC3E}">
        <p14:creationId xmlns:p14="http://schemas.microsoft.com/office/powerpoint/2010/main" val="1655078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B4XImageView displays an image. Provides the ability to choose how the image is displayed either by code or by the object's options in Designer.</a:t>
            </a:r>
          </a:p>
          <a:p>
            <a:r>
              <a:rPr lang="en-US" dirty="0"/>
              <a:t>In the Load command, in addition to the image name, the folder where the image is stored must be declared first. In this case, the Files (</a:t>
            </a:r>
            <a:r>
              <a:rPr lang="en-US" dirty="0" err="1"/>
              <a:t>Files.DirAsset</a:t>
            </a:r>
            <a:r>
              <a:rPr lang="en-US" dirty="0"/>
              <a:t>) folder is declared as in the image below:</a:t>
            </a:r>
          </a:p>
          <a:p>
            <a:r>
              <a:rPr lang="en-US" dirty="0"/>
              <a:t>This folder is not accessible for writing new files when the application is </a:t>
            </a:r>
            <a:r>
              <a:rPr lang="en-US" dirty="0" err="1"/>
              <a:t>cre-ated</a:t>
            </a:r>
            <a:r>
              <a:rPr lang="en-US" dirty="0"/>
              <a:t>. In the course of the files, we will refer in greater detail to the folders.</a:t>
            </a:r>
          </a:p>
          <a:p>
            <a:r>
              <a:rPr lang="en-US" dirty="0"/>
              <a:t>To display an image stored in the Files folder, it must also be declared on the File Manager tab of the language.</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303965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Accepts two parameters, the first is the message you want to display, and the second is the title of the window. The command also displays an OK button to close the message and return to the program.</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3715078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Using MsgBox2Async is more complex and allows the programmers to display a message and then choose between three different functions by pressing a corresponding button.</a:t>
            </a:r>
          </a:p>
          <a:p>
            <a:r>
              <a:rPr lang="en-US" dirty="0"/>
              <a:t>The above values are controlled by an if command and appropriate actions are performed accordingly.</a:t>
            </a:r>
          </a:p>
          <a:p>
            <a:r>
              <a:rPr lang="en-US" dirty="0"/>
              <a:t>The words that appear on the action buttons can be changed but always have the same order as a “Positive”, “Cancel”, “Negative”.</a:t>
            </a:r>
          </a:p>
          <a:p>
            <a:r>
              <a:rPr lang="en-US" dirty="0"/>
              <a:t>You can skip a button simply by writing a blank string "" at the correspond-</a:t>
            </a:r>
            <a:r>
              <a:rPr lang="en-US" dirty="0" err="1"/>
              <a:t>ing</a:t>
            </a:r>
            <a:r>
              <a:rPr lang="en-US" dirty="0"/>
              <a:t> point when the button will not appear in the dialog box.</a:t>
            </a:r>
          </a:p>
          <a:p>
            <a:r>
              <a:rPr lang="en-US" dirty="0"/>
              <a:t>The last parameter allows you to display an icon to the left of the message, and Null displays nothing.</a:t>
            </a:r>
          </a:p>
          <a:p>
            <a:endParaRPr lang="en-US" dirty="0"/>
          </a:p>
          <a:p>
            <a:r>
              <a:rPr lang="en-US" dirty="0"/>
              <a:t>Where sender is the object for which an event is waiting to be activated and</a:t>
            </a:r>
          </a:p>
          <a:p>
            <a:r>
              <a:rPr lang="en-US" dirty="0"/>
              <a:t>Event signature the event that was activated where in the case of      MsgBox2 Async are the </a:t>
            </a:r>
            <a:r>
              <a:rPr lang="en-US" dirty="0" err="1"/>
              <a:t>DialogResponse_Positive</a:t>
            </a:r>
            <a:r>
              <a:rPr lang="en-US" dirty="0"/>
              <a:t>, </a:t>
            </a:r>
            <a:r>
              <a:rPr lang="en-US" dirty="0" err="1"/>
              <a:t>DialogResponse_Cancel</a:t>
            </a:r>
            <a:r>
              <a:rPr lang="en-US" dirty="0"/>
              <a:t>, </a:t>
            </a:r>
            <a:r>
              <a:rPr lang="en-US" dirty="0" err="1"/>
              <a:t>DialogResponse_Negative</a:t>
            </a:r>
            <a:r>
              <a:rPr lang="en-US" dirty="0"/>
              <a:t>.</a:t>
            </a:r>
          </a:p>
          <a:p>
            <a:r>
              <a:rPr lang="en-US" dirty="0"/>
              <a:t>The event is then checked with an if command.</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302197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sz="1800" dirty="0" err="1">
                <a:effectLst/>
                <a:latin typeface="Verdana" panose="020B0604030504040204" pitchFamily="34" charset="0"/>
                <a:ea typeface="Calibri" panose="020F0502020204030204" pitchFamily="34" charset="0"/>
                <a:cs typeface="Times New Roman" panose="02020603050405020304" pitchFamily="18" charset="0"/>
              </a:rPr>
              <a:t>Creating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Custom</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dialog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box</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includes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several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steps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start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with</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Designer</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25895758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hyperlink" Target="https://creativecommons.org/licenses/by/4.0/"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extLst>
              <a:ext uri="{FF2B5EF4-FFF2-40B4-BE49-F238E27FC236}">
                <a16:creationId xmlns:a16="http://schemas.microsoft.com/office/drawing/2014/main" id="{66966CEF-A252-4DB7-8829-1E1FAF23EF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7"/>
            <a:extLst>
              <a:ext uri="{FF2B5EF4-FFF2-40B4-BE49-F238E27FC236}">
                <a16:creationId xmlns:a16="http://schemas.microsoft.com/office/drawing/2014/main" id="{7C9FC214-8FCD-48B5-87C0-B786C9E22A51}"/>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16/3/2021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16/3/2021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16/3/2021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16/3/2021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a:t>
            </a:r>
            <a:r>
              <a:rPr lang="en-US" sz="2800" b="1" kern="0" dirty="0">
                <a:solidFill>
                  <a:srgbClr val="2F5496"/>
                </a:solidFill>
                <a:ea typeface="Times New Roman" panose="02020603050405020304" pitchFamily="18" charset="0"/>
                <a:cs typeface="Times New Roman" panose="02020603050405020304" pitchFamily="18" charset="0"/>
              </a:rPr>
              <a:t>13</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a typeface="Times New Roman" panose="02020603050405020304" pitchFamily="18" charset="0"/>
                <a:cs typeface="Times New Roman" panose="02020603050405020304" pitchFamily="18" charset="0"/>
              </a:rPr>
              <a:t>XUI Views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March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0470D3D-931E-47A2-BDF2-758845C2AC4F}"/>
              </a:ext>
            </a:extLst>
          </p:cNvPr>
          <p:cNvSpPr>
            <a:spLocks noGrp="1"/>
          </p:cNvSpPr>
          <p:nvPr>
            <p:ph type="title"/>
          </p:nvPr>
        </p:nvSpPr>
        <p:spPr/>
        <p:txBody>
          <a:bodyPr/>
          <a:lstStyle/>
          <a:p>
            <a:r>
              <a:rPr lang="en-US" dirty="0" err="1"/>
              <a:t>AnotherProgressBar</a:t>
            </a:r>
            <a:endParaRPr lang="el-GR" dirty="0"/>
          </a:p>
        </p:txBody>
      </p:sp>
      <p:grpSp>
        <p:nvGrpSpPr>
          <p:cNvPr id="3" name="Ομάδα 2">
            <a:extLst>
              <a:ext uri="{FF2B5EF4-FFF2-40B4-BE49-F238E27FC236}">
                <a16:creationId xmlns:a16="http://schemas.microsoft.com/office/drawing/2014/main" id="{9975F88E-3627-491A-B919-03D543A8E5DF}"/>
              </a:ext>
            </a:extLst>
          </p:cNvPr>
          <p:cNvGrpSpPr/>
          <p:nvPr/>
        </p:nvGrpSpPr>
        <p:grpSpPr>
          <a:xfrm>
            <a:off x="482990" y="1003178"/>
            <a:ext cx="9717649" cy="4534022"/>
            <a:chOff x="0" y="0"/>
            <a:chExt cx="5353050" cy="2332355"/>
          </a:xfrm>
        </p:grpSpPr>
        <p:pic>
          <p:nvPicPr>
            <p:cNvPr id="4" name="Εικόνα 3">
              <a:extLst>
                <a:ext uri="{FF2B5EF4-FFF2-40B4-BE49-F238E27FC236}">
                  <a16:creationId xmlns:a16="http://schemas.microsoft.com/office/drawing/2014/main" id="{B02B3F4F-9369-4C41-8551-521E57B4E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0" y="1822450"/>
              <a:ext cx="3194050" cy="508635"/>
            </a:xfrm>
            <a:prstGeom prst="rect">
              <a:avLst/>
            </a:prstGeom>
          </p:spPr>
        </p:pic>
        <p:pic>
          <p:nvPicPr>
            <p:cNvPr id="5" name="Εικόνα 4">
              <a:extLst>
                <a:ext uri="{FF2B5EF4-FFF2-40B4-BE49-F238E27FC236}">
                  <a16:creationId xmlns:a16="http://schemas.microsoft.com/office/drawing/2014/main" id="{F100C4AD-C634-4842-80D7-B1B1B06F6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127250" cy="2332355"/>
            </a:xfrm>
            <a:prstGeom prst="rect">
              <a:avLst/>
            </a:prstGeom>
          </p:spPr>
        </p:pic>
        <p:pic>
          <p:nvPicPr>
            <p:cNvPr id="6" name="Εικόνα 5">
              <a:extLst>
                <a:ext uri="{FF2B5EF4-FFF2-40B4-BE49-F238E27FC236}">
                  <a16:creationId xmlns:a16="http://schemas.microsoft.com/office/drawing/2014/main" id="{ECF5664E-E89D-43E0-9287-F5E0890C56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8850" y="0"/>
              <a:ext cx="1162050" cy="1781175"/>
            </a:xfrm>
            <a:prstGeom prst="rect">
              <a:avLst/>
            </a:prstGeom>
          </p:spPr>
        </p:pic>
      </p:grpSp>
    </p:spTree>
    <p:extLst>
      <p:ext uri="{BB962C8B-B14F-4D97-AF65-F5344CB8AC3E}">
        <p14:creationId xmlns:p14="http://schemas.microsoft.com/office/powerpoint/2010/main" val="247003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9E9CE1-E2E0-4D0B-8D98-816A444F27CE}"/>
              </a:ext>
            </a:extLst>
          </p:cNvPr>
          <p:cNvSpPr>
            <a:spLocks noGrp="1"/>
          </p:cNvSpPr>
          <p:nvPr>
            <p:ph type="title"/>
          </p:nvPr>
        </p:nvSpPr>
        <p:spPr/>
        <p:txBody>
          <a:bodyPr/>
          <a:lstStyle/>
          <a:p>
            <a:r>
              <a:rPr lang="el-GR" dirty="0">
                <a:effectLst/>
              </a:rPr>
              <a:t>B4XSwitch</a:t>
            </a:r>
            <a:endParaRPr lang="el-GR" dirty="0"/>
          </a:p>
        </p:txBody>
      </p:sp>
      <p:grpSp>
        <p:nvGrpSpPr>
          <p:cNvPr id="3" name="Ομάδα 2">
            <a:extLst>
              <a:ext uri="{FF2B5EF4-FFF2-40B4-BE49-F238E27FC236}">
                <a16:creationId xmlns:a16="http://schemas.microsoft.com/office/drawing/2014/main" id="{7D9BA071-E252-47CD-8010-6C620991D254}"/>
              </a:ext>
            </a:extLst>
          </p:cNvPr>
          <p:cNvGrpSpPr/>
          <p:nvPr/>
        </p:nvGrpSpPr>
        <p:grpSpPr>
          <a:xfrm>
            <a:off x="1259841" y="1868120"/>
            <a:ext cx="8822788" cy="2653080"/>
            <a:chOff x="0" y="0"/>
            <a:chExt cx="5238750" cy="1339850"/>
          </a:xfrm>
        </p:grpSpPr>
        <p:pic>
          <p:nvPicPr>
            <p:cNvPr id="4" name="Εικόνα 3">
              <a:extLst>
                <a:ext uri="{FF2B5EF4-FFF2-40B4-BE49-F238E27FC236}">
                  <a16:creationId xmlns:a16="http://schemas.microsoft.com/office/drawing/2014/main" id="{183FB185-8BC0-44F1-9839-9CC7A0F43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07060" cy="622300"/>
            </a:xfrm>
            <a:prstGeom prst="rect">
              <a:avLst/>
            </a:prstGeom>
          </p:spPr>
        </p:pic>
        <p:pic>
          <p:nvPicPr>
            <p:cNvPr id="5" name="Εικόνα 4">
              <a:extLst>
                <a:ext uri="{FF2B5EF4-FFF2-40B4-BE49-F238E27FC236}">
                  <a16:creationId xmlns:a16="http://schemas.microsoft.com/office/drawing/2014/main" id="{659736FF-1F15-4334-AAF5-1F90A8723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11200"/>
              <a:ext cx="602615" cy="612140"/>
            </a:xfrm>
            <a:prstGeom prst="rect">
              <a:avLst/>
            </a:prstGeom>
          </p:spPr>
        </p:pic>
        <p:pic>
          <p:nvPicPr>
            <p:cNvPr id="6" name="Εικόνα 5">
              <a:extLst>
                <a:ext uri="{FF2B5EF4-FFF2-40B4-BE49-F238E27FC236}">
                  <a16:creationId xmlns:a16="http://schemas.microsoft.com/office/drawing/2014/main" id="{6A658AA2-A833-476F-91CC-DEB62C091C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150" y="12700"/>
              <a:ext cx="4546600" cy="1327150"/>
            </a:xfrm>
            <a:prstGeom prst="rect">
              <a:avLst/>
            </a:prstGeom>
          </p:spPr>
        </p:pic>
      </p:grpSp>
    </p:spTree>
    <p:extLst>
      <p:ext uri="{BB962C8B-B14F-4D97-AF65-F5344CB8AC3E}">
        <p14:creationId xmlns:p14="http://schemas.microsoft.com/office/powerpoint/2010/main" val="216730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B1C1B1D-2219-4453-A665-F8D8B5D40FB5}"/>
              </a:ext>
            </a:extLst>
          </p:cNvPr>
          <p:cNvSpPr>
            <a:spLocks noGrp="1"/>
          </p:cNvSpPr>
          <p:nvPr>
            <p:ph type="title"/>
          </p:nvPr>
        </p:nvSpPr>
        <p:spPr/>
        <p:txBody>
          <a:bodyPr/>
          <a:lstStyle/>
          <a:p>
            <a:r>
              <a:rPr lang="en-US" dirty="0"/>
              <a:t>B4XImageView</a:t>
            </a:r>
            <a:endParaRPr lang="el-GR" dirty="0"/>
          </a:p>
        </p:txBody>
      </p:sp>
      <p:grpSp>
        <p:nvGrpSpPr>
          <p:cNvPr id="3" name="Ομάδα 2">
            <a:extLst>
              <a:ext uri="{FF2B5EF4-FFF2-40B4-BE49-F238E27FC236}">
                <a16:creationId xmlns:a16="http://schemas.microsoft.com/office/drawing/2014/main" id="{74A1AD5A-118D-400A-A081-0EDFCBA123C1}"/>
              </a:ext>
            </a:extLst>
          </p:cNvPr>
          <p:cNvGrpSpPr/>
          <p:nvPr/>
        </p:nvGrpSpPr>
        <p:grpSpPr>
          <a:xfrm>
            <a:off x="478140" y="1188292"/>
            <a:ext cx="7726451" cy="4323080"/>
            <a:chOff x="0" y="0"/>
            <a:chExt cx="5278120" cy="2702560"/>
          </a:xfrm>
        </p:grpSpPr>
        <p:pic>
          <p:nvPicPr>
            <p:cNvPr id="4" name="Εικόνα 3">
              <a:extLst>
                <a:ext uri="{FF2B5EF4-FFF2-40B4-BE49-F238E27FC236}">
                  <a16:creationId xmlns:a16="http://schemas.microsoft.com/office/drawing/2014/main" id="{814D56D1-4F52-49B6-8FA1-570B2DD5A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93850"/>
              <a:ext cx="5278120" cy="1108710"/>
            </a:xfrm>
            <a:prstGeom prst="rect">
              <a:avLst/>
            </a:prstGeom>
          </p:spPr>
        </p:pic>
        <p:pic>
          <p:nvPicPr>
            <p:cNvPr id="5" name="Εικόνα 4">
              <a:extLst>
                <a:ext uri="{FF2B5EF4-FFF2-40B4-BE49-F238E27FC236}">
                  <a16:creationId xmlns:a16="http://schemas.microsoft.com/office/drawing/2014/main" id="{C51936AF-F554-43EB-A681-5C1E39BA8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278120" cy="1482725"/>
            </a:xfrm>
            <a:prstGeom prst="rect">
              <a:avLst/>
            </a:prstGeom>
          </p:spPr>
        </p:pic>
      </p:grpSp>
      <p:pic>
        <p:nvPicPr>
          <p:cNvPr id="8" name="Εικόνα 7">
            <a:extLst>
              <a:ext uri="{FF2B5EF4-FFF2-40B4-BE49-F238E27FC236}">
                <a16:creationId xmlns:a16="http://schemas.microsoft.com/office/drawing/2014/main" id="{D8B8C0E8-35BC-44BF-885E-BBFE316D045F}"/>
              </a:ext>
            </a:extLst>
          </p:cNvPr>
          <p:cNvPicPr/>
          <p:nvPr/>
        </p:nvPicPr>
        <p:blipFill>
          <a:blip r:embed="rId5">
            <a:extLst>
              <a:ext uri="{28A0092B-C50C-407E-A947-70E740481C1C}">
                <a14:useLocalDpi xmlns:a14="http://schemas.microsoft.com/office/drawing/2010/main" val="0"/>
              </a:ext>
            </a:extLst>
          </a:blip>
          <a:stretch>
            <a:fillRect/>
          </a:stretch>
        </p:blipFill>
        <p:spPr>
          <a:xfrm>
            <a:off x="8492368" y="569852"/>
            <a:ext cx="3221492" cy="2079759"/>
          </a:xfrm>
          <a:prstGeom prst="rect">
            <a:avLst/>
          </a:prstGeom>
        </p:spPr>
      </p:pic>
      <p:pic>
        <p:nvPicPr>
          <p:cNvPr id="9" name="Εικόνα 8">
            <a:extLst>
              <a:ext uri="{FF2B5EF4-FFF2-40B4-BE49-F238E27FC236}">
                <a16:creationId xmlns:a16="http://schemas.microsoft.com/office/drawing/2014/main" id="{7BF65CA2-CDE5-49D6-A768-8067CA90AE87}"/>
              </a:ext>
            </a:extLst>
          </p:cNvPr>
          <p:cNvPicPr/>
          <p:nvPr/>
        </p:nvPicPr>
        <p:blipFill>
          <a:blip r:embed="rId6">
            <a:extLst>
              <a:ext uri="{28A0092B-C50C-407E-A947-70E740481C1C}">
                <a14:useLocalDpi xmlns:a14="http://schemas.microsoft.com/office/drawing/2010/main" val="0"/>
              </a:ext>
            </a:extLst>
          </a:blip>
          <a:stretch>
            <a:fillRect/>
          </a:stretch>
        </p:blipFill>
        <p:spPr>
          <a:xfrm>
            <a:off x="8492368" y="3022488"/>
            <a:ext cx="3221491" cy="2371803"/>
          </a:xfrm>
          <a:prstGeom prst="rect">
            <a:avLst/>
          </a:prstGeom>
        </p:spPr>
      </p:pic>
    </p:spTree>
    <p:extLst>
      <p:ext uri="{BB962C8B-B14F-4D97-AF65-F5344CB8AC3E}">
        <p14:creationId xmlns:p14="http://schemas.microsoft.com/office/powerpoint/2010/main" val="98170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B6354A-F775-456B-8DF7-F6F52DAF8229}"/>
              </a:ext>
            </a:extLst>
          </p:cNvPr>
          <p:cNvSpPr>
            <a:spLocks noGrp="1"/>
          </p:cNvSpPr>
          <p:nvPr>
            <p:ph type="title"/>
          </p:nvPr>
        </p:nvSpPr>
        <p:spPr/>
        <p:txBody>
          <a:bodyPr/>
          <a:lstStyle/>
          <a:p>
            <a:r>
              <a:rPr lang="en-US" dirty="0"/>
              <a:t>B4XDialogs – </a:t>
            </a:r>
            <a:r>
              <a:rPr lang="en-US" dirty="0" err="1"/>
              <a:t>xui.MsgboxAsync</a:t>
            </a:r>
            <a:endParaRPr lang="el-GR" dirty="0"/>
          </a:p>
        </p:txBody>
      </p:sp>
      <p:grpSp>
        <p:nvGrpSpPr>
          <p:cNvPr id="5" name="Ομάδα 4">
            <a:extLst>
              <a:ext uri="{FF2B5EF4-FFF2-40B4-BE49-F238E27FC236}">
                <a16:creationId xmlns:a16="http://schemas.microsoft.com/office/drawing/2014/main" id="{D9B3A314-FEB2-4158-9244-5F8E5617E2FF}"/>
              </a:ext>
            </a:extLst>
          </p:cNvPr>
          <p:cNvGrpSpPr/>
          <p:nvPr/>
        </p:nvGrpSpPr>
        <p:grpSpPr>
          <a:xfrm>
            <a:off x="473646" y="1433342"/>
            <a:ext cx="10779369" cy="3423138"/>
            <a:chOff x="0" y="0"/>
            <a:chExt cx="5278120" cy="1341755"/>
          </a:xfrm>
        </p:grpSpPr>
        <p:pic>
          <p:nvPicPr>
            <p:cNvPr id="6" name="Εικόνα 5">
              <a:extLst>
                <a:ext uri="{FF2B5EF4-FFF2-40B4-BE49-F238E27FC236}">
                  <a16:creationId xmlns:a16="http://schemas.microsoft.com/office/drawing/2014/main" id="{DAAB3A3E-914B-4388-9132-1610760BB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837180" cy="920750"/>
            </a:xfrm>
            <a:prstGeom prst="rect">
              <a:avLst/>
            </a:prstGeom>
          </p:spPr>
        </p:pic>
        <p:pic>
          <p:nvPicPr>
            <p:cNvPr id="7" name="Εικόνα 6">
              <a:extLst>
                <a:ext uri="{FF2B5EF4-FFF2-40B4-BE49-F238E27FC236}">
                  <a16:creationId xmlns:a16="http://schemas.microsoft.com/office/drawing/2014/main" id="{1B747327-0B73-49E9-8450-E3B45A6230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20750"/>
              <a:ext cx="5278120" cy="421005"/>
            </a:xfrm>
            <a:prstGeom prst="rect">
              <a:avLst/>
            </a:prstGeom>
          </p:spPr>
        </p:pic>
      </p:grpSp>
    </p:spTree>
    <p:extLst>
      <p:ext uri="{BB962C8B-B14F-4D97-AF65-F5344CB8AC3E}">
        <p14:creationId xmlns:p14="http://schemas.microsoft.com/office/powerpoint/2010/main" val="271599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64ADF0E-8CC1-401C-B7AA-67EFB9099AF7}"/>
              </a:ext>
            </a:extLst>
          </p:cNvPr>
          <p:cNvSpPr>
            <a:spLocks noGrp="1"/>
          </p:cNvSpPr>
          <p:nvPr>
            <p:ph type="title"/>
          </p:nvPr>
        </p:nvSpPr>
        <p:spPr/>
        <p:txBody>
          <a:bodyPr/>
          <a:lstStyle/>
          <a:p>
            <a:r>
              <a:rPr lang="en-US" dirty="0"/>
              <a:t>B4XDialogs – xui.Msgbox2Async</a:t>
            </a:r>
            <a:endParaRPr lang="el-GR" dirty="0"/>
          </a:p>
        </p:txBody>
      </p:sp>
      <p:grpSp>
        <p:nvGrpSpPr>
          <p:cNvPr id="3" name="Ομάδα 2">
            <a:extLst>
              <a:ext uri="{FF2B5EF4-FFF2-40B4-BE49-F238E27FC236}">
                <a16:creationId xmlns:a16="http://schemas.microsoft.com/office/drawing/2014/main" id="{42702259-1791-40F3-A9EA-28296016323B}"/>
              </a:ext>
            </a:extLst>
          </p:cNvPr>
          <p:cNvGrpSpPr/>
          <p:nvPr/>
        </p:nvGrpSpPr>
        <p:grpSpPr>
          <a:xfrm>
            <a:off x="372862" y="1003178"/>
            <a:ext cx="9906000" cy="3528646"/>
            <a:chOff x="0" y="0"/>
            <a:chExt cx="5278120" cy="1725930"/>
          </a:xfrm>
        </p:grpSpPr>
        <p:pic>
          <p:nvPicPr>
            <p:cNvPr id="4" name="Εικόνα 3">
              <a:extLst>
                <a:ext uri="{FF2B5EF4-FFF2-40B4-BE49-F238E27FC236}">
                  <a16:creationId xmlns:a16="http://schemas.microsoft.com/office/drawing/2014/main" id="{77E435F1-BBE6-4C4F-BB63-1272D20DF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9000"/>
              <a:ext cx="5278120" cy="836930"/>
            </a:xfrm>
            <a:prstGeom prst="rect">
              <a:avLst/>
            </a:prstGeom>
          </p:spPr>
        </p:pic>
        <p:pic>
          <p:nvPicPr>
            <p:cNvPr id="5" name="Εικόνα 4">
              <a:extLst>
                <a:ext uri="{FF2B5EF4-FFF2-40B4-BE49-F238E27FC236}">
                  <a16:creationId xmlns:a16="http://schemas.microsoft.com/office/drawing/2014/main" id="{EDABBAC3-C761-428A-BE23-CA2F3A7049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717165" cy="850900"/>
            </a:xfrm>
            <a:prstGeom prst="rect">
              <a:avLst/>
            </a:prstGeom>
          </p:spPr>
        </p:pic>
      </p:grpSp>
      <p:sp>
        <p:nvSpPr>
          <p:cNvPr id="7" name="TextBox 6">
            <a:extLst>
              <a:ext uri="{FF2B5EF4-FFF2-40B4-BE49-F238E27FC236}">
                <a16:creationId xmlns:a16="http://schemas.microsoft.com/office/drawing/2014/main" id="{C34CBCBA-BE07-4A5E-871A-B6DD1F86C556}"/>
              </a:ext>
            </a:extLst>
          </p:cNvPr>
          <p:cNvSpPr txBox="1"/>
          <p:nvPr/>
        </p:nvSpPr>
        <p:spPr>
          <a:xfrm>
            <a:off x="5543570" y="1242646"/>
            <a:ext cx="6648430" cy="1107996"/>
          </a:xfrm>
          <a:prstGeom prst="rect">
            <a:avLst/>
          </a:prstGeom>
          <a:noFill/>
        </p:spPr>
        <p:txBody>
          <a:bodyPr wrap="square">
            <a:spAutoFit/>
          </a:bodyPr>
          <a:lstStyle/>
          <a:p>
            <a:r>
              <a:rPr lang="en-US" sz="2200" dirty="0" err="1"/>
              <a:t>DialogResponse_Positive</a:t>
            </a:r>
            <a:r>
              <a:rPr lang="en-US" sz="2200" dirty="0"/>
              <a:t> (if “Yes” was pressed)</a:t>
            </a:r>
          </a:p>
          <a:p>
            <a:r>
              <a:rPr lang="en-US" sz="2200" dirty="0" err="1"/>
              <a:t>DialogResponse</a:t>
            </a:r>
            <a:r>
              <a:rPr lang="en-US" sz="2200" dirty="0"/>
              <a:t>_ Negative (if " No" key was pressed)</a:t>
            </a:r>
          </a:p>
          <a:p>
            <a:r>
              <a:rPr lang="en-US" sz="2200" dirty="0" err="1"/>
              <a:t>DialogResponse_Cancel</a:t>
            </a:r>
            <a:r>
              <a:rPr lang="en-US" sz="2200" dirty="0"/>
              <a:t> (if "Cancel" was pressed)</a:t>
            </a:r>
          </a:p>
        </p:txBody>
      </p:sp>
      <p:sp>
        <p:nvSpPr>
          <p:cNvPr id="9" name="TextBox 8">
            <a:extLst>
              <a:ext uri="{FF2B5EF4-FFF2-40B4-BE49-F238E27FC236}">
                <a16:creationId xmlns:a16="http://schemas.microsoft.com/office/drawing/2014/main" id="{1709A08E-AE49-4BB1-8A56-0C42BDEF82E4}"/>
              </a:ext>
            </a:extLst>
          </p:cNvPr>
          <p:cNvSpPr txBox="1"/>
          <p:nvPr/>
        </p:nvSpPr>
        <p:spPr>
          <a:xfrm>
            <a:off x="301742" y="4654493"/>
            <a:ext cx="9906000" cy="1200329"/>
          </a:xfrm>
          <a:prstGeom prst="rect">
            <a:avLst/>
          </a:prstGeom>
          <a:noFill/>
        </p:spPr>
        <p:txBody>
          <a:bodyPr wrap="square">
            <a:spAutoFit/>
          </a:bodyPr>
          <a:lstStyle/>
          <a:p>
            <a:r>
              <a:rPr lang="en-US" sz="2400" dirty="0">
                <a:solidFill>
                  <a:srgbClr val="FF0000"/>
                </a:solidFill>
              </a:rPr>
              <a:t>Wait For</a:t>
            </a:r>
          </a:p>
          <a:p>
            <a:r>
              <a:rPr lang="en-US" sz="2400" dirty="0">
                <a:solidFill>
                  <a:srgbClr val="FF0000"/>
                </a:solidFill>
              </a:rPr>
              <a:t>Wait For freezes the execution of an operation until an event is activated.</a:t>
            </a:r>
          </a:p>
          <a:p>
            <a:r>
              <a:rPr lang="en-US" sz="2400" dirty="0">
                <a:solidFill>
                  <a:srgbClr val="FF0000"/>
                </a:solidFill>
              </a:rPr>
              <a:t>Wait For (&lt;sender&gt;) &lt;event signature&gt;</a:t>
            </a:r>
          </a:p>
        </p:txBody>
      </p:sp>
    </p:spTree>
    <p:extLst>
      <p:ext uri="{BB962C8B-B14F-4D97-AF65-F5344CB8AC3E}">
        <p14:creationId xmlns:p14="http://schemas.microsoft.com/office/powerpoint/2010/main" val="419037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C02D4DE-3BDA-432B-B2EA-6A353C681D82}"/>
              </a:ext>
            </a:extLst>
          </p:cNvPr>
          <p:cNvSpPr>
            <a:spLocks noGrp="1"/>
          </p:cNvSpPr>
          <p:nvPr>
            <p:ph type="title"/>
          </p:nvPr>
        </p:nvSpPr>
        <p:spPr/>
        <p:txBody>
          <a:bodyPr/>
          <a:lstStyle/>
          <a:p>
            <a:r>
              <a:rPr lang="en-US" dirty="0" err="1"/>
              <a:t>CustomDialog</a:t>
            </a:r>
            <a:r>
              <a:rPr lang="en-US" dirty="0"/>
              <a:t> </a:t>
            </a:r>
            <a:endParaRPr lang="el-GR" dirty="0"/>
          </a:p>
        </p:txBody>
      </p:sp>
      <p:graphicFrame>
        <p:nvGraphicFramePr>
          <p:cNvPr id="3" name="Διάγραμμα 2">
            <a:extLst>
              <a:ext uri="{FF2B5EF4-FFF2-40B4-BE49-F238E27FC236}">
                <a16:creationId xmlns:a16="http://schemas.microsoft.com/office/drawing/2014/main" id="{BC00CDED-20E5-4E84-A3AB-B53FDC73EB1B}"/>
              </a:ext>
            </a:extLst>
          </p:cNvPr>
          <p:cNvGraphicFramePr/>
          <p:nvPr>
            <p:extLst>
              <p:ext uri="{D42A27DB-BD31-4B8C-83A1-F6EECF244321}">
                <p14:modId xmlns:p14="http://schemas.microsoft.com/office/powerpoint/2010/main" val="68098230"/>
              </p:ext>
            </p:extLst>
          </p:nvPr>
        </p:nvGraphicFramePr>
        <p:xfrm>
          <a:off x="372862" y="1806991"/>
          <a:ext cx="11066584" cy="2051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461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DAE877C-ECAA-495C-8EF9-31EFB1D5C8EF}"/>
              </a:ext>
            </a:extLst>
          </p:cNvPr>
          <p:cNvSpPr>
            <a:spLocks noGrp="1"/>
          </p:cNvSpPr>
          <p:nvPr>
            <p:ph type="title"/>
          </p:nvPr>
        </p:nvSpPr>
        <p:spPr/>
        <p:txBody>
          <a:bodyPr/>
          <a:lstStyle/>
          <a:p>
            <a:r>
              <a:rPr lang="en-US" dirty="0" err="1"/>
              <a:t>CustomDialog</a:t>
            </a:r>
            <a:endParaRPr lang="el-GR" dirty="0"/>
          </a:p>
        </p:txBody>
      </p:sp>
      <p:pic>
        <p:nvPicPr>
          <p:cNvPr id="3" name="Εικόνα 2" descr="Εικόνα που περιέχει κείμενο, μαύρο, στιγμιότυπο οθόνης, ασήμι&#10;&#10;Περιγραφή που δημιουργήθηκε αυτόματα">
            <a:extLst>
              <a:ext uri="{FF2B5EF4-FFF2-40B4-BE49-F238E27FC236}">
                <a16:creationId xmlns:a16="http://schemas.microsoft.com/office/drawing/2014/main" id="{69E0F344-70EC-4EDB-B7E9-E5F95C276C13}"/>
              </a:ext>
            </a:extLst>
          </p:cNvPr>
          <p:cNvPicPr/>
          <p:nvPr/>
        </p:nvPicPr>
        <p:blipFill>
          <a:blip r:embed="rId3">
            <a:extLst>
              <a:ext uri="{28A0092B-C50C-407E-A947-70E740481C1C}">
                <a14:useLocalDpi xmlns:a14="http://schemas.microsoft.com/office/drawing/2010/main" val="0"/>
              </a:ext>
            </a:extLst>
          </a:blip>
          <a:stretch>
            <a:fillRect/>
          </a:stretch>
        </p:blipFill>
        <p:spPr>
          <a:xfrm>
            <a:off x="372862" y="1292126"/>
            <a:ext cx="10492154" cy="3634154"/>
          </a:xfrm>
          <a:prstGeom prst="rect">
            <a:avLst/>
          </a:prstGeom>
        </p:spPr>
      </p:pic>
      <p:pic>
        <p:nvPicPr>
          <p:cNvPr id="4" name="Εικόνα 3">
            <a:extLst>
              <a:ext uri="{FF2B5EF4-FFF2-40B4-BE49-F238E27FC236}">
                <a16:creationId xmlns:a16="http://schemas.microsoft.com/office/drawing/2014/main" id="{42D9A17B-59A3-4543-99DF-D74358B0DB4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676035" y="425474"/>
            <a:ext cx="3143103" cy="2094988"/>
          </a:xfrm>
          <a:prstGeom prst="rect">
            <a:avLst/>
          </a:prstGeom>
        </p:spPr>
      </p:pic>
    </p:spTree>
    <p:extLst>
      <p:ext uri="{BB962C8B-B14F-4D97-AF65-F5344CB8AC3E}">
        <p14:creationId xmlns:p14="http://schemas.microsoft.com/office/powerpoint/2010/main" val="334144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76B6FE6-ED91-4B5B-8BFA-1B6576D664FA}"/>
              </a:ext>
            </a:extLst>
          </p:cNvPr>
          <p:cNvSpPr>
            <a:spLocks noGrp="1"/>
          </p:cNvSpPr>
          <p:nvPr>
            <p:ph type="title"/>
          </p:nvPr>
        </p:nvSpPr>
        <p:spPr/>
        <p:txBody>
          <a:bodyPr/>
          <a:lstStyle/>
          <a:p>
            <a:r>
              <a:rPr lang="en-US" dirty="0" err="1"/>
              <a:t>CustomDialog</a:t>
            </a:r>
            <a:endParaRPr lang="el-GR" dirty="0"/>
          </a:p>
        </p:txBody>
      </p:sp>
      <p:pic>
        <p:nvPicPr>
          <p:cNvPr id="3" name="Εικόνα 2">
            <a:extLst>
              <a:ext uri="{FF2B5EF4-FFF2-40B4-BE49-F238E27FC236}">
                <a16:creationId xmlns:a16="http://schemas.microsoft.com/office/drawing/2014/main" id="{34877106-71F0-4EB9-97B6-005AF70798A6}"/>
              </a:ext>
            </a:extLst>
          </p:cNvPr>
          <p:cNvPicPr/>
          <p:nvPr/>
        </p:nvPicPr>
        <p:blipFill>
          <a:blip r:embed="rId2">
            <a:extLst>
              <a:ext uri="{28A0092B-C50C-407E-A947-70E740481C1C}">
                <a14:useLocalDpi xmlns:a14="http://schemas.microsoft.com/office/drawing/2010/main" val="0"/>
              </a:ext>
            </a:extLst>
          </a:blip>
          <a:stretch>
            <a:fillRect/>
          </a:stretch>
        </p:blipFill>
        <p:spPr>
          <a:xfrm>
            <a:off x="2510008" y="845038"/>
            <a:ext cx="6345604" cy="4637454"/>
          </a:xfrm>
          <a:prstGeom prst="rect">
            <a:avLst/>
          </a:prstGeom>
        </p:spPr>
      </p:pic>
    </p:spTree>
    <p:extLst>
      <p:ext uri="{BB962C8B-B14F-4D97-AF65-F5344CB8AC3E}">
        <p14:creationId xmlns:p14="http://schemas.microsoft.com/office/powerpoint/2010/main" val="389197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Ορθογώνιο 7">
            <a:extLst>
              <a:ext uri="{FF2B5EF4-FFF2-40B4-BE49-F238E27FC236}">
                <a16:creationId xmlns:a16="http://schemas.microsoft.com/office/drawing/2014/main" id="{43B3CBA4-81A3-4187-9570-ADC671743A64}"/>
              </a:ext>
            </a:extLst>
          </p:cNvPr>
          <p:cNvSpPr/>
          <p:nvPr/>
        </p:nvSpPr>
        <p:spPr>
          <a:xfrm>
            <a:off x="316125" y="4734560"/>
            <a:ext cx="8392160" cy="3657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Ορθογώνιο 8">
            <a:extLst>
              <a:ext uri="{FF2B5EF4-FFF2-40B4-BE49-F238E27FC236}">
                <a16:creationId xmlns:a16="http://schemas.microsoft.com/office/drawing/2014/main" id="{951C287C-185F-43D9-8B8F-848F630E9974}"/>
              </a:ext>
            </a:extLst>
          </p:cNvPr>
          <p:cNvSpPr/>
          <p:nvPr/>
        </p:nvSpPr>
        <p:spPr>
          <a:xfrm>
            <a:off x="316125" y="5120640"/>
            <a:ext cx="8392160" cy="7450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632DAD26-A9E4-46E3-80ED-FB2FB622AEA9}"/>
              </a:ext>
            </a:extLst>
          </p:cNvPr>
          <p:cNvSpPr/>
          <p:nvPr/>
        </p:nvSpPr>
        <p:spPr>
          <a:xfrm>
            <a:off x="316125" y="3926698"/>
            <a:ext cx="8392160" cy="78754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5" name="Εικόνα 4" descr="Εικόνα που περιέχει κείμενο&#10;&#10;Περιγραφή που δημιουργήθηκε αυτόματα">
            <a:extLst>
              <a:ext uri="{FF2B5EF4-FFF2-40B4-BE49-F238E27FC236}">
                <a16:creationId xmlns:a16="http://schemas.microsoft.com/office/drawing/2014/main" id="{F752E63A-DEC3-4647-9D53-50982B7A0B73}"/>
              </a:ext>
            </a:extLst>
          </p:cNvPr>
          <p:cNvPicPr/>
          <p:nvPr/>
        </p:nvPicPr>
        <p:blipFill>
          <a:blip r:embed="rId3">
            <a:extLst>
              <a:ext uri="{28A0092B-C50C-407E-A947-70E740481C1C}">
                <a14:useLocalDpi xmlns:a14="http://schemas.microsoft.com/office/drawing/2010/main" val="0"/>
              </a:ext>
            </a:extLst>
          </a:blip>
          <a:stretch>
            <a:fillRect/>
          </a:stretch>
        </p:blipFill>
        <p:spPr>
          <a:xfrm>
            <a:off x="372862" y="1132461"/>
            <a:ext cx="9321215" cy="2524809"/>
          </a:xfrm>
          <a:prstGeom prst="rect">
            <a:avLst/>
          </a:prstGeom>
        </p:spPr>
      </p:pic>
      <p:sp>
        <p:nvSpPr>
          <p:cNvPr id="2" name="Τίτλος 1">
            <a:extLst>
              <a:ext uri="{FF2B5EF4-FFF2-40B4-BE49-F238E27FC236}">
                <a16:creationId xmlns:a16="http://schemas.microsoft.com/office/drawing/2014/main" id="{87D94051-794A-4AEA-BA95-088943A45FBC}"/>
              </a:ext>
            </a:extLst>
          </p:cNvPr>
          <p:cNvSpPr>
            <a:spLocks noGrp="1"/>
          </p:cNvSpPr>
          <p:nvPr>
            <p:ph type="title"/>
          </p:nvPr>
        </p:nvSpPr>
        <p:spPr/>
        <p:txBody>
          <a:bodyPr/>
          <a:lstStyle/>
          <a:p>
            <a:r>
              <a:rPr lang="en-US" dirty="0"/>
              <a:t>Templates - B4XDateTemplate</a:t>
            </a:r>
            <a:endParaRPr lang="el-GR" dirty="0"/>
          </a:p>
        </p:txBody>
      </p:sp>
      <p:pic>
        <p:nvPicPr>
          <p:cNvPr id="4" name="Εικόνα 3">
            <a:extLst>
              <a:ext uri="{FF2B5EF4-FFF2-40B4-BE49-F238E27FC236}">
                <a16:creationId xmlns:a16="http://schemas.microsoft.com/office/drawing/2014/main" id="{F4D2CB5A-749C-4166-BBD7-AB2B81A46A8F}"/>
              </a:ext>
            </a:extLst>
          </p:cNvPr>
          <p:cNvPicPr>
            <a:picLocks noChangeAspect="1"/>
          </p:cNvPicPr>
          <p:nvPr/>
        </p:nvPicPr>
        <p:blipFill>
          <a:blip r:embed="rId4"/>
          <a:stretch>
            <a:fillRect/>
          </a:stretch>
        </p:blipFill>
        <p:spPr>
          <a:xfrm>
            <a:off x="8764165" y="2930770"/>
            <a:ext cx="2589635" cy="2934920"/>
          </a:xfrm>
          <a:prstGeom prst="rect">
            <a:avLst/>
          </a:prstGeom>
        </p:spPr>
      </p:pic>
      <p:sp>
        <p:nvSpPr>
          <p:cNvPr id="6" name="TextBox 5">
            <a:extLst>
              <a:ext uri="{FF2B5EF4-FFF2-40B4-BE49-F238E27FC236}">
                <a16:creationId xmlns:a16="http://schemas.microsoft.com/office/drawing/2014/main" id="{6002F102-4680-4395-B19D-024BB6A855E7}"/>
              </a:ext>
            </a:extLst>
          </p:cNvPr>
          <p:cNvSpPr txBox="1"/>
          <p:nvPr/>
        </p:nvSpPr>
        <p:spPr>
          <a:xfrm>
            <a:off x="316125" y="3926698"/>
            <a:ext cx="8392160" cy="1938992"/>
          </a:xfrm>
          <a:prstGeom prst="rect">
            <a:avLst/>
          </a:prstGeom>
          <a:noFill/>
        </p:spPr>
        <p:txBody>
          <a:bodyPr wrap="square">
            <a:spAutoFit/>
          </a:bodyPr>
          <a:lstStyle/>
          <a:p>
            <a:r>
              <a:rPr lang="en-US" sz="2400" dirty="0"/>
              <a:t>Initialize and set a title in the dialog. In the example initialization done in Class_Globals Sub.</a:t>
            </a:r>
          </a:p>
          <a:p>
            <a:r>
              <a:rPr lang="en-US" sz="2400" dirty="0"/>
              <a:t>Specify whether you want years limits.</a:t>
            </a:r>
          </a:p>
          <a:p>
            <a:r>
              <a:rPr lang="en-US" sz="2400" dirty="0"/>
              <a:t>Wait for the date to be selected, and if selected, display it as a name on the “</a:t>
            </a:r>
            <a:r>
              <a:rPr lang="en-US" sz="2400" dirty="0" err="1"/>
              <a:t>btnDate</a:t>
            </a:r>
            <a:r>
              <a:rPr lang="en-US" sz="2400" dirty="0"/>
              <a:t>” or use it according to your needs</a:t>
            </a:r>
          </a:p>
        </p:txBody>
      </p:sp>
      <p:sp>
        <p:nvSpPr>
          <p:cNvPr id="11" name="TextBox 10">
            <a:extLst>
              <a:ext uri="{FF2B5EF4-FFF2-40B4-BE49-F238E27FC236}">
                <a16:creationId xmlns:a16="http://schemas.microsoft.com/office/drawing/2014/main" id="{0921312D-3080-480D-B0F5-F576E86ABDEC}"/>
              </a:ext>
            </a:extLst>
          </p:cNvPr>
          <p:cNvSpPr txBox="1"/>
          <p:nvPr/>
        </p:nvSpPr>
        <p:spPr>
          <a:xfrm rot="805926">
            <a:off x="6130243" y="1459144"/>
            <a:ext cx="6121400" cy="1015663"/>
          </a:xfrm>
          <a:prstGeom prst="rect">
            <a:avLst/>
          </a:prstGeom>
          <a:solidFill>
            <a:schemeClr val="bg1"/>
          </a:solidFill>
        </p:spPr>
        <p:txBody>
          <a:bodyPr wrap="square">
            <a:spAutoFit/>
          </a:bodyPr>
          <a:lstStyle/>
          <a:p>
            <a:pPr algn="ctr"/>
            <a:r>
              <a:rPr lang="en-US" sz="2000" dirty="0"/>
              <a:t>The date is returned to Ticks which represent milliseconds from 1/1/1970.   These milliseconds are converted to a date with the “</a:t>
            </a:r>
            <a:r>
              <a:rPr lang="en-US" sz="2000" dirty="0" err="1"/>
              <a:t>DateTime.Date</a:t>
            </a:r>
            <a:r>
              <a:rPr lang="en-US" sz="2000" dirty="0"/>
              <a:t>” command.</a:t>
            </a:r>
            <a:endParaRPr lang="el-GR" sz="2000" dirty="0"/>
          </a:p>
        </p:txBody>
      </p:sp>
    </p:spTree>
    <p:extLst>
      <p:ext uri="{BB962C8B-B14F-4D97-AF65-F5344CB8AC3E}">
        <p14:creationId xmlns:p14="http://schemas.microsoft.com/office/powerpoint/2010/main" val="34800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C2D7BF2-E019-44E5-BFD8-A82EC9D896CF}"/>
              </a:ext>
            </a:extLst>
          </p:cNvPr>
          <p:cNvSpPr>
            <a:spLocks noGrp="1"/>
          </p:cNvSpPr>
          <p:nvPr>
            <p:ph type="title"/>
          </p:nvPr>
        </p:nvSpPr>
        <p:spPr/>
        <p:txBody>
          <a:bodyPr/>
          <a:lstStyle/>
          <a:p>
            <a:r>
              <a:rPr lang="en-US" dirty="0"/>
              <a:t>B4XColorTemplate</a:t>
            </a:r>
            <a:endParaRPr lang="el-GR" dirty="0"/>
          </a:p>
        </p:txBody>
      </p:sp>
      <p:pic>
        <p:nvPicPr>
          <p:cNvPr id="5" name="Εικόνα 4">
            <a:extLst>
              <a:ext uri="{FF2B5EF4-FFF2-40B4-BE49-F238E27FC236}">
                <a16:creationId xmlns:a16="http://schemas.microsoft.com/office/drawing/2014/main" id="{F29D42CB-9705-4FF3-9B68-D6ECED494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21" y="875604"/>
            <a:ext cx="10965698" cy="2081848"/>
          </a:xfrm>
          <a:prstGeom prst="rect">
            <a:avLst/>
          </a:prstGeom>
        </p:spPr>
      </p:pic>
      <p:pic>
        <p:nvPicPr>
          <p:cNvPr id="3" name="Εικόνα 2">
            <a:extLst>
              <a:ext uri="{FF2B5EF4-FFF2-40B4-BE49-F238E27FC236}">
                <a16:creationId xmlns:a16="http://schemas.microsoft.com/office/drawing/2014/main" id="{5F713368-0435-4F58-9E58-4D36B3E269E7}"/>
              </a:ext>
            </a:extLst>
          </p:cNvPr>
          <p:cNvPicPr/>
          <p:nvPr/>
        </p:nvPicPr>
        <p:blipFill>
          <a:blip r:embed="rId4">
            <a:extLst>
              <a:ext uri="{28A0092B-C50C-407E-A947-70E740481C1C}">
                <a14:useLocalDpi xmlns:a14="http://schemas.microsoft.com/office/drawing/2010/main" val="0"/>
              </a:ext>
            </a:extLst>
          </a:blip>
          <a:stretch>
            <a:fillRect/>
          </a:stretch>
        </p:blipFill>
        <p:spPr>
          <a:xfrm>
            <a:off x="8482168" y="2058768"/>
            <a:ext cx="2961051" cy="2928996"/>
          </a:xfrm>
          <a:prstGeom prst="rect">
            <a:avLst/>
          </a:prstGeom>
        </p:spPr>
      </p:pic>
      <p:sp>
        <p:nvSpPr>
          <p:cNvPr id="24" name="TextBox 23">
            <a:extLst>
              <a:ext uri="{FF2B5EF4-FFF2-40B4-BE49-F238E27FC236}">
                <a16:creationId xmlns:a16="http://schemas.microsoft.com/office/drawing/2014/main" id="{0D87A95A-5FFC-45FA-A116-6F44B757D056}"/>
              </a:ext>
            </a:extLst>
          </p:cNvPr>
          <p:cNvSpPr txBox="1"/>
          <p:nvPr/>
        </p:nvSpPr>
        <p:spPr>
          <a:xfrm>
            <a:off x="372862" y="3900549"/>
            <a:ext cx="7648394" cy="1200329"/>
          </a:xfrm>
          <a:prstGeom prst="rect">
            <a:avLst/>
          </a:prstGeom>
          <a:noFill/>
        </p:spPr>
        <p:txBody>
          <a:bodyPr wrap="square">
            <a:spAutoFit/>
          </a:bodyPr>
          <a:lstStyle/>
          <a:p>
            <a:r>
              <a:rPr lang="en-US" sz="3600" b="1" dirty="0" err="1"/>
              <a:t>Root.Color</a:t>
            </a:r>
            <a:r>
              <a:rPr lang="en-US" sz="3600" b="1" dirty="0"/>
              <a:t>  </a:t>
            </a:r>
            <a:r>
              <a:rPr lang="en-US" sz="3600" dirty="0"/>
              <a:t>Sets the background color of your application</a:t>
            </a:r>
            <a:endParaRPr lang="el-GR" sz="3600" dirty="0"/>
          </a:p>
        </p:txBody>
      </p:sp>
    </p:spTree>
    <p:extLst>
      <p:ext uri="{BB962C8B-B14F-4D97-AF65-F5344CB8AC3E}">
        <p14:creationId xmlns:p14="http://schemas.microsoft.com/office/powerpoint/2010/main" val="69273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2145521805"/>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54B9034-CEA3-4940-9330-6864F1323409}"/>
              </a:ext>
            </a:extLst>
          </p:cNvPr>
          <p:cNvSpPr>
            <a:spLocks noGrp="1"/>
          </p:cNvSpPr>
          <p:nvPr>
            <p:ph type="title"/>
          </p:nvPr>
        </p:nvSpPr>
        <p:spPr/>
        <p:txBody>
          <a:bodyPr/>
          <a:lstStyle/>
          <a:p>
            <a:r>
              <a:rPr lang="en-US" dirty="0"/>
              <a:t>B4XLongTextTemplate</a:t>
            </a:r>
            <a:endParaRPr lang="el-GR" dirty="0"/>
          </a:p>
        </p:txBody>
      </p:sp>
      <p:pic>
        <p:nvPicPr>
          <p:cNvPr id="4" name="Εικόνα 3">
            <a:extLst>
              <a:ext uri="{FF2B5EF4-FFF2-40B4-BE49-F238E27FC236}">
                <a16:creationId xmlns:a16="http://schemas.microsoft.com/office/drawing/2014/main" id="{9501D24E-F4CA-490C-8496-D78105E0E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076" y="728530"/>
            <a:ext cx="4773569" cy="5088022"/>
          </a:xfrm>
          <a:prstGeom prst="rect">
            <a:avLst/>
          </a:prstGeom>
        </p:spPr>
      </p:pic>
      <p:pic>
        <p:nvPicPr>
          <p:cNvPr id="5" name="Εικόνα 4">
            <a:extLst>
              <a:ext uri="{FF2B5EF4-FFF2-40B4-BE49-F238E27FC236}">
                <a16:creationId xmlns:a16="http://schemas.microsoft.com/office/drawing/2014/main" id="{23E2484D-201E-47B2-9920-4B4BA8B7F2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62" y="1711569"/>
            <a:ext cx="6658959" cy="4104983"/>
          </a:xfrm>
          <a:prstGeom prst="rect">
            <a:avLst/>
          </a:prstGeom>
        </p:spPr>
      </p:pic>
    </p:spTree>
    <p:extLst>
      <p:ext uri="{BB962C8B-B14F-4D97-AF65-F5344CB8AC3E}">
        <p14:creationId xmlns:p14="http://schemas.microsoft.com/office/powerpoint/2010/main" val="173447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F0065DA-2591-4A00-9B69-CC5795630887}"/>
              </a:ext>
            </a:extLst>
          </p:cNvPr>
          <p:cNvSpPr>
            <a:spLocks noGrp="1"/>
          </p:cNvSpPr>
          <p:nvPr>
            <p:ph type="title"/>
          </p:nvPr>
        </p:nvSpPr>
        <p:spPr/>
        <p:txBody>
          <a:bodyPr/>
          <a:lstStyle/>
          <a:p>
            <a:r>
              <a:rPr lang="en-US" dirty="0"/>
              <a:t>Libraries </a:t>
            </a:r>
            <a:endParaRPr lang="el-GR" dirty="0"/>
          </a:p>
        </p:txBody>
      </p:sp>
      <p:pic>
        <p:nvPicPr>
          <p:cNvPr id="3" name="Εικόνα 2">
            <a:extLst>
              <a:ext uri="{FF2B5EF4-FFF2-40B4-BE49-F238E27FC236}">
                <a16:creationId xmlns:a16="http://schemas.microsoft.com/office/drawing/2014/main" id="{07B2D518-9DE4-46E9-9B17-4D050C7F9ABC}"/>
              </a:ext>
            </a:extLst>
          </p:cNvPr>
          <p:cNvPicPr/>
          <p:nvPr/>
        </p:nvPicPr>
        <p:blipFill>
          <a:blip r:embed="rId3">
            <a:extLst>
              <a:ext uri="{28A0092B-C50C-407E-A947-70E740481C1C}">
                <a14:useLocalDpi xmlns:a14="http://schemas.microsoft.com/office/drawing/2010/main" val="0"/>
              </a:ext>
            </a:extLst>
          </a:blip>
          <a:stretch>
            <a:fillRect/>
          </a:stretch>
        </p:blipFill>
        <p:spPr>
          <a:xfrm>
            <a:off x="6201996" y="724541"/>
            <a:ext cx="4876311" cy="5408917"/>
          </a:xfrm>
          <a:prstGeom prst="rect">
            <a:avLst/>
          </a:prstGeom>
        </p:spPr>
      </p:pic>
      <p:sp>
        <p:nvSpPr>
          <p:cNvPr id="5" name="TextBox 4">
            <a:extLst>
              <a:ext uri="{FF2B5EF4-FFF2-40B4-BE49-F238E27FC236}">
                <a16:creationId xmlns:a16="http://schemas.microsoft.com/office/drawing/2014/main" id="{57256A01-1B7C-46D7-8CF4-17826C6D0D26}"/>
              </a:ext>
            </a:extLst>
          </p:cNvPr>
          <p:cNvSpPr txBox="1"/>
          <p:nvPr/>
        </p:nvSpPr>
        <p:spPr>
          <a:xfrm rot="19607895">
            <a:off x="239430" y="2118380"/>
            <a:ext cx="6096000" cy="2554545"/>
          </a:xfrm>
          <a:prstGeom prst="rect">
            <a:avLst/>
          </a:prstGeom>
          <a:noFill/>
        </p:spPr>
        <p:txBody>
          <a:bodyPr wrap="square">
            <a:spAutoFit/>
          </a:bodyPr>
          <a:lstStyle/>
          <a:p>
            <a:pPr algn="ctr"/>
            <a:r>
              <a:rPr lang="en-US" sz="3200" dirty="0"/>
              <a:t>A library includes collections of code, structures, classes, methods that can be used by developers to facilitate the process of developing a program. </a:t>
            </a:r>
            <a:endParaRPr lang="el-GR" sz="3200" dirty="0"/>
          </a:p>
        </p:txBody>
      </p:sp>
    </p:spTree>
    <p:extLst>
      <p:ext uri="{BB962C8B-B14F-4D97-AF65-F5344CB8AC3E}">
        <p14:creationId xmlns:p14="http://schemas.microsoft.com/office/powerpoint/2010/main" val="183879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1C50C32-AC8E-47C5-A8C1-2D971B74E6CA}"/>
              </a:ext>
            </a:extLst>
          </p:cNvPr>
          <p:cNvSpPr>
            <a:spLocks noGrp="1"/>
          </p:cNvSpPr>
          <p:nvPr>
            <p:ph type="title"/>
          </p:nvPr>
        </p:nvSpPr>
        <p:spPr/>
        <p:txBody>
          <a:bodyPr/>
          <a:lstStyle/>
          <a:p>
            <a:r>
              <a:rPr lang="en-US" dirty="0"/>
              <a:t>XUI Views library</a:t>
            </a:r>
            <a:endParaRPr lang="el-GR" dirty="0"/>
          </a:p>
        </p:txBody>
      </p:sp>
      <p:sp>
        <p:nvSpPr>
          <p:cNvPr id="4" name="TextBox 3">
            <a:extLst>
              <a:ext uri="{FF2B5EF4-FFF2-40B4-BE49-F238E27FC236}">
                <a16:creationId xmlns:a16="http://schemas.microsoft.com/office/drawing/2014/main" id="{4F2F1509-BC89-4DBF-9AF0-642C1BBCDDD4}"/>
              </a:ext>
            </a:extLst>
          </p:cNvPr>
          <p:cNvSpPr txBox="1"/>
          <p:nvPr/>
        </p:nvSpPr>
        <p:spPr>
          <a:xfrm>
            <a:off x="372862" y="1465385"/>
            <a:ext cx="10564769" cy="2554545"/>
          </a:xfrm>
          <a:prstGeom prst="rect">
            <a:avLst/>
          </a:prstGeom>
          <a:noFill/>
        </p:spPr>
        <p:txBody>
          <a:bodyPr wrap="square">
            <a:spAutoFit/>
          </a:bodyPr>
          <a:lstStyle/>
          <a:p>
            <a:r>
              <a:rPr lang="en-US" sz="3200" dirty="0"/>
              <a:t>The purpose of the XUI Views library is to offer a common way to create ap-plications for b4j, b4a and b4i.</a:t>
            </a:r>
          </a:p>
          <a:p>
            <a:endParaRPr lang="en-US" sz="3200" dirty="0"/>
          </a:p>
          <a:p>
            <a:r>
              <a:rPr lang="en-US" sz="3200" dirty="0"/>
              <a:t>This library is associated with creating forms and views that are included in them.</a:t>
            </a:r>
          </a:p>
        </p:txBody>
      </p:sp>
    </p:spTree>
    <p:extLst>
      <p:ext uri="{BB962C8B-B14F-4D97-AF65-F5344CB8AC3E}">
        <p14:creationId xmlns:p14="http://schemas.microsoft.com/office/powerpoint/2010/main" val="388628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20F0676-FB9B-4A51-A5C1-39F0D9B8FFAF}"/>
              </a:ext>
            </a:extLst>
          </p:cNvPr>
          <p:cNvSpPr>
            <a:spLocks noGrp="1"/>
          </p:cNvSpPr>
          <p:nvPr>
            <p:ph type="title"/>
          </p:nvPr>
        </p:nvSpPr>
        <p:spPr/>
        <p:txBody>
          <a:bodyPr/>
          <a:lstStyle/>
          <a:p>
            <a:r>
              <a:rPr lang="en-US" dirty="0"/>
              <a:t>Using XUI Views</a:t>
            </a:r>
            <a:endParaRPr lang="el-GR" dirty="0"/>
          </a:p>
        </p:txBody>
      </p:sp>
      <p:pic>
        <p:nvPicPr>
          <p:cNvPr id="5" name="Εικόνα 4">
            <a:extLst>
              <a:ext uri="{FF2B5EF4-FFF2-40B4-BE49-F238E27FC236}">
                <a16:creationId xmlns:a16="http://schemas.microsoft.com/office/drawing/2014/main" id="{F0C58965-1452-4BA6-8D09-D0AD3FFCE5F9}"/>
              </a:ext>
            </a:extLst>
          </p:cNvPr>
          <p:cNvPicPr>
            <a:picLocks noChangeAspect="1"/>
          </p:cNvPicPr>
          <p:nvPr/>
        </p:nvPicPr>
        <p:blipFill>
          <a:blip r:embed="rId2"/>
          <a:stretch>
            <a:fillRect/>
          </a:stretch>
        </p:blipFill>
        <p:spPr>
          <a:xfrm>
            <a:off x="1087747" y="3880175"/>
            <a:ext cx="10016506" cy="866652"/>
          </a:xfrm>
          <a:prstGeom prst="rect">
            <a:avLst/>
          </a:prstGeom>
        </p:spPr>
      </p:pic>
      <p:sp>
        <p:nvSpPr>
          <p:cNvPr id="7" name="TextBox 6">
            <a:extLst>
              <a:ext uri="{FF2B5EF4-FFF2-40B4-BE49-F238E27FC236}">
                <a16:creationId xmlns:a16="http://schemas.microsoft.com/office/drawing/2014/main" id="{BE1EB806-89C4-45A4-B842-F7E6FC55262A}"/>
              </a:ext>
            </a:extLst>
          </p:cNvPr>
          <p:cNvSpPr txBox="1"/>
          <p:nvPr/>
        </p:nvSpPr>
        <p:spPr>
          <a:xfrm>
            <a:off x="515816" y="1595735"/>
            <a:ext cx="10895618" cy="1569660"/>
          </a:xfrm>
          <a:prstGeom prst="rect">
            <a:avLst/>
          </a:prstGeom>
          <a:noFill/>
        </p:spPr>
        <p:txBody>
          <a:bodyPr wrap="square">
            <a:spAutoFit/>
          </a:bodyPr>
          <a:lstStyle/>
          <a:p>
            <a:pPr algn="ctr"/>
            <a:r>
              <a:rPr lang="en-US" sz="3200" dirty="0"/>
              <a:t>To use the XUI Views first you need to check its name on the library tab. </a:t>
            </a:r>
          </a:p>
          <a:p>
            <a:pPr algn="ctr"/>
            <a:r>
              <a:rPr lang="en-US" sz="3200" dirty="0"/>
              <a:t>Then go to the Designer to create the objects you want</a:t>
            </a:r>
            <a:endParaRPr lang="el-GR" sz="3200" dirty="0"/>
          </a:p>
        </p:txBody>
      </p:sp>
    </p:spTree>
    <p:extLst>
      <p:ext uri="{BB962C8B-B14F-4D97-AF65-F5344CB8AC3E}">
        <p14:creationId xmlns:p14="http://schemas.microsoft.com/office/powerpoint/2010/main" val="155039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695113-9F6E-427B-A284-1034EFA8081F}"/>
              </a:ext>
            </a:extLst>
          </p:cNvPr>
          <p:cNvSpPr>
            <a:spLocks noGrp="1"/>
          </p:cNvSpPr>
          <p:nvPr>
            <p:ph type="title"/>
          </p:nvPr>
        </p:nvSpPr>
        <p:spPr/>
        <p:txBody>
          <a:bodyPr>
            <a:normAutofit/>
          </a:bodyPr>
          <a:lstStyle/>
          <a:p>
            <a:r>
              <a:rPr lang="en-US" dirty="0"/>
              <a:t>Scrolling Label</a:t>
            </a:r>
            <a:endParaRPr lang="el-GR" dirty="0"/>
          </a:p>
        </p:txBody>
      </p:sp>
      <p:grpSp>
        <p:nvGrpSpPr>
          <p:cNvPr id="13" name="Ομάδα 12">
            <a:extLst>
              <a:ext uri="{FF2B5EF4-FFF2-40B4-BE49-F238E27FC236}">
                <a16:creationId xmlns:a16="http://schemas.microsoft.com/office/drawing/2014/main" id="{A1AE639B-25AC-4924-9D5F-58F449F7CCB5}"/>
              </a:ext>
            </a:extLst>
          </p:cNvPr>
          <p:cNvGrpSpPr/>
          <p:nvPr/>
        </p:nvGrpSpPr>
        <p:grpSpPr>
          <a:xfrm>
            <a:off x="513739" y="843758"/>
            <a:ext cx="3800553" cy="5085140"/>
            <a:chOff x="513739" y="843758"/>
            <a:chExt cx="3800553" cy="5085140"/>
          </a:xfrm>
        </p:grpSpPr>
        <p:pic>
          <p:nvPicPr>
            <p:cNvPr id="9" name="Εικόνα 8">
              <a:extLst>
                <a:ext uri="{FF2B5EF4-FFF2-40B4-BE49-F238E27FC236}">
                  <a16:creationId xmlns:a16="http://schemas.microsoft.com/office/drawing/2014/main" id="{3E04218B-0A56-450A-8644-A5D153C2EC39}"/>
                </a:ext>
              </a:extLst>
            </p:cNvPr>
            <p:cNvPicPr>
              <a:picLocks noChangeAspect="1"/>
            </p:cNvPicPr>
            <p:nvPr/>
          </p:nvPicPr>
          <p:blipFill>
            <a:blip r:embed="rId2"/>
            <a:stretch>
              <a:fillRect/>
            </a:stretch>
          </p:blipFill>
          <p:spPr>
            <a:xfrm>
              <a:off x="513739" y="843758"/>
              <a:ext cx="3800553" cy="5085140"/>
            </a:xfrm>
            <a:prstGeom prst="rect">
              <a:avLst/>
            </a:prstGeom>
          </p:spPr>
        </p:pic>
        <p:sp>
          <p:nvSpPr>
            <p:cNvPr id="10" name="Ορθογώνιο: Στρογγύλεμα γωνιών 9">
              <a:extLst>
                <a:ext uri="{FF2B5EF4-FFF2-40B4-BE49-F238E27FC236}">
                  <a16:creationId xmlns:a16="http://schemas.microsoft.com/office/drawing/2014/main" id="{EE37B45A-C017-47E2-9948-95842BA5489F}"/>
                </a:ext>
              </a:extLst>
            </p:cNvPr>
            <p:cNvSpPr/>
            <p:nvPr/>
          </p:nvSpPr>
          <p:spPr>
            <a:xfrm>
              <a:off x="871728" y="2706624"/>
              <a:ext cx="1328928" cy="2438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Στρογγύλεμα γωνιών 10">
              <a:extLst>
                <a:ext uri="{FF2B5EF4-FFF2-40B4-BE49-F238E27FC236}">
                  <a16:creationId xmlns:a16="http://schemas.microsoft.com/office/drawing/2014/main" id="{F8403F20-88F3-4056-8CF1-A4B11F104F64}"/>
                </a:ext>
              </a:extLst>
            </p:cNvPr>
            <p:cNvSpPr/>
            <p:nvPr/>
          </p:nvSpPr>
          <p:spPr>
            <a:xfrm>
              <a:off x="755904" y="988324"/>
              <a:ext cx="780288" cy="2438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Στρογγύλεμα γωνιών 11">
              <a:extLst>
                <a:ext uri="{FF2B5EF4-FFF2-40B4-BE49-F238E27FC236}">
                  <a16:creationId xmlns:a16="http://schemas.microsoft.com/office/drawing/2014/main" id="{9B3D2A4E-E2BA-45BB-BBCC-02ABC1F1F7DB}"/>
                </a:ext>
              </a:extLst>
            </p:cNvPr>
            <p:cNvSpPr/>
            <p:nvPr/>
          </p:nvSpPr>
          <p:spPr>
            <a:xfrm>
              <a:off x="2460751" y="5429504"/>
              <a:ext cx="1328928" cy="2438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5" name="TextBox 14">
            <a:extLst>
              <a:ext uri="{FF2B5EF4-FFF2-40B4-BE49-F238E27FC236}">
                <a16:creationId xmlns:a16="http://schemas.microsoft.com/office/drawing/2014/main" id="{AA53CDE9-BBE8-4C1F-8AA1-C75A2C26CE02}"/>
              </a:ext>
            </a:extLst>
          </p:cNvPr>
          <p:cNvSpPr txBox="1"/>
          <p:nvPr/>
        </p:nvSpPr>
        <p:spPr>
          <a:xfrm>
            <a:off x="4786045" y="1110244"/>
            <a:ext cx="6892215" cy="954107"/>
          </a:xfrm>
          <a:prstGeom prst="rect">
            <a:avLst/>
          </a:prstGeom>
          <a:noFill/>
        </p:spPr>
        <p:txBody>
          <a:bodyPr wrap="square">
            <a:spAutoFit/>
          </a:bodyPr>
          <a:lstStyle/>
          <a:p>
            <a:r>
              <a:rPr lang="en-US" sz="2800" dirty="0"/>
              <a:t>Scrolling label is a text label where it can move text so that it can appear in its entirety</a:t>
            </a:r>
            <a:endParaRPr lang="el-GR" sz="2800" dirty="0"/>
          </a:p>
        </p:txBody>
      </p:sp>
      <p:pic>
        <p:nvPicPr>
          <p:cNvPr id="17" name="Εικόνα 16">
            <a:extLst>
              <a:ext uri="{FF2B5EF4-FFF2-40B4-BE49-F238E27FC236}">
                <a16:creationId xmlns:a16="http://schemas.microsoft.com/office/drawing/2014/main" id="{EB0BD8C2-82B7-4AB9-95FA-06C27CB8BBC9}"/>
              </a:ext>
            </a:extLst>
          </p:cNvPr>
          <p:cNvPicPr>
            <a:picLocks noChangeAspect="1"/>
          </p:cNvPicPr>
          <p:nvPr/>
        </p:nvPicPr>
        <p:blipFill>
          <a:blip r:embed="rId3"/>
          <a:stretch>
            <a:fillRect/>
          </a:stretch>
        </p:blipFill>
        <p:spPr>
          <a:xfrm>
            <a:off x="4786045" y="3669999"/>
            <a:ext cx="6713134" cy="954107"/>
          </a:xfrm>
          <a:prstGeom prst="rect">
            <a:avLst/>
          </a:prstGeom>
        </p:spPr>
      </p:pic>
    </p:spTree>
    <p:extLst>
      <p:ext uri="{BB962C8B-B14F-4D97-AF65-F5344CB8AC3E}">
        <p14:creationId xmlns:p14="http://schemas.microsoft.com/office/powerpoint/2010/main" val="405032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695113-9F6E-427B-A284-1034EFA8081F}"/>
              </a:ext>
            </a:extLst>
          </p:cNvPr>
          <p:cNvSpPr>
            <a:spLocks noGrp="1"/>
          </p:cNvSpPr>
          <p:nvPr>
            <p:ph type="title"/>
          </p:nvPr>
        </p:nvSpPr>
        <p:spPr/>
        <p:txBody>
          <a:bodyPr>
            <a:normAutofit/>
          </a:bodyPr>
          <a:lstStyle/>
          <a:p>
            <a:r>
              <a:rPr lang="en-US" dirty="0"/>
              <a:t>Scrolling Label</a:t>
            </a:r>
            <a:endParaRPr lang="el-GR" dirty="0"/>
          </a:p>
        </p:txBody>
      </p:sp>
      <p:grpSp>
        <p:nvGrpSpPr>
          <p:cNvPr id="3" name="Ομάδα 2">
            <a:extLst>
              <a:ext uri="{FF2B5EF4-FFF2-40B4-BE49-F238E27FC236}">
                <a16:creationId xmlns:a16="http://schemas.microsoft.com/office/drawing/2014/main" id="{52FE15AD-92A8-42D6-957C-F4D6420C43D0}"/>
              </a:ext>
            </a:extLst>
          </p:cNvPr>
          <p:cNvGrpSpPr/>
          <p:nvPr/>
        </p:nvGrpSpPr>
        <p:grpSpPr>
          <a:xfrm>
            <a:off x="467360" y="753012"/>
            <a:ext cx="10473005" cy="3656428"/>
            <a:chOff x="0" y="0"/>
            <a:chExt cx="6836410" cy="1905000"/>
          </a:xfrm>
        </p:grpSpPr>
        <p:grpSp>
          <p:nvGrpSpPr>
            <p:cNvPr id="4" name="Ομάδα 3">
              <a:extLst>
                <a:ext uri="{FF2B5EF4-FFF2-40B4-BE49-F238E27FC236}">
                  <a16:creationId xmlns:a16="http://schemas.microsoft.com/office/drawing/2014/main" id="{5BC0688F-24EE-45BC-941C-3713237B3EFF}"/>
                </a:ext>
              </a:extLst>
            </p:cNvPr>
            <p:cNvGrpSpPr/>
            <p:nvPr/>
          </p:nvGrpSpPr>
          <p:grpSpPr>
            <a:xfrm>
              <a:off x="0" y="184150"/>
              <a:ext cx="6836410" cy="1720850"/>
              <a:chOff x="0" y="0"/>
              <a:chExt cx="6836410" cy="1720850"/>
            </a:xfrm>
          </p:grpSpPr>
          <p:pic>
            <p:nvPicPr>
              <p:cNvPr id="6" name="Εικόνα 5">
                <a:extLst>
                  <a:ext uri="{FF2B5EF4-FFF2-40B4-BE49-F238E27FC236}">
                    <a16:creationId xmlns:a16="http://schemas.microsoft.com/office/drawing/2014/main" id="{9A36F4B4-31F9-4FBF-BBB8-07958AAA7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200" y="0"/>
                <a:ext cx="4347210" cy="1720850"/>
              </a:xfrm>
              <a:prstGeom prst="rect">
                <a:avLst/>
              </a:prstGeom>
            </p:spPr>
          </p:pic>
          <p:pic>
            <p:nvPicPr>
              <p:cNvPr id="7" name="Εικόνα 6">
                <a:extLst>
                  <a:ext uri="{FF2B5EF4-FFF2-40B4-BE49-F238E27FC236}">
                    <a16:creationId xmlns:a16="http://schemas.microsoft.com/office/drawing/2014/main" id="{31DD0238-DD78-46AC-9688-DF24DC8DB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7350"/>
                <a:ext cx="3571875" cy="1073150"/>
              </a:xfrm>
              <a:prstGeom prst="rect">
                <a:avLst/>
              </a:prstGeom>
            </p:spPr>
          </p:pic>
        </p:grpSp>
        <p:pic>
          <p:nvPicPr>
            <p:cNvPr id="5" name="Εικόνα 4">
              <a:extLst>
                <a:ext uri="{FF2B5EF4-FFF2-40B4-BE49-F238E27FC236}">
                  <a16:creationId xmlns:a16="http://schemas.microsoft.com/office/drawing/2014/main" id="{71990EBD-6DAD-4219-A275-9CBD73C23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850" y="0"/>
              <a:ext cx="2942590" cy="185420"/>
            </a:xfrm>
            <a:prstGeom prst="rect">
              <a:avLst/>
            </a:prstGeom>
          </p:spPr>
        </p:pic>
      </p:grpSp>
      <p:sp>
        <p:nvSpPr>
          <p:cNvPr id="10" name="TextBox 9">
            <a:extLst>
              <a:ext uri="{FF2B5EF4-FFF2-40B4-BE49-F238E27FC236}">
                <a16:creationId xmlns:a16="http://schemas.microsoft.com/office/drawing/2014/main" id="{6F4CB3AA-A27E-4DE5-A942-F4B0A8B700B6}"/>
              </a:ext>
            </a:extLst>
          </p:cNvPr>
          <p:cNvSpPr txBox="1"/>
          <p:nvPr/>
        </p:nvSpPr>
        <p:spPr>
          <a:xfrm>
            <a:off x="467359" y="4756492"/>
            <a:ext cx="10473005" cy="1077218"/>
          </a:xfrm>
          <a:prstGeom prst="rect">
            <a:avLst/>
          </a:prstGeom>
          <a:noFill/>
        </p:spPr>
        <p:txBody>
          <a:bodyPr wrap="square">
            <a:spAutoFit/>
          </a:bodyPr>
          <a:lstStyle/>
          <a:p>
            <a:r>
              <a:rPr lang="en-US" sz="3200" dirty="0"/>
              <a:t>It is mainly used for very large texts or to display a running message on the screen.</a:t>
            </a:r>
            <a:endParaRPr lang="el-GR" sz="3200" dirty="0"/>
          </a:p>
        </p:txBody>
      </p:sp>
    </p:spTree>
    <p:extLst>
      <p:ext uri="{BB962C8B-B14F-4D97-AF65-F5344CB8AC3E}">
        <p14:creationId xmlns:p14="http://schemas.microsoft.com/office/powerpoint/2010/main" val="522974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EEA9367-3EA8-45C3-BD3D-3659B5FA55B1}"/>
              </a:ext>
            </a:extLst>
          </p:cNvPr>
          <p:cNvSpPr>
            <a:spLocks noGrp="1"/>
          </p:cNvSpPr>
          <p:nvPr>
            <p:ph type="title"/>
          </p:nvPr>
        </p:nvSpPr>
        <p:spPr/>
        <p:txBody>
          <a:bodyPr/>
          <a:lstStyle/>
          <a:p>
            <a:r>
              <a:rPr lang="en-US" dirty="0"/>
              <a:t>B4XFloatTextField</a:t>
            </a:r>
            <a:endParaRPr lang="el-GR" dirty="0"/>
          </a:p>
        </p:txBody>
      </p:sp>
      <p:pic>
        <p:nvPicPr>
          <p:cNvPr id="4" name="Εικόνα 3">
            <a:extLst>
              <a:ext uri="{FF2B5EF4-FFF2-40B4-BE49-F238E27FC236}">
                <a16:creationId xmlns:a16="http://schemas.microsoft.com/office/drawing/2014/main" id="{A6620A1F-0DFA-4A21-85C4-B12599CFCC5A}"/>
              </a:ext>
            </a:extLst>
          </p:cNvPr>
          <p:cNvPicPr>
            <a:picLocks noChangeAspect="1"/>
          </p:cNvPicPr>
          <p:nvPr/>
        </p:nvPicPr>
        <p:blipFill>
          <a:blip r:embed="rId3"/>
          <a:stretch>
            <a:fillRect/>
          </a:stretch>
        </p:blipFill>
        <p:spPr>
          <a:xfrm>
            <a:off x="372862" y="4731508"/>
            <a:ext cx="4191241" cy="1010952"/>
          </a:xfrm>
          <a:prstGeom prst="rect">
            <a:avLst/>
          </a:prstGeom>
        </p:spPr>
      </p:pic>
      <p:grpSp>
        <p:nvGrpSpPr>
          <p:cNvPr id="13" name="Ομάδα 12">
            <a:extLst>
              <a:ext uri="{FF2B5EF4-FFF2-40B4-BE49-F238E27FC236}">
                <a16:creationId xmlns:a16="http://schemas.microsoft.com/office/drawing/2014/main" id="{A35A7E37-A626-4A94-85B8-E8C659A93260}"/>
              </a:ext>
            </a:extLst>
          </p:cNvPr>
          <p:cNvGrpSpPr/>
          <p:nvPr/>
        </p:nvGrpSpPr>
        <p:grpSpPr>
          <a:xfrm>
            <a:off x="3612985" y="805803"/>
            <a:ext cx="8206153" cy="5076837"/>
            <a:chOff x="3612985" y="805803"/>
            <a:chExt cx="8206153" cy="5076837"/>
          </a:xfrm>
        </p:grpSpPr>
        <p:pic>
          <p:nvPicPr>
            <p:cNvPr id="5" name="Εικόνα 4">
              <a:extLst>
                <a:ext uri="{FF2B5EF4-FFF2-40B4-BE49-F238E27FC236}">
                  <a16:creationId xmlns:a16="http://schemas.microsoft.com/office/drawing/2014/main" id="{B51C4FF8-F829-45E9-9D25-60AD5443D6ED}"/>
                </a:ext>
              </a:extLst>
            </p:cNvPr>
            <p:cNvPicPr/>
            <p:nvPr/>
          </p:nvPicPr>
          <p:blipFill>
            <a:blip r:embed="rId4"/>
            <a:stretch>
              <a:fillRect/>
            </a:stretch>
          </p:blipFill>
          <p:spPr>
            <a:xfrm>
              <a:off x="3612985" y="805803"/>
              <a:ext cx="8206153" cy="3470031"/>
            </a:xfrm>
            <a:prstGeom prst="rect">
              <a:avLst/>
            </a:prstGeom>
          </p:spPr>
        </p:pic>
        <p:sp>
          <p:nvSpPr>
            <p:cNvPr id="6" name="Ορθογώνιο: Στρογγύλεμα γωνιών 5">
              <a:extLst>
                <a:ext uri="{FF2B5EF4-FFF2-40B4-BE49-F238E27FC236}">
                  <a16:creationId xmlns:a16="http://schemas.microsoft.com/office/drawing/2014/main" id="{27932FD1-FFE0-46E3-9BE5-87C5AD4AC6FA}"/>
                </a:ext>
              </a:extLst>
            </p:cNvPr>
            <p:cNvSpPr/>
            <p:nvPr/>
          </p:nvSpPr>
          <p:spPr>
            <a:xfrm>
              <a:off x="3688080" y="3429000"/>
              <a:ext cx="4124960" cy="39116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8" name="Εικόνα 7">
              <a:extLst>
                <a:ext uri="{FF2B5EF4-FFF2-40B4-BE49-F238E27FC236}">
                  <a16:creationId xmlns:a16="http://schemas.microsoft.com/office/drawing/2014/main" id="{F6F36A7C-B3D5-4DE3-B352-A198EA9934C1}"/>
                </a:ext>
              </a:extLst>
            </p:cNvPr>
            <p:cNvPicPr>
              <a:picLocks noChangeAspect="1"/>
            </p:cNvPicPr>
            <p:nvPr/>
          </p:nvPicPr>
          <p:blipFill>
            <a:blip r:embed="rId5"/>
            <a:stretch>
              <a:fillRect/>
            </a:stretch>
          </p:blipFill>
          <p:spPr>
            <a:xfrm>
              <a:off x="6701678" y="4107466"/>
              <a:ext cx="4464433" cy="1775174"/>
            </a:xfrm>
            <a:prstGeom prst="rect">
              <a:avLst/>
            </a:prstGeom>
          </p:spPr>
        </p:pic>
        <p:cxnSp>
          <p:nvCxnSpPr>
            <p:cNvPr id="10" name="Ευθύγραμμο βέλος σύνδεσης 9">
              <a:extLst>
                <a:ext uri="{FF2B5EF4-FFF2-40B4-BE49-F238E27FC236}">
                  <a16:creationId xmlns:a16="http://schemas.microsoft.com/office/drawing/2014/main" id="{5095B73F-0ADF-49B1-A7A7-DE1D682D366B}"/>
                </a:ext>
              </a:extLst>
            </p:cNvPr>
            <p:cNvCxnSpPr>
              <a:cxnSpLocks/>
            </p:cNvCxnSpPr>
            <p:nvPr/>
          </p:nvCxnSpPr>
          <p:spPr>
            <a:xfrm>
              <a:off x="5709920" y="3820160"/>
              <a:ext cx="1381760" cy="9113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707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6A7812-1049-4470-BE10-1F417547E0C1}"/>
              </a:ext>
            </a:extLst>
          </p:cNvPr>
          <p:cNvSpPr>
            <a:spLocks noGrp="1"/>
          </p:cNvSpPr>
          <p:nvPr>
            <p:ph type="title"/>
          </p:nvPr>
        </p:nvSpPr>
        <p:spPr/>
        <p:txBody>
          <a:bodyPr/>
          <a:lstStyle/>
          <a:p>
            <a:r>
              <a:rPr lang="en-US" dirty="0" err="1"/>
              <a:t>RoundSlider</a:t>
            </a:r>
            <a:endParaRPr lang="el-GR" dirty="0"/>
          </a:p>
        </p:txBody>
      </p:sp>
      <p:pic>
        <p:nvPicPr>
          <p:cNvPr id="4" name="Εικόνα 3">
            <a:extLst>
              <a:ext uri="{FF2B5EF4-FFF2-40B4-BE49-F238E27FC236}">
                <a16:creationId xmlns:a16="http://schemas.microsoft.com/office/drawing/2014/main" id="{3E853C36-D37C-4A77-A27B-6623AB183C86}"/>
              </a:ext>
            </a:extLst>
          </p:cNvPr>
          <p:cNvPicPr>
            <a:picLocks noChangeAspect="1"/>
          </p:cNvPicPr>
          <p:nvPr/>
        </p:nvPicPr>
        <p:blipFill>
          <a:blip r:embed="rId3"/>
          <a:stretch>
            <a:fillRect/>
          </a:stretch>
        </p:blipFill>
        <p:spPr>
          <a:xfrm>
            <a:off x="3075121" y="520483"/>
            <a:ext cx="7970832" cy="3370797"/>
          </a:xfrm>
          <a:prstGeom prst="rect">
            <a:avLst/>
          </a:prstGeom>
        </p:spPr>
      </p:pic>
      <p:pic>
        <p:nvPicPr>
          <p:cNvPr id="7" name="Εικόνα 6">
            <a:extLst>
              <a:ext uri="{FF2B5EF4-FFF2-40B4-BE49-F238E27FC236}">
                <a16:creationId xmlns:a16="http://schemas.microsoft.com/office/drawing/2014/main" id="{74BFBF63-9215-406E-B994-3493C7E0D37B}"/>
              </a:ext>
            </a:extLst>
          </p:cNvPr>
          <p:cNvPicPr>
            <a:picLocks noChangeAspect="1"/>
          </p:cNvPicPr>
          <p:nvPr/>
        </p:nvPicPr>
        <p:blipFill>
          <a:blip r:embed="rId4"/>
          <a:stretch>
            <a:fillRect/>
          </a:stretch>
        </p:blipFill>
        <p:spPr>
          <a:xfrm>
            <a:off x="587790" y="4348479"/>
            <a:ext cx="9416500" cy="1256475"/>
          </a:xfrm>
          <a:prstGeom prst="rect">
            <a:avLst/>
          </a:prstGeom>
        </p:spPr>
      </p:pic>
    </p:spTree>
    <p:extLst>
      <p:ext uri="{BB962C8B-B14F-4D97-AF65-F5344CB8AC3E}">
        <p14:creationId xmlns:p14="http://schemas.microsoft.com/office/powerpoint/2010/main" val="79344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3804</TotalTime>
  <Words>1479</Words>
  <Application>Microsoft Office PowerPoint</Application>
  <PresentationFormat>Ευρεία οθόνη</PresentationFormat>
  <Paragraphs>105</Paragraphs>
  <Slides>21</Slides>
  <Notes>14</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21</vt:i4>
      </vt:variant>
    </vt:vector>
  </HeadingPairs>
  <TitlesOfParts>
    <vt:vector size="26" baseType="lpstr">
      <vt:lpstr>Arial</vt:lpstr>
      <vt:lpstr>Calibri</vt:lpstr>
      <vt:lpstr>Symbol</vt:lpstr>
      <vt:lpstr>Verdana</vt:lpstr>
      <vt:lpstr>Θέμα του Office</vt:lpstr>
      <vt:lpstr>Programming with B4X</vt:lpstr>
      <vt:lpstr>Today you will learn</vt:lpstr>
      <vt:lpstr>Libraries </vt:lpstr>
      <vt:lpstr>XUI Views library</vt:lpstr>
      <vt:lpstr>Using XUI Views</vt:lpstr>
      <vt:lpstr>Scrolling Label</vt:lpstr>
      <vt:lpstr>Scrolling Label</vt:lpstr>
      <vt:lpstr>B4XFloatTextField</vt:lpstr>
      <vt:lpstr>RoundSlider</vt:lpstr>
      <vt:lpstr>AnotherProgressBar</vt:lpstr>
      <vt:lpstr>B4XSwitch</vt:lpstr>
      <vt:lpstr>B4XImageView</vt:lpstr>
      <vt:lpstr>B4XDialogs – xui.MsgboxAsync</vt:lpstr>
      <vt:lpstr>B4XDialogs – xui.Msgbox2Async</vt:lpstr>
      <vt:lpstr>CustomDialog </vt:lpstr>
      <vt:lpstr>CustomDialog</vt:lpstr>
      <vt:lpstr>CustomDialog</vt:lpstr>
      <vt:lpstr>Templates - B4XDateTemplate</vt:lpstr>
      <vt:lpstr>B4XColorTemplate</vt:lpstr>
      <vt:lpstr>B4XLongTextTemplate</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436</cp:revision>
  <dcterms:created xsi:type="dcterms:W3CDTF">2021-01-19T13:00:32Z</dcterms:created>
  <dcterms:modified xsi:type="dcterms:W3CDTF">2021-03-16T11:57:16Z</dcterms:modified>
</cp:coreProperties>
</file>