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53"/>
  </p:notesMasterIdLst>
  <p:sldIdLst>
    <p:sldId id="256" r:id="rId2"/>
    <p:sldId id="258"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59" r:id="rId17"/>
    <p:sldId id="260" r:id="rId18"/>
    <p:sldId id="261" r:id="rId19"/>
    <p:sldId id="276" r:id="rId20"/>
    <p:sldId id="277" r:id="rId21"/>
    <p:sldId id="278" r:id="rId22"/>
    <p:sldId id="279" r:id="rId23"/>
    <p:sldId id="280" r:id="rId24"/>
    <p:sldId id="281" r:id="rId25"/>
    <p:sldId id="282" r:id="rId26"/>
    <p:sldId id="283" r:id="rId27"/>
    <p:sldId id="305"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7" r:id="rId50"/>
    <p:sldId id="308" r:id="rId51"/>
    <p:sldId id="262" r:id="rId52"/>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acher1" initials="t" lastIdx="2" clrIdx="0">
    <p:extLst>
      <p:ext uri="{19B8F6BF-5375-455C-9EA6-DF929625EA0E}">
        <p15:presenceInfo xmlns:p15="http://schemas.microsoft.com/office/powerpoint/2012/main" userId="teacher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8A82E"/>
    <a:srgbClr val="FE9900"/>
    <a:srgbClr val="ED7D31"/>
    <a:srgbClr val="3297C3"/>
    <a:srgbClr val="4AB5D9"/>
    <a:srgbClr val="81D1EC"/>
    <a:srgbClr val="FD95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Μεσαίο στυλ 2 - Έμφασ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Μεσαίο στυλ 2 - Έμφαση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Μεσαίο στυλ 2 - Έμφαση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Χωρίς στυλ, πλέγμα πίνακα">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Φωτεινό στυλ 1 - Έμφαση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Φωτεινό στυλ 3 - Έμφαση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09" autoAdjust="0"/>
    <p:restoredTop sz="85176" autoAdjust="0"/>
  </p:normalViewPr>
  <p:slideViewPr>
    <p:cSldViewPr snapToGrid="0">
      <p:cViewPr varScale="1">
        <p:scale>
          <a:sx n="69" d="100"/>
          <a:sy n="69" d="100"/>
        </p:scale>
        <p:origin x="96" y="154"/>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01041-E03C-4661-9607-908B0A03F6F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95FC8E3-511B-49FC-BE7A-222E345CC1A8}">
      <dgm:prSet/>
      <dgm:spPr/>
      <dgm:t>
        <a:bodyPr/>
        <a:lstStyle/>
        <a:p>
          <a:r>
            <a:rPr lang="el-GR" dirty="0" err="1"/>
            <a:t>One</a:t>
          </a:r>
          <a:r>
            <a:rPr lang="el-GR" dirty="0"/>
            <a:t> </a:t>
          </a:r>
          <a:r>
            <a:rPr lang="el-GR" dirty="0" err="1"/>
            <a:t>dimensional</a:t>
          </a:r>
          <a:r>
            <a:rPr lang="el-GR" dirty="0"/>
            <a:t> </a:t>
          </a:r>
          <a:r>
            <a:rPr lang="el-GR" dirty="0" err="1"/>
            <a:t>Arrays</a:t>
          </a:r>
          <a:r>
            <a:rPr lang="el-GR" dirty="0"/>
            <a:t> </a:t>
          </a:r>
        </a:p>
      </dgm:t>
    </dgm:pt>
    <dgm:pt modelId="{ED6049B6-F2A8-4BD2-A8EF-FC1B7D6C9BCB}" type="parTrans" cxnId="{CEC063C3-80AF-4A60-80C4-AA7997F47D13}">
      <dgm:prSet/>
      <dgm:spPr/>
      <dgm:t>
        <a:bodyPr/>
        <a:lstStyle/>
        <a:p>
          <a:endParaRPr lang="el-GR"/>
        </a:p>
      </dgm:t>
    </dgm:pt>
    <dgm:pt modelId="{30477B69-2F94-4910-B445-245EB5E581C2}" type="sibTrans" cxnId="{CEC063C3-80AF-4A60-80C4-AA7997F47D13}">
      <dgm:prSet/>
      <dgm:spPr/>
      <dgm:t>
        <a:bodyPr/>
        <a:lstStyle/>
        <a:p>
          <a:endParaRPr lang="el-GR"/>
        </a:p>
      </dgm:t>
    </dgm:pt>
    <dgm:pt modelId="{317FC158-7D20-4202-A499-5A03040A5A79}">
      <dgm:prSet/>
      <dgm:spPr/>
      <dgm:t>
        <a:bodyPr/>
        <a:lstStyle/>
        <a:p>
          <a:pPr>
            <a:buFont typeface="Symbol" panose="05050102010706020507" pitchFamily="18" charset="2"/>
            <a:buChar char=""/>
          </a:pPr>
          <a:r>
            <a:rPr lang="el-GR"/>
            <a:t>Basic Operations with arrays</a:t>
          </a:r>
        </a:p>
      </dgm:t>
    </dgm:pt>
    <dgm:pt modelId="{98206C03-6703-430E-B4CB-CD78713F258D}" type="parTrans" cxnId="{2674B54C-A868-4D79-8025-1F1C89934174}">
      <dgm:prSet/>
      <dgm:spPr/>
      <dgm:t>
        <a:bodyPr/>
        <a:lstStyle/>
        <a:p>
          <a:endParaRPr lang="el-GR"/>
        </a:p>
      </dgm:t>
    </dgm:pt>
    <dgm:pt modelId="{099FCE0F-7B40-4E89-8067-767AD35E004F}" type="sibTrans" cxnId="{2674B54C-A868-4D79-8025-1F1C89934174}">
      <dgm:prSet/>
      <dgm:spPr/>
      <dgm:t>
        <a:bodyPr/>
        <a:lstStyle/>
        <a:p>
          <a:endParaRPr lang="el-GR"/>
        </a:p>
      </dgm:t>
    </dgm:pt>
    <dgm:pt modelId="{D7C35099-79A7-42E8-918B-529774D48F28}">
      <dgm:prSet/>
      <dgm:spPr/>
      <dgm:t>
        <a:bodyPr/>
        <a:lstStyle/>
        <a:p>
          <a:pPr>
            <a:buFont typeface="Symbol" panose="05050102010706020507" pitchFamily="18" charset="2"/>
            <a:buChar char=""/>
          </a:pPr>
          <a:r>
            <a:rPr lang="el-GR"/>
            <a:t>MAX – MIN item</a:t>
          </a:r>
        </a:p>
      </dgm:t>
    </dgm:pt>
    <dgm:pt modelId="{0F44735F-A846-47E1-985D-A467BBB55AC1}" type="parTrans" cxnId="{FFC84C1D-19F6-4BDA-968A-840EA7AAE3D4}">
      <dgm:prSet/>
      <dgm:spPr/>
      <dgm:t>
        <a:bodyPr/>
        <a:lstStyle/>
        <a:p>
          <a:endParaRPr lang="el-GR"/>
        </a:p>
      </dgm:t>
    </dgm:pt>
    <dgm:pt modelId="{D16EF0DD-1AE3-4497-AB64-7670ECAB5A63}" type="sibTrans" cxnId="{FFC84C1D-19F6-4BDA-968A-840EA7AAE3D4}">
      <dgm:prSet/>
      <dgm:spPr/>
      <dgm:t>
        <a:bodyPr/>
        <a:lstStyle/>
        <a:p>
          <a:endParaRPr lang="el-GR"/>
        </a:p>
      </dgm:t>
    </dgm:pt>
    <dgm:pt modelId="{8CAA9969-0EAF-4147-AE71-12CEB9B2B7B9}">
      <dgm:prSet/>
      <dgm:spPr/>
      <dgm:t>
        <a:bodyPr/>
        <a:lstStyle/>
        <a:p>
          <a:pPr>
            <a:buFont typeface="Symbol" panose="05050102010706020507" pitchFamily="18" charset="2"/>
            <a:buChar char=""/>
          </a:pPr>
          <a:r>
            <a:rPr lang="el-GR"/>
            <a:t>Linear search</a:t>
          </a:r>
        </a:p>
      </dgm:t>
    </dgm:pt>
    <dgm:pt modelId="{DA6DC2B3-92AE-470E-847A-D8C016C3906D}" type="parTrans" cxnId="{4F7B494A-D6D7-4FA5-909B-7BB97782371F}">
      <dgm:prSet/>
      <dgm:spPr/>
      <dgm:t>
        <a:bodyPr/>
        <a:lstStyle/>
        <a:p>
          <a:endParaRPr lang="el-GR"/>
        </a:p>
      </dgm:t>
    </dgm:pt>
    <dgm:pt modelId="{888349A3-E796-47BC-B8A9-33FF399B8CDA}" type="sibTrans" cxnId="{4F7B494A-D6D7-4FA5-909B-7BB97782371F}">
      <dgm:prSet/>
      <dgm:spPr/>
      <dgm:t>
        <a:bodyPr/>
        <a:lstStyle/>
        <a:p>
          <a:endParaRPr lang="el-GR"/>
        </a:p>
      </dgm:t>
    </dgm:pt>
    <dgm:pt modelId="{6458F8CB-282F-4BA2-9518-D355282D6BD4}">
      <dgm:prSet/>
      <dgm:spPr/>
      <dgm:t>
        <a:bodyPr/>
        <a:lstStyle/>
        <a:p>
          <a:pPr>
            <a:buFont typeface="Symbol" panose="05050102010706020507" pitchFamily="18" charset="2"/>
            <a:buChar char=""/>
          </a:pPr>
          <a:r>
            <a:rPr lang="el-GR"/>
            <a:t>Binary search</a:t>
          </a:r>
        </a:p>
      </dgm:t>
    </dgm:pt>
    <dgm:pt modelId="{98F75D0B-4A12-4FEF-866C-83099A860A28}" type="parTrans" cxnId="{39560A93-0431-4EA9-986B-C64271553C01}">
      <dgm:prSet/>
      <dgm:spPr/>
      <dgm:t>
        <a:bodyPr/>
        <a:lstStyle/>
        <a:p>
          <a:endParaRPr lang="el-GR"/>
        </a:p>
      </dgm:t>
    </dgm:pt>
    <dgm:pt modelId="{776F0DD4-837F-4AC5-80E2-B106D1020AC1}" type="sibTrans" cxnId="{39560A93-0431-4EA9-986B-C64271553C01}">
      <dgm:prSet/>
      <dgm:spPr/>
      <dgm:t>
        <a:bodyPr/>
        <a:lstStyle/>
        <a:p>
          <a:endParaRPr lang="el-GR"/>
        </a:p>
      </dgm:t>
    </dgm:pt>
    <dgm:pt modelId="{1B60CDF5-1DDB-4256-806E-7A5F6BD51AC6}">
      <dgm:prSet/>
      <dgm:spPr/>
      <dgm:t>
        <a:bodyPr/>
        <a:lstStyle/>
        <a:p>
          <a:pPr>
            <a:buFont typeface="Symbol" panose="05050102010706020507" pitchFamily="18" charset="2"/>
            <a:buChar char=""/>
          </a:pPr>
          <a:r>
            <a:rPr lang="el-GR"/>
            <a:t>Sorting with Bubble Sort</a:t>
          </a:r>
        </a:p>
      </dgm:t>
    </dgm:pt>
    <dgm:pt modelId="{E2C50EE3-902A-4642-8BC2-614A224E71E9}" type="parTrans" cxnId="{E4662747-DB88-4D76-83ED-7DF1EF3BA64E}">
      <dgm:prSet/>
      <dgm:spPr/>
      <dgm:t>
        <a:bodyPr/>
        <a:lstStyle/>
        <a:p>
          <a:endParaRPr lang="el-GR"/>
        </a:p>
      </dgm:t>
    </dgm:pt>
    <dgm:pt modelId="{71F08F11-7787-4551-812F-D2AC3887301A}" type="sibTrans" cxnId="{E4662747-DB88-4D76-83ED-7DF1EF3BA64E}">
      <dgm:prSet/>
      <dgm:spPr/>
      <dgm:t>
        <a:bodyPr/>
        <a:lstStyle/>
        <a:p>
          <a:endParaRPr lang="el-GR"/>
        </a:p>
      </dgm:t>
    </dgm:pt>
    <dgm:pt modelId="{FB4EFFD7-95D4-44F1-9F7A-C3A8BB3ACA49}">
      <dgm:prSet/>
      <dgm:spPr/>
      <dgm:t>
        <a:bodyPr/>
        <a:lstStyle/>
        <a:p>
          <a:pPr>
            <a:buFont typeface="Symbol" panose="05050102010706020507" pitchFamily="18" charset="2"/>
            <a:buChar char=""/>
          </a:pPr>
          <a:r>
            <a:rPr lang="el-GR"/>
            <a:t>Sorting with Selection Sort</a:t>
          </a:r>
        </a:p>
      </dgm:t>
    </dgm:pt>
    <dgm:pt modelId="{91F98FC8-1EDE-4959-B463-E4CFE18463E3}" type="parTrans" cxnId="{938F4967-146D-465F-ABCA-6219AAA9648F}">
      <dgm:prSet/>
      <dgm:spPr/>
      <dgm:t>
        <a:bodyPr/>
        <a:lstStyle/>
        <a:p>
          <a:endParaRPr lang="el-GR"/>
        </a:p>
      </dgm:t>
    </dgm:pt>
    <dgm:pt modelId="{3C7967B8-D423-458B-9B9E-FB9B7C9A5A36}" type="sibTrans" cxnId="{938F4967-146D-465F-ABCA-6219AAA9648F}">
      <dgm:prSet/>
      <dgm:spPr/>
      <dgm:t>
        <a:bodyPr/>
        <a:lstStyle/>
        <a:p>
          <a:endParaRPr lang="el-GR"/>
        </a:p>
      </dgm:t>
    </dgm:pt>
    <dgm:pt modelId="{19028724-D1E1-4614-8076-49D4BC137DEF}" type="pres">
      <dgm:prSet presAssocID="{0C401041-E03C-4661-9607-908B0A03F6F5}" presName="diagram" presStyleCnt="0">
        <dgm:presLayoutVars>
          <dgm:dir/>
          <dgm:resizeHandles val="exact"/>
        </dgm:presLayoutVars>
      </dgm:prSet>
      <dgm:spPr/>
    </dgm:pt>
    <dgm:pt modelId="{364C55E3-DD9E-4BF9-BEEA-BB801630D954}" type="pres">
      <dgm:prSet presAssocID="{C95FC8E3-511B-49FC-BE7A-222E345CC1A8}" presName="node" presStyleLbl="node1" presStyleIdx="0" presStyleCnt="7">
        <dgm:presLayoutVars>
          <dgm:bulletEnabled val="1"/>
        </dgm:presLayoutVars>
      </dgm:prSet>
      <dgm:spPr/>
    </dgm:pt>
    <dgm:pt modelId="{C0625738-4AF0-45AC-A424-543BE0921C4F}" type="pres">
      <dgm:prSet presAssocID="{30477B69-2F94-4910-B445-245EB5E581C2}" presName="sibTrans" presStyleCnt="0"/>
      <dgm:spPr/>
    </dgm:pt>
    <dgm:pt modelId="{45007FA1-3A2C-482C-8A3C-17A75B0A96F6}" type="pres">
      <dgm:prSet presAssocID="{317FC158-7D20-4202-A499-5A03040A5A79}" presName="node" presStyleLbl="node1" presStyleIdx="1" presStyleCnt="7">
        <dgm:presLayoutVars>
          <dgm:bulletEnabled val="1"/>
        </dgm:presLayoutVars>
      </dgm:prSet>
      <dgm:spPr/>
    </dgm:pt>
    <dgm:pt modelId="{0C5D4EF4-2AF9-44D6-8367-B7D3F71BB603}" type="pres">
      <dgm:prSet presAssocID="{099FCE0F-7B40-4E89-8067-767AD35E004F}" presName="sibTrans" presStyleCnt="0"/>
      <dgm:spPr/>
    </dgm:pt>
    <dgm:pt modelId="{49A2E3A2-2CE4-4685-AE70-B1C8F2A0391F}" type="pres">
      <dgm:prSet presAssocID="{D7C35099-79A7-42E8-918B-529774D48F28}" presName="node" presStyleLbl="node1" presStyleIdx="2" presStyleCnt="7">
        <dgm:presLayoutVars>
          <dgm:bulletEnabled val="1"/>
        </dgm:presLayoutVars>
      </dgm:prSet>
      <dgm:spPr/>
    </dgm:pt>
    <dgm:pt modelId="{E81E3B27-6194-49AC-8360-E7A315FDF9B6}" type="pres">
      <dgm:prSet presAssocID="{D16EF0DD-1AE3-4497-AB64-7670ECAB5A63}" presName="sibTrans" presStyleCnt="0"/>
      <dgm:spPr/>
    </dgm:pt>
    <dgm:pt modelId="{D00DDD1C-EAA5-4E3A-A67D-CA926D6A8052}" type="pres">
      <dgm:prSet presAssocID="{8CAA9969-0EAF-4147-AE71-12CEB9B2B7B9}" presName="node" presStyleLbl="node1" presStyleIdx="3" presStyleCnt="7">
        <dgm:presLayoutVars>
          <dgm:bulletEnabled val="1"/>
        </dgm:presLayoutVars>
      </dgm:prSet>
      <dgm:spPr/>
    </dgm:pt>
    <dgm:pt modelId="{1225397D-2B37-4E5B-8C41-FFA2C8BBF916}" type="pres">
      <dgm:prSet presAssocID="{888349A3-E796-47BC-B8A9-33FF399B8CDA}" presName="sibTrans" presStyleCnt="0"/>
      <dgm:spPr/>
    </dgm:pt>
    <dgm:pt modelId="{2C0E5E50-6D7D-48C0-9492-07AE4218BEFB}" type="pres">
      <dgm:prSet presAssocID="{6458F8CB-282F-4BA2-9518-D355282D6BD4}" presName="node" presStyleLbl="node1" presStyleIdx="4" presStyleCnt="7">
        <dgm:presLayoutVars>
          <dgm:bulletEnabled val="1"/>
        </dgm:presLayoutVars>
      </dgm:prSet>
      <dgm:spPr/>
    </dgm:pt>
    <dgm:pt modelId="{6E982273-C47C-4770-8CB1-B328255D47E8}" type="pres">
      <dgm:prSet presAssocID="{776F0DD4-837F-4AC5-80E2-B106D1020AC1}" presName="sibTrans" presStyleCnt="0"/>
      <dgm:spPr/>
    </dgm:pt>
    <dgm:pt modelId="{A0B1E2FE-A1B6-4418-8777-E304339F4157}" type="pres">
      <dgm:prSet presAssocID="{1B60CDF5-1DDB-4256-806E-7A5F6BD51AC6}" presName="node" presStyleLbl="node1" presStyleIdx="5" presStyleCnt="7">
        <dgm:presLayoutVars>
          <dgm:bulletEnabled val="1"/>
        </dgm:presLayoutVars>
      </dgm:prSet>
      <dgm:spPr/>
    </dgm:pt>
    <dgm:pt modelId="{9C433D48-6DD1-4EE9-8E7E-EFD1151BEF41}" type="pres">
      <dgm:prSet presAssocID="{71F08F11-7787-4551-812F-D2AC3887301A}" presName="sibTrans" presStyleCnt="0"/>
      <dgm:spPr/>
    </dgm:pt>
    <dgm:pt modelId="{21877078-C79D-4260-9295-8EF8BE28C56F}" type="pres">
      <dgm:prSet presAssocID="{FB4EFFD7-95D4-44F1-9F7A-C3A8BB3ACA49}" presName="node" presStyleLbl="node1" presStyleIdx="6" presStyleCnt="7">
        <dgm:presLayoutVars>
          <dgm:bulletEnabled val="1"/>
        </dgm:presLayoutVars>
      </dgm:prSet>
      <dgm:spPr/>
    </dgm:pt>
  </dgm:ptLst>
  <dgm:cxnLst>
    <dgm:cxn modelId="{79A94E0A-4800-411E-9C7F-1596391F6C0E}" type="presOf" srcId="{317FC158-7D20-4202-A499-5A03040A5A79}" destId="{45007FA1-3A2C-482C-8A3C-17A75B0A96F6}" srcOrd="0" destOrd="0" presId="urn:microsoft.com/office/officeart/2005/8/layout/default"/>
    <dgm:cxn modelId="{50F8C316-32FE-451A-A72E-EFDC2F443486}" type="presOf" srcId="{1B60CDF5-1DDB-4256-806E-7A5F6BD51AC6}" destId="{A0B1E2FE-A1B6-4418-8777-E304339F4157}" srcOrd="0" destOrd="0" presId="urn:microsoft.com/office/officeart/2005/8/layout/default"/>
    <dgm:cxn modelId="{FFC84C1D-19F6-4BDA-968A-840EA7AAE3D4}" srcId="{0C401041-E03C-4661-9607-908B0A03F6F5}" destId="{D7C35099-79A7-42E8-918B-529774D48F28}" srcOrd="2" destOrd="0" parTransId="{0F44735F-A846-47E1-985D-A467BBB55AC1}" sibTransId="{D16EF0DD-1AE3-4497-AB64-7670ECAB5A63}"/>
    <dgm:cxn modelId="{0088C625-76A7-43CC-97B1-65CCF3820E7D}" type="presOf" srcId="{C95FC8E3-511B-49FC-BE7A-222E345CC1A8}" destId="{364C55E3-DD9E-4BF9-BEEA-BB801630D954}" srcOrd="0" destOrd="0" presId="urn:microsoft.com/office/officeart/2005/8/layout/default"/>
    <dgm:cxn modelId="{E4662747-DB88-4D76-83ED-7DF1EF3BA64E}" srcId="{0C401041-E03C-4661-9607-908B0A03F6F5}" destId="{1B60CDF5-1DDB-4256-806E-7A5F6BD51AC6}" srcOrd="5" destOrd="0" parTransId="{E2C50EE3-902A-4642-8BC2-614A224E71E9}" sibTransId="{71F08F11-7787-4551-812F-D2AC3887301A}"/>
    <dgm:cxn modelId="{938F4967-146D-465F-ABCA-6219AAA9648F}" srcId="{0C401041-E03C-4661-9607-908B0A03F6F5}" destId="{FB4EFFD7-95D4-44F1-9F7A-C3A8BB3ACA49}" srcOrd="6" destOrd="0" parTransId="{91F98FC8-1EDE-4959-B463-E4CFE18463E3}" sibTransId="{3C7967B8-D423-458B-9B9E-FB9B7C9A5A36}"/>
    <dgm:cxn modelId="{B9EE8B47-E9E2-45FA-AAB4-B22A968F194F}" type="presOf" srcId="{0C401041-E03C-4661-9607-908B0A03F6F5}" destId="{19028724-D1E1-4614-8076-49D4BC137DEF}" srcOrd="0" destOrd="0" presId="urn:microsoft.com/office/officeart/2005/8/layout/default"/>
    <dgm:cxn modelId="{4F7B494A-D6D7-4FA5-909B-7BB97782371F}" srcId="{0C401041-E03C-4661-9607-908B0A03F6F5}" destId="{8CAA9969-0EAF-4147-AE71-12CEB9B2B7B9}" srcOrd="3" destOrd="0" parTransId="{DA6DC2B3-92AE-470E-847A-D8C016C3906D}" sibTransId="{888349A3-E796-47BC-B8A9-33FF399B8CDA}"/>
    <dgm:cxn modelId="{2674B54C-A868-4D79-8025-1F1C89934174}" srcId="{0C401041-E03C-4661-9607-908B0A03F6F5}" destId="{317FC158-7D20-4202-A499-5A03040A5A79}" srcOrd="1" destOrd="0" parTransId="{98206C03-6703-430E-B4CB-CD78713F258D}" sibTransId="{099FCE0F-7B40-4E89-8067-767AD35E004F}"/>
    <dgm:cxn modelId="{39560A93-0431-4EA9-986B-C64271553C01}" srcId="{0C401041-E03C-4661-9607-908B0A03F6F5}" destId="{6458F8CB-282F-4BA2-9518-D355282D6BD4}" srcOrd="4" destOrd="0" parTransId="{98F75D0B-4A12-4FEF-866C-83099A860A28}" sibTransId="{776F0DD4-837F-4AC5-80E2-B106D1020AC1}"/>
    <dgm:cxn modelId="{E02B239C-B209-4D91-951E-9827B85BE9D1}" type="presOf" srcId="{FB4EFFD7-95D4-44F1-9F7A-C3A8BB3ACA49}" destId="{21877078-C79D-4260-9295-8EF8BE28C56F}" srcOrd="0" destOrd="0" presId="urn:microsoft.com/office/officeart/2005/8/layout/default"/>
    <dgm:cxn modelId="{9AF8CEAC-8DF3-436F-B872-8DFE118D0BD5}" type="presOf" srcId="{6458F8CB-282F-4BA2-9518-D355282D6BD4}" destId="{2C0E5E50-6D7D-48C0-9492-07AE4218BEFB}" srcOrd="0" destOrd="0" presId="urn:microsoft.com/office/officeart/2005/8/layout/default"/>
    <dgm:cxn modelId="{EBA2DBB7-653A-4A51-9B0D-99CAD51A4BE3}" type="presOf" srcId="{D7C35099-79A7-42E8-918B-529774D48F28}" destId="{49A2E3A2-2CE4-4685-AE70-B1C8F2A0391F}" srcOrd="0" destOrd="0" presId="urn:microsoft.com/office/officeart/2005/8/layout/default"/>
    <dgm:cxn modelId="{CEC063C3-80AF-4A60-80C4-AA7997F47D13}" srcId="{0C401041-E03C-4661-9607-908B0A03F6F5}" destId="{C95FC8E3-511B-49FC-BE7A-222E345CC1A8}" srcOrd="0" destOrd="0" parTransId="{ED6049B6-F2A8-4BD2-A8EF-FC1B7D6C9BCB}" sibTransId="{30477B69-2F94-4910-B445-245EB5E581C2}"/>
    <dgm:cxn modelId="{0E4713D4-47C4-4166-B601-3955F9BC572D}" type="presOf" srcId="{8CAA9969-0EAF-4147-AE71-12CEB9B2B7B9}" destId="{D00DDD1C-EAA5-4E3A-A67D-CA926D6A8052}" srcOrd="0" destOrd="0" presId="urn:microsoft.com/office/officeart/2005/8/layout/default"/>
    <dgm:cxn modelId="{1D567298-238E-4FA6-B609-5E6FFD982FE8}" type="presParOf" srcId="{19028724-D1E1-4614-8076-49D4BC137DEF}" destId="{364C55E3-DD9E-4BF9-BEEA-BB801630D954}" srcOrd="0" destOrd="0" presId="urn:microsoft.com/office/officeart/2005/8/layout/default"/>
    <dgm:cxn modelId="{87F0D0AE-EAF1-416E-8698-2D48265D7803}" type="presParOf" srcId="{19028724-D1E1-4614-8076-49D4BC137DEF}" destId="{C0625738-4AF0-45AC-A424-543BE0921C4F}" srcOrd="1" destOrd="0" presId="urn:microsoft.com/office/officeart/2005/8/layout/default"/>
    <dgm:cxn modelId="{9ADA808F-2101-4890-BC58-EDC5A66C999C}" type="presParOf" srcId="{19028724-D1E1-4614-8076-49D4BC137DEF}" destId="{45007FA1-3A2C-482C-8A3C-17A75B0A96F6}" srcOrd="2" destOrd="0" presId="urn:microsoft.com/office/officeart/2005/8/layout/default"/>
    <dgm:cxn modelId="{CA7CA0C9-C4A3-4AAB-A0C4-5B30E7498EAA}" type="presParOf" srcId="{19028724-D1E1-4614-8076-49D4BC137DEF}" destId="{0C5D4EF4-2AF9-44D6-8367-B7D3F71BB603}" srcOrd="3" destOrd="0" presId="urn:microsoft.com/office/officeart/2005/8/layout/default"/>
    <dgm:cxn modelId="{C77141E9-0318-4788-B457-9D729E14D44F}" type="presParOf" srcId="{19028724-D1E1-4614-8076-49D4BC137DEF}" destId="{49A2E3A2-2CE4-4685-AE70-B1C8F2A0391F}" srcOrd="4" destOrd="0" presId="urn:microsoft.com/office/officeart/2005/8/layout/default"/>
    <dgm:cxn modelId="{C804A6BF-CE0B-40B1-9EC0-552705528673}" type="presParOf" srcId="{19028724-D1E1-4614-8076-49D4BC137DEF}" destId="{E81E3B27-6194-49AC-8360-E7A315FDF9B6}" srcOrd="5" destOrd="0" presId="urn:microsoft.com/office/officeart/2005/8/layout/default"/>
    <dgm:cxn modelId="{6A406DB8-822A-4FBD-A219-6CF45329C08C}" type="presParOf" srcId="{19028724-D1E1-4614-8076-49D4BC137DEF}" destId="{D00DDD1C-EAA5-4E3A-A67D-CA926D6A8052}" srcOrd="6" destOrd="0" presId="urn:microsoft.com/office/officeart/2005/8/layout/default"/>
    <dgm:cxn modelId="{39A33881-3CCA-45B8-8145-A065C3703B83}" type="presParOf" srcId="{19028724-D1E1-4614-8076-49D4BC137DEF}" destId="{1225397D-2B37-4E5B-8C41-FFA2C8BBF916}" srcOrd="7" destOrd="0" presId="urn:microsoft.com/office/officeart/2005/8/layout/default"/>
    <dgm:cxn modelId="{95EED3F5-CC15-4957-B240-8C7000C4CA01}" type="presParOf" srcId="{19028724-D1E1-4614-8076-49D4BC137DEF}" destId="{2C0E5E50-6D7D-48C0-9492-07AE4218BEFB}" srcOrd="8" destOrd="0" presId="urn:microsoft.com/office/officeart/2005/8/layout/default"/>
    <dgm:cxn modelId="{5DB98AA3-97D3-4AB3-BC9C-7F3FDBD2E557}" type="presParOf" srcId="{19028724-D1E1-4614-8076-49D4BC137DEF}" destId="{6E982273-C47C-4770-8CB1-B328255D47E8}" srcOrd="9" destOrd="0" presId="urn:microsoft.com/office/officeart/2005/8/layout/default"/>
    <dgm:cxn modelId="{6C4648F4-6E02-4EE7-90F7-D684C9DFFC09}" type="presParOf" srcId="{19028724-D1E1-4614-8076-49D4BC137DEF}" destId="{A0B1E2FE-A1B6-4418-8777-E304339F4157}" srcOrd="10" destOrd="0" presId="urn:microsoft.com/office/officeart/2005/8/layout/default"/>
    <dgm:cxn modelId="{3C2EB4D9-556E-4F8B-877C-270BF24B9284}" type="presParOf" srcId="{19028724-D1E1-4614-8076-49D4BC137DEF}" destId="{9C433D48-6DD1-4EE9-8E7E-EFD1151BEF41}" srcOrd="11" destOrd="0" presId="urn:microsoft.com/office/officeart/2005/8/layout/default"/>
    <dgm:cxn modelId="{99889A95-C859-47CA-BB8A-48C954A3296E}" type="presParOf" srcId="{19028724-D1E1-4614-8076-49D4BC137DEF}" destId="{21877078-C79D-4260-9295-8EF8BE28C56F}"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C55E3-DD9E-4BF9-BEEA-BB801630D954}">
      <dsp:nvSpPr>
        <dsp:cNvPr id="0" name=""/>
        <dsp:cNvSpPr/>
      </dsp:nvSpPr>
      <dsp:spPr>
        <a:xfrm>
          <a:off x="1100537" y="1883"/>
          <a:ext cx="2286588" cy="137195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l-GR" sz="2700" kern="1200" dirty="0" err="1"/>
            <a:t>One</a:t>
          </a:r>
          <a:r>
            <a:rPr lang="el-GR" sz="2700" kern="1200" dirty="0"/>
            <a:t> </a:t>
          </a:r>
          <a:r>
            <a:rPr lang="el-GR" sz="2700" kern="1200" dirty="0" err="1"/>
            <a:t>dimensional</a:t>
          </a:r>
          <a:r>
            <a:rPr lang="el-GR" sz="2700" kern="1200" dirty="0"/>
            <a:t> </a:t>
          </a:r>
          <a:r>
            <a:rPr lang="el-GR" sz="2700" kern="1200" dirty="0" err="1"/>
            <a:t>Arrays</a:t>
          </a:r>
          <a:r>
            <a:rPr lang="el-GR" sz="2700" kern="1200" dirty="0"/>
            <a:t> </a:t>
          </a:r>
        </a:p>
      </dsp:txBody>
      <dsp:txXfrm>
        <a:off x="1100537" y="1883"/>
        <a:ext cx="2286588" cy="1371953"/>
      </dsp:txXfrm>
    </dsp:sp>
    <dsp:sp modelId="{45007FA1-3A2C-482C-8A3C-17A75B0A96F6}">
      <dsp:nvSpPr>
        <dsp:cNvPr id="0" name=""/>
        <dsp:cNvSpPr/>
      </dsp:nvSpPr>
      <dsp:spPr>
        <a:xfrm>
          <a:off x="3615785" y="1883"/>
          <a:ext cx="2286588" cy="1371953"/>
        </a:xfrm>
        <a:prstGeom prst="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Font typeface="Symbol" panose="05050102010706020507" pitchFamily="18" charset="2"/>
            <a:buNone/>
          </a:pPr>
          <a:r>
            <a:rPr lang="el-GR" sz="2700" kern="1200"/>
            <a:t>Basic Operations with arrays</a:t>
          </a:r>
        </a:p>
      </dsp:txBody>
      <dsp:txXfrm>
        <a:off x="3615785" y="1883"/>
        <a:ext cx="2286588" cy="1371953"/>
      </dsp:txXfrm>
    </dsp:sp>
    <dsp:sp modelId="{49A2E3A2-2CE4-4685-AE70-B1C8F2A0391F}">
      <dsp:nvSpPr>
        <dsp:cNvPr id="0" name=""/>
        <dsp:cNvSpPr/>
      </dsp:nvSpPr>
      <dsp:spPr>
        <a:xfrm>
          <a:off x="6131032" y="1883"/>
          <a:ext cx="2286588" cy="137195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Font typeface="Symbol" panose="05050102010706020507" pitchFamily="18" charset="2"/>
            <a:buNone/>
          </a:pPr>
          <a:r>
            <a:rPr lang="el-GR" sz="2700" kern="1200"/>
            <a:t>MAX – MIN item</a:t>
          </a:r>
        </a:p>
      </dsp:txBody>
      <dsp:txXfrm>
        <a:off x="6131032" y="1883"/>
        <a:ext cx="2286588" cy="1371953"/>
      </dsp:txXfrm>
    </dsp:sp>
    <dsp:sp modelId="{D00DDD1C-EAA5-4E3A-A67D-CA926D6A8052}">
      <dsp:nvSpPr>
        <dsp:cNvPr id="0" name=""/>
        <dsp:cNvSpPr/>
      </dsp:nvSpPr>
      <dsp:spPr>
        <a:xfrm>
          <a:off x="1100537" y="1602495"/>
          <a:ext cx="2286588" cy="1371953"/>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Font typeface="Symbol" panose="05050102010706020507" pitchFamily="18" charset="2"/>
            <a:buNone/>
          </a:pPr>
          <a:r>
            <a:rPr lang="el-GR" sz="2700" kern="1200"/>
            <a:t>Linear search</a:t>
          </a:r>
        </a:p>
      </dsp:txBody>
      <dsp:txXfrm>
        <a:off x="1100537" y="1602495"/>
        <a:ext cx="2286588" cy="1371953"/>
      </dsp:txXfrm>
    </dsp:sp>
    <dsp:sp modelId="{2C0E5E50-6D7D-48C0-9492-07AE4218BEFB}">
      <dsp:nvSpPr>
        <dsp:cNvPr id="0" name=""/>
        <dsp:cNvSpPr/>
      </dsp:nvSpPr>
      <dsp:spPr>
        <a:xfrm>
          <a:off x="3615785" y="1602495"/>
          <a:ext cx="2286588" cy="137195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Font typeface="Symbol" panose="05050102010706020507" pitchFamily="18" charset="2"/>
            <a:buNone/>
          </a:pPr>
          <a:r>
            <a:rPr lang="el-GR" sz="2700" kern="1200"/>
            <a:t>Binary search</a:t>
          </a:r>
        </a:p>
      </dsp:txBody>
      <dsp:txXfrm>
        <a:off x="3615785" y="1602495"/>
        <a:ext cx="2286588" cy="1371953"/>
      </dsp:txXfrm>
    </dsp:sp>
    <dsp:sp modelId="{A0B1E2FE-A1B6-4418-8777-E304339F4157}">
      <dsp:nvSpPr>
        <dsp:cNvPr id="0" name=""/>
        <dsp:cNvSpPr/>
      </dsp:nvSpPr>
      <dsp:spPr>
        <a:xfrm>
          <a:off x="6131032" y="1602495"/>
          <a:ext cx="2286588" cy="1371953"/>
        </a:xfrm>
        <a:prstGeom prst="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Font typeface="Symbol" panose="05050102010706020507" pitchFamily="18" charset="2"/>
            <a:buNone/>
          </a:pPr>
          <a:r>
            <a:rPr lang="el-GR" sz="2700" kern="1200"/>
            <a:t>Sorting with Bubble Sort</a:t>
          </a:r>
        </a:p>
      </dsp:txBody>
      <dsp:txXfrm>
        <a:off x="6131032" y="1602495"/>
        <a:ext cx="2286588" cy="1371953"/>
      </dsp:txXfrm>
    </dsp:sp>
    <dsp:sp modelId="{21877078-C79D-4260-9295-8EF8BE28C56F}">
      <dsp:nvSpPr>
        <dsp:cNvPr id="0" name=""/>
        <dsp:cNvSpPr/>
      </dsp:nvSpPr>
      <dsp:spPr>
        <a:xfrm>
          <a:off x="3615785" y="3203108"/>
          <a:ext cx="2286588" cy="137195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Font typeface="Symbol" panose="05050102010706020507" pitchFamily="18" charset="2"/>
            <a:buNone/>
          </a:pPr>
          <a:r>
            <a:rPr lang="el-GR" sz="2700" kern="1200"/>
            <a:t>Sorting with Selection Sort</a:t>
          </a:r>
        </a:p>
      </dsp:txBody>
      <dsp:txXfrm>
        <a:off x="3615785" y="3203108"/>
        <a:ext cx="2286588" cy="137195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4402E-2714-4F60-8F6B-D0DE2235143B}" type="datetimeFigureOut">
              <a:rPr lang="el-GR" smtClean="0"/>
              <a:t>16/3/2021</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5FB4C-B738-4A33-B990-641E6E4721E1}" type="slidenum">
              <a:rPr lang="el-GR" smtClean="0"/>
              <a:t>‹#›</a:t>
            </a:fld>
            <a:endParaRPr lang="el-GR"/>
          </a:p>
        </p:txBody>
      </p:sp>
    </p:spTree>
    <p:extLst>
      <p:ext uri="{BB962C8B-B14F-4D97-AF65-F5344CB8AC3E}">
        <p14:creationId xmlns:p14="http://schemas.microsoft.com/office/powerpoint/2010/main" val="994655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a:t>
            </a:fld>
            <a:endParaRPr lang="el-GR"/>
          </a:p>
        </p:txBody>
      </p:sp>
    </p:spTree>
    <p:extLst>
      <p:ext uri="{BB962C8B-B14F-4D97-AF65-F5344CB8AC3E}">
        <p14:creationId xmlns:p14="http://schemas.microsoft.com/office/powerpoint/2010/main" val="1176968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sz="1800" dirty="0" err="1">
                <a:effectLst/>
                <a:latin typeface="Verdana" panose="020B0604030504040204" pitchFamily="34" charset="0"/>
                <a:ea typeface="Calibri" panose="020F0502020204030204" pitchFamily="34" charset="0"/>
                <a:cs typeface="Times New Roman" panose="02020603050405020304" pitchFamily="18" charset="0"/>
              </a:rPr>
              <a:t>Finding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maximum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minimum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makes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use</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additional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variable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commonly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called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Max</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Min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respectively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variable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initially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assigns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developer</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first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then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checks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all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other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values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Max</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Min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If</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element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greater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Max</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less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Min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found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Max</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Min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replaced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new</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11</a:t>
            </a:fld>
            <a:endParaRPr lang="el-GR"/>
          </a:p>
        </p:txBody>
      </p:sp>
    </p:spTree>
    <p:extLst>
      <p:ext uri="{BB962C8B-B14F-4D97-AF65-F5344CB8AC3E}">
        <p14:creationId xmlns:p14="http://schemas.microsoft.com/office/powerpoint/2010/main" val="1135560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Searching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for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refers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scanning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search</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meets</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specific</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condition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unit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will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discuss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serial</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binary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search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algorithms</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800"/>
              </a:spcAft>
              <a:buClrTx/>
              <a:buSzTx/>
              <a:buFontTx/>
              <a:buNone/>
              <a:tabLst/>
              <a:defRPr/>
            </a:pPr>
            <a:r>
              <a:rPr lang="en-US" sz="1800" dirty="0">
                <a:effectLst/>
                <a:latin typeface="Verdana" panose="020B0604030504040204" pitchFamily="34" charset="0"/>
                <a:ea typeface="Calibri" panose="020F0502020204030204" pitchFamily="34" charset="0"/>
                <a:cs typeface="Times New Roman" panose="02020603050405020304" pitchFamily="18" charset="0"/>
              </a:rPr>
              <a:t>Serial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easiest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but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also</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slowest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way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search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involves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scanning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all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items</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find</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searched</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following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code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shows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positions</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contain</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key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a:p>
            <a:pPr algn="just">
              <a:lnSpc>
                <a:spcPct val="107000"/>
              </a:lnSpc>
              <a:spcAft>
                <a:spcPts val="800"/>
              </a:spcAft>
            </a:pP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12</a:t>
            </a:fld>
            <a:endParaRPr lang="el-GR"/>
          </a:p>
        </p:txBody>
      </p:sp>
    </p:spTree>
    <p:extLst>
      <p:ext uri="{BB962C8B-B14F-4D97-AF65-F5344CB8AC3E}">
        <p14:creationId xmlns:p14="http://schemas.microsoft.com/office/powerpoint/2010/main" val="3740713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When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necessary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find</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first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location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displayed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logical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variable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found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should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declared</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which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will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reverse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if</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found</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13</a:t>
            </a:fld>
            <a:endParaRPr lang="el-GR"/>
          </a:p>
        </p:txBody>
      </p:sp>
    </p:spTree>
    <p:extLst>
      <p:ext uri="{BB962C8B-B14F-4D97-AF65-F5344CB8AC3E}">
        <p14:creationId xmlns:p14="http://schemas.microsoft.com/office/powerpoint/2010/main" val="963058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Binary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Search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applies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only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sorted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basic</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philosophy</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method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includes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examining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middle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If</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looking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for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smaller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than</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central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one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then</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search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continues</a:t>
            </a:r>
            <a:r>
              <a:rPr lang="el-GR" sz="1800" dirty="0">
                <a:effectLst/>
                <a:latin typeface="Verdana" panose="020B0604030504040204" pitchFamily="34" charset="0"/>
                <a:ea typeface="Calibri" panose="020F0502020204030204" pitchFamily="34" charset="0"/>
                <a:cs typeface="Times New Roman" panose="02020603050405020304" pitchFamily="18" charset="0"/>
              </a:rPr>
              <a:t> on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upper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half</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Contrarywise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if</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greater</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bottom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half</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searched</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following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example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there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Grade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800" dirty="0">
                <a:effectLst/>
                <a:latin typeface="Verdana" panose="020B0604030504040204" pitchFamily="34" charset="0"/>
                <a:ea typeface="Calibri" panose="020F0502020204030204" pitchFamily="34" charset="0"/>
                <a:cs typeface="Times New Roman" panose="02020603050405020304" pitchFamily="18" charset="0"/>
              </a:rPr>
              <a:t> 10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values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sorted</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ascending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order</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a:p>
            <a:pPr marL="342900" lvl="0" indent="-342900">
              <a:lnSpc>
                <a:spcPct val="107000"/>
              </a:lnSpc>
              <a:buFont typeface="+mj-lt"/>
              <a:buAutoNum type="arabicPeriod"/>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Initially</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first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last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cell</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entered</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Up</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Bot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variables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center</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then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determined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quotient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integer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division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Up+Bot</a:t>
            </a:r>
            <a:r>
              <a:rPr lang="el-GR" sz="1800" dirty="0">
                <a:effectLst/>
                <a:latin typeface="Verdana" panose="020B0604030504040204" pitchFamily="34" charset="0"/>
                <a:ea typeface="Calibri" panose="020F0502020204030204" pitchFamily="34" charset="0"/>
                <a:cs typeface="Times New Roman" panose="02020603050405020304" pitchFamily="18" charset="0"/>
              </a:rPr>
              <a:t>)/2.</a:t>
            </a:r>
          </a:p>
          <a:p>
            <a:pPr marL="342900" lvl="0" indent="-342900" algn="just">
              <a:lnSpc>
                <a:spcPct val="107000"/>
              </a:lnSpc>
              <a:buFont typeface="+mj-lt"/>
              <a:buAutoNum type="arabicPeriod"/>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Check</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Grades</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key</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if</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smaller</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Bot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transferred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above</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Otherwise</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Up</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transferred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below</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marL="342900" lvl="0" indent="-342900" algn="just">
              <a:lnSpc>
                <a:spcPct val="107000"/>
              </a:lnSpc>
              <a:spcAft>
                <a:spcPts val="800"/>
              </a:spcAft>
              <a:buFont typeface="+mj-lt"/>
              <a:buAutoNum type="arabicPeriod"/>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Repeat</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steps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above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until</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found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Up</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location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larger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than</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Bot</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14</a:t>
            </a:fld>
            <a:endParaRPr lang="el-GR"/>
          </a:p>
        </p:txBody>
      </p:sp>
    </p:spTree>
    <p:extLst>
      <p:ext uri="{BB962C8B-B14F-4D97-AF65-F5344CB8AC3E}">
        <p14:creationId xmlns:p14="http://schemas.microsoft.com/office/powerpoint/2010/main" val="1013281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l-GR" sz="1200" dirty="0" err="1">
                <a:effectLst/>
                <a:latin typeface="Verdana" panose="020B0604030504040204" pitchFamily="34" charset="0"/>
                <a:ea typeface="Calibri" panose="020F0502020204030204" pitchFamily="34" charset="0"/>
                <a:cs typeface="Times New Roman" panose="02020603050405020304" pitchFamily="18" charset="0"/>
              </a:rPr>
              <a:t>There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are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several</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sorting</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algorithms</a:t>
            </a:r>
            <a:r>
              <a:rPr lang="el-GR" sz="1200" dirty="0">
                <a:effectLst/>
                <a:latin typeface="Verdana" panose="020B0604030504040204" pitchFamily="34" charset="0"/>
                <a:ea typeface="Calibri" panose="020F0502020204030204" pitchFamily="34" charset="0"/>
                <a:cs typeface="Times New Roman" panose="02020603050405020304" pitchFamily="18" charset="0"/>
              </a:rPr>
              <a:t> in a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can</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use</a:t>
            </a:r>
            <a:r>
              <a:rPr lang="el-GR" sz="1200" dirty="0">
                <a:effectLst/>
                <a:latin typeface="Verdana" panose="020B0604030504040204" pitchFamily="34" charset="0"/>
                <a:ea typeface="Calibri" panose="020F0502020204030204" pitchFamily="34" charset="0"/>
                <a:cs typeface="Times New Roman" panose="02020603050405020304" pitchFamily="18" charset="0"/>
              </a:rPr>
              <a:t>. In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this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unit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we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will</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discuss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Bubble</a:t>
            </a:r>
            <a:r>
              <a:rPr lang="el-GR" sz="1200" dirty="0">
                <a:effectLst/>
                <a:latin typeface="Verdana" panose="020B0604030504040204" pitchFamily="34" charset="0"/>
                <a:ea typeface="Calibri" panose="020F0502020204030204" pitchFamily="34" charset="0"/>
                <a:cs typeface="Times New Roman" panose="02020603050405020304" pitchFamily="18" charset="0"/>
              </a:rPr>
              <a:t> and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Selection</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Sort</a:t>
            </a:r>
            <a:r>
              <a:rPr lang="el-GR" sz="1200" dirty="0">
                <a:effectLst/>
                <a:latin typeface="Verdana" panose="020B0604030504040204" pitchFamily="34" charset="0"/>
                <a:ea typeface="Calibri" panose="020F0502020204030204" pitchFamily="34" charset="0"/>
                <a:cs typeface="Times New Roman" panose="02020603050405020304" pitchFamily="18" charset="0"/>
              </a:rPr>
              <a:t>.</a:t>
            </a:r>
          </a:p>
          <a:p>
            <a:pPr>
              <a:lnSpc>
                <a:spcPct val="107000"/>
              </a:lnSpc>
              <a:spcBef>
                <a:spcPts val="200"/>
              </a:spcBef>
            </a:pPr>
            <a:r>
              <a:rPr lang="el-GR" sz="1200" b="1" i="1" dirty="0" err="1">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Bubble</a:t>
            </a:r>
            <a:r>
              <a:rPr lang="el-GR" sz="1200" b="1" i="1"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a:t>
            </a:r>
            <a:r>
              <a:rPr lang="el-GR" sz="1200" b="1" i="1" dirty="0" err="1">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sorting</a:t>
            </a:r>
            <a:r>
              <a:rPr lang="el-GR" sz="1200" b="1" i="1"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a:t>
            </a:r>
          </a:p>
          <a:p>
            <a:pPr algn="just">
              <a:lnSpc>
                <a:spcPct val="107000"/>
              </a:lnSpc>
              <a:spcAft>
                <a:spcPts val="800"/>
              </a:spcAft>
            </a:pPr>
            <a:r>
              <a:rPr lang="el-GR" sz="1200" dirty="0" err="1">
                <a:effectLst/>
                <a:latin typeface="Verdana" panose="020B0604030504040204" pitchFamily="34" charset="0"/>
                <a:ea typeface="Calibri" panose="020F0502020204030204" pitchFamily="34" charset="0"/>
                <a:cs typeface="Times New Roman" panose="02020603050405020304" pitchFamily="18" charset="0"/>
              </a:rPr>
              <a:t>Bubble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sorting</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200" dirty="0">
                <a:effectLst/>
                <a:latin typeface="Verdana" panose="020B0604030504040204" pitchFamily="34" charset="0"/>
                <a:ea typeface="Calibri" panose="020F0502020204030204" pitchFamily="34" charset="0"/>
                <a:cs typeface="Times New Roman" panose="02020603050405020304" pitchFamily="18" charset="0"/>
              </a:rPr>
              <a:t> a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simple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sorting</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algorithm</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repeatedly</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steps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through</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array</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compares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adjacent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elements</a:t>
            </a:r>
            <a:r>
              <a:rPr lang="el-GR" sz="1200" dirty="0">
                <a:effectLst/>
                <a:latin typeface="Verdana" panose="020B0604030504040204" pitchFamily="34" charset="0"/>
                <a:ea typeface="Calibri" panose="020F0502020204030204" pitchFamily="34" charset="0"/>
                <a:cs typeface="Times New Roman" panose="02020603050405020304" pitchFamily="18" charset="0"/>
              </a:rPr>
              <a:t>, and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swaps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them</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if</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they</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are</a:t>
            </a:r>
            <a:r>
              <a:rPr lang="el-GR" sz="1200" dirty="0">
                <a:effectLst/>
                <a:latin typeface="Verdana" panose="020B0604030504040204" pitchFamily="34" charset="0"/>
                <a:ea typeface="Calibri" panose="020F0502020204030204" pitchFamily="34" charset="0"/>
                <a:cs typeface="Times New Roman" panose="02020603050405020304" pitchFamily="18" charset="0"/>
              </a:rPr>
              <a:t> in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wrong</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order</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pass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through</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list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repeated</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until</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array</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sorted</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algorithm</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which</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200" dirty="0">
                <a:effectLst/>
                <a:latin typeface="Verdana" panose="020B0604030504040204" pitchFamily="34" charset="0"/>
                <a:ea typeface="Calibri" panose="020F0502020204030204" pitchFamily="34" charset="0"/>
                <a:cs typeface="Times New Roman" panose="02020603050405020304" pitchFamily="18" charset="0"/>
              </a:rPr>
              <a:t> a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comparison</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sort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named</a:t>
            </a:r>
            <a:r>
              <a:rPr lang="el-GR" sz="1200" dirty="0">
                <a:effectLst/>
                <a:latin typeface="Verdana" panose="020B0604030504040204" pitchFamily="34" charset="0"/>
                <a:ea typeface="Calibri" panose="020F0502020204030204" pitchFamily="34" charset="0"/>
                <a:cs typeface="Times New Roman" panose="02020603050405020304" pitchFamily="18" charset="0"/>
              </a:rPr>
              <a:t> for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way</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smaller</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larger</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elements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bubble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top</a:t>
            </a:r>
            <a:r>
              <a:rPr lang="el-GR" sz="12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list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p>
          <a:p>
            <a:endParaRPr lang="el-GR" dirty="0"/>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15</a:t>
            </a:fld>
            <a:endParaRPr lang="el-GR"/>
          </a:p>
        </p:txBody>
      </p:sp>
    </p:spTree>
    <p:extLst>
      <p:ext uri="{BB962C8B-B14F-4D97-AF65-F5344CB8AC3E}">
        <p14:creationId xmlns:p14="http://schemas.microsoft.com/office/powerpoint/2010/main" val="2450540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16</a:t>
            </a:fld>
            <a:endParaRPr lang="el-GR"/>
          </a:p>
        </p:txBody>
      </p:sp>
    </p:spTree>
    <p:extLst>
      <p:ext uri="{BB962C8B-B14F-4D97-AF65-F5344CB8AC3E}">
        <p14:creationId xmlns:p14="http://schemas.microsoft.com/office/powerpoint/2010/main" val="4071383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20</a:t>
            </a:fld>
            <a:endParaRPr lang="el-GR"/>
          </a:p>
        </p:txBody>
      </p:sp>
    </p:spTree>
    <p:extLst>
      <p:ext uri="{BB962C8B-B14F-4D97-AF65-F5344CB8AC3E}">
        <p14:creationId xmlns:p14="http://schemas.microsoft.com/office/powerpoint/2010/main" val="542238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effectLst/>
                <a:latin typeface="Verdana" panose="020B0604030504040204" pitchFamily="34" charset="0"/>
                <a:ea typeface="Calibri" panose="020F0502020204030204" pitchFamily="34" charset="0"/>
                <a:cs typeface="Times New Roman" panose="02020603050405020304" pitchFamily="18" charset="0"/>
              </a:rPr>
              <a:t>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second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pass</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same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procedure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performed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except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checks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between</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cells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end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up</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up</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2</a:t>
            </a:r>
            <a:r>
              <a:rPr lang="el-GR" sz="1800" baseline="30000" dirty="0">
                <a:effectLst/>
                <a:latin typeface="Verdana" panose="020B0604030504040204" pitchFamily="34" charset="0"/>
                <a:ea typeface="Calibri" panose="020F0502020204030204" pitchFamily="34" charset="0"/>
                <a:cs typeface="Times New Roman" panose="02020603050405020304" pitchFamily="18" charset="0"/>
              </a:rPr>
              <a:t>nd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position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after</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smallest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element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has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already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been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climbed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first</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28</a:t>
            </a:fld>
            <a:endParaRPr lang="el-GR"/>
          </a:p>
        </p:txBody>
      </p:sp>
    </p:spTree>
    <p:extLst>
      <p:ext uri="{BB962C8B-B14F-4D97-AF65-F5344CB8AC3E}">
        <p14:creationId xmlns:p14="http://schemas.microsoft.com/office/powerpoint/2010/main" val="2461718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Passes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continue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until</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classification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completed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Notice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each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time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fewer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positions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checked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since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each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pass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smallest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one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rises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surface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bubbles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Generally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these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passages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large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size</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-1. 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example</a:t>
            </a:r>
            <a:r>
              <a:rPr lang="el-GR" sz="1800" dirty="0">
                <a:effectLst/>
                <a:latin typeface="Verdana" panose="020B0604030504040204" pitchFamily="34" charset="0"/>
                <a:ea typeface="Calibri" panose="020F0502020204030204" pitchFamily="34" charset="0"/>
                <a:cs typeface="Times New Roman" panose="02020603050405020304" pitchFamily="18" charset="0"/>
              </a:rPr>
              <a:t> for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5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items</a:t>
            </a:r>
            <a:r>
              <a:rPr lang="el-GR" sz="1800" dirty="0">
                <a:effectLst/>
                <a:latin typeface="Verdana" panose="020B0604030504040204" pitchFamily="34" charset="0"/>
                <a:ea typeface="Calibri" panose="020F0502020204030204" pitchFamily="34" charset="0"/>
                <a:cs typeface="Times New Roman" panose="02020603050405020304" pitchFamily="18" charset="0"/>
              </a:rPr>
              <a:t>, 4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passes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were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made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36</a:t>
            </a:fld>
            <a:endParaRPr lang="el-GR"/>
          </a:p>
        </p:txBody>
      </p:sp>
    </p:spTree>
    <p:extLst>
      <p:ext uri="{BB962C8B-B14F-4D97-AF65-F5344CB8AC3E}">
        <p14:creationId xmlns:p14="http://schemas.microsoft.com/office/powerpoint/2010/main" val="2667712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effectLst/>
                <a:latin typeface="Verdana" panose="020B0604030504040204" pitchFamily="34" charset="0"/>
                <a:ea typeface="Calibri" panose="020F0502020204030204" pitchFamily="34" charset="0"/>
                <a:cs typeface="Times New Roman" panose="02020603050405020304" pitchFamily="18" charset="0"/>
              </a:rPr>
              <a:t>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algorithm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divides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array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list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two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parts</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sorted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part</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which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built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up</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from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left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right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at</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front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left</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array</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subarray</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remaining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unsorted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occupy</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rest</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array</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algorithm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proceeds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finding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smallest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largest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depending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on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sorting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order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element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unsorted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subarray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exchanging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swapping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leftmost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unsorted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element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putting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sorted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order</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49</a:t>
            </a:fld>
            <a:endParaRPr lang="el-GR"/>
          </a:p>
        </p:txBody>
      </p:sp>
    </p:spTree>
    <p:extLst>
      <p:ext uri="{BB962C8B-B14F-4D97-AF65-F5344CB8AC3E}">
        <p14:creationId xmlns:p14="http://schemas.microsoft.com/office/powerpoint/2010/main" val="1333803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A common problem in computer programming is managing a large amount of data. When a problem consists of 6-7 variables, it is easy to declare and use them. What happens when there is a need to use multiple similar data at the same time? For example, 100 students and 100 grades, how can two hundred variables with names and grades be declared and how can a pro-</a:t>
            </a:r>
            <a:r>
              <a:rPr lang="en-US" dirty="0" err="1"/>
              <a:t>grammer</a:t>
            </a:r>
            <a:r>
              <a:rPr lang="en-US" dirty="0"/>
              <a:t> manage so many data? </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3</a:t>
            </a:fld>
            <a:endParaRPr lang="el-GR"/>
          </a:p>
        </p:txBody>
      </p:sp>
    </p:spTree>
    <p:extLst>
      <p:ext uri="{BB962C8B-B14F-4D97-AF65-F5344CB8AC3E}">
        <p14:creationId xmlns:p14="http://schemas.microsoft.com/office/powerpoint/2010/main" val="482101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51</a:t>
            </a:fld>
            <a:endParaRPr lang="el-GR"/>
          </a:p>
        </p:txBody>
      </p:sp>
    </p:spTree>
    <p:extLst>
      <p:ext uri="{BB962C8B-B14F-4D97-AF65-F5344CB8AC3E}">
        <p14:creationId xmlns:p14="http://schemas.microsoft.com/office/powerpoint/2010/main" val="1098130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One of the solutions that computer science provides to said problem is the use of tables. In general, the table term defines a set of data of the same type that is placed one after the other in computer memory. So, the developer can find them simply by moving from one location to another without specifying separate names. </a:t>
            </a:r>
          </a:p>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All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points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placed</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continuous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positions</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there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only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one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name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Grade</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programmer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refer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memory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locations</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should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just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indicate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name</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then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write</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parentheses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number</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cell</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which</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data</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they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need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located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Thus</a:t>
            </a:r>
            <a:r>
              <a:rPr lang="el-GR" sz="1800" dirty="0">
                <a:effectLst/>
                <a:latin typeface="Verdana" panose="020B0604030504040204" pitchFamily="34" charset="0"/>
                <a:ea typeface="Calibri" panose="020F0502020204030204" pitchFamily="34" charset="0"/>
                <a:cs typeface="Times New Roman" panose="02020603050405020304" pitchFamily="18" charset="0"/>
              </a:rPr>
              <a:t>, for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example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display</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first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element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they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simply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write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Grades</a:t>
            </a:r>
            <a:r>
              <a:rPr lang="el-GR" sz="1800" dirty="0">
                <a:effectLst/>
                <a:latin typeface="Verdana" panose="020B0604030504040204" pitchFamily="34" charset="0"/>
                <a:ea typeface="Calibri" panose="020F0502020204030204" pitchFamily="34" charset="0"/>
                <a:cs typeface="Times New Roman" panose="02020603050405020304" pitchFamily="18" charset="0"/>
              </a:rPr>
              <a:t>(0)"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where</a:t>
            </a:r>
            <a:r>
              <a:rPr lang="el-GR" sz="1800" dirty="0">
                <a:effectLst/>
                <a:latin typeface="Verdana" panose="020B0604030504040204" pitchFamily="34" charset="0"/>
                <a:ea typeface="Calibri" panose="020F0502020204030204" pitchFamily="34" charset="0"/>
                <a:cs typeface="Times New Roman" panose="02020603050405020304" pitchFamily="18" charset="0"/>
              </a:rPr>
              <a:t> 0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first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position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4</a:t>
            </a:fld>
            <a:endParaRPr lang="el-GR"/>
          </a:p>
        </p:txBody>
      </p:sp>
    </p:spTree>
    <p:extLst>
      <p:ext uri="{BB962C8B-B14F-4D97-AF65-F5344CB8AC3E}">
        <p14:creationId xmlns:p14="http://schemas.microsoft.com/office/powerpoint/2010/main" val="1358450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l-GR" dirty="0">
                <a:effectLst/>
              </a:rPr>
              <a:t>A </a:t>
            </a:r>
            <a:r>
              <a:rPr lang="el-GR" dirty="0" err="1">
                <a:effectLst/>
              </a:rPr>
              <a:t>table</a:t>
            </a:r>
            <a:r>
              <a:rPr lang="el-GR" dirty="0">
                <a:effectLst/>
              </a:rPr>
              <a:t> </a:t>
            </a:r>
            <a:r>
              <a:rPr lang="el-GR" dirty="0" err="1">
                <a:effectLst/>
              </a:rPr>
              <a:t>is</a:t>
            </a:r>
            <a:r>
              <a:rPr lang="el-GR" dirty="0">
                <a:effectLst/>
              </a:rPr>
              <a:t> </a:t>
            </a:r>
            <a:r>
              <a:rPr lang="el-GR" dirty="0" err="1">
                <a:effectLst/>
              </a:rPr>
              <a:t>declared</a:t>
            </a:r>
            <a:r>
              <a:rPr lang="el-GR" dirty="0">
                <a:effectLst/>
              </a:rPr>
              <a:t> </a:t>
            </a:r>
            <a:r>
              <a:rPr lang="el-GR" dirty="0" err="1">
                <a:effectLst/>
              </a:rPr>
              <a:t>like</a:t>
            </a:r>
            <a:r>
              <a:rPr lang="el-GR" dirty="0">
                <a:effectLst/>
              </a:rPr>
              <a:t> </a:t>
            </a:r>
            <a:r>
              <a:rPr lang="el-GR" dirty="0" err="1">
                <a:effectLst/>
              </a:rPr>
              <a:t>other</a:t>
            </a:r>
            <a:r>
              <a:rPr lang="el-GR" dirty="0">
                <a:effectLst/>
              </a:rPr>
              <a:t> </a:t>
            </a:r>
            <a:r>
              <a:rPr lang="el-GR" dirty="0" err="1">
                <a:effectLst/>
              </a:rPr>
              <a:t>variables</a:t>
            </a:r>
            <a:r>
              <a:rPr lang="el-GR" dirty="0">
                <a:effectLst/>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Here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Grades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name</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number</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parentheses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represents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number</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a:t>
            </a:r>
            <a:r>
              <a:rPr lang="el-GR" sz="1800" dirty="0" err="1">
                <a:effectLst/>
                <a:highlight>
                  <a:srgbClr val="FFFF00"/>
                </a:highlight>
                <a:latin typeface="Verdana" panose="020B0604030504040204" pitchFamily="34" charset="0"/>
                <a:ea typeface="Calibri" panose="020F0502020204030204" pitchFamily="34" charset="0"/>
                <a:cs typeface="Times New Roman" panose="02020603050405020304" pitchFamily="18" charset="0"/>
              </a:rPr>
              <a:t>positions</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Once</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declared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certain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size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cannot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changed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within</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code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unless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re-declared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new</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size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5</a:t>
            </a:fld>
            <a:endParaRPr lang="el-GR"/>
          </a:p>
        </p:txBody>
      </p:sp>
    </p:spTree>
    <p:extLst>
      <p:ext uri="{BB962C8B-B14F-4D97-AF65-F5344CB8AC3E}">
        <p14:creationId xmlns:p14="http://schemas.microsoft.com/office/powerpoint/2010/main" val="2089867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insert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only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need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assign</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corresponding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place</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tabLst>
                <a:tab pos="180340" algn="l"/>
                <a:tab pos="540385" algn="l"/>
                <a:tab pos="900430" algn="l"/>
                <a:tab pos="1260475" algn="l"/>
              </a:tabLst>
            </a:pPr>
            <a:r>
              <a:rPr lang="el-GR"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(0) = 89</a:t>
            </a:r>
            <a:endParaRPr lang="el-GR" sz="1800" dirty="0">
              <a:effectLst/>
              <a:latin typeface="Courier New" panose="02070309020205020404" pitchFamily="49" charset="0"/>
              <a:ea typeface="Calibri" panose="020F0502020204030204" pitchFamily="34" charset="0"/>
              <a:cs typeface="Liberation Serif" panose="02020603050405020304" pitchFamily="18" charset="0"/>
            </a:endParaRPr>
          </a:p>
          <a:p>
            <a:pPr algn="just">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process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continue</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same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way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but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easier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create</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repeating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process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fill</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case</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Grade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B4X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could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a:p>
            <a:pPr>
              <a:tabLst>
                <a:tab pos="180340" algn="l"/>
                <a:tab pos="540385" algn="l"/>
                <a:tab pos="900430" algn="l"/>
                <a:tab pos="1260475" algn="l"/>
              </a:tabLst>
            </a:pPr>
            <a:r>
              <a:rPr lang="el-GR"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(14)  </a:t>
            </a:r>
            <a:r>
              <a:rPr lang="el-GR"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l-GR"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0  </a:t>
            </a:r>
            <a:r>
              <a:rPr lang="el-GR"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13</a:t>
            </a:r>
            <a:endParaRPr lang="el-GR"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 = </a:t>
            </a:r>
            <a:r>
              <a:rPr lang="el-GR"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Rnd</a:t>
            </a:r>
            <a:r>
              <a:rPr lang="el-GR"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(1,100)</a:t>
            </a:r>
            <a:endParaRPr lang="el-GR"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r>
              <a:rPr lang="el-GR" sz="2800" dirty="0">
                <a:effectLst/>
              </a:rPr>
              <a:t>The </a:t>
            </a:r>
            <a:r>
              <a:rPr lang="el-GR" sz="2800" dirty="0" err="1">
                <a:effectLst/>
              </a:rPr>
              <a:t>above</a:t>
            </a:r>
            <a:r>
              <a:rPr lang="el-GR" sz="2800" dirty="0">
                <a:effectLst/>
              </a:rPr>
              <a:t> </a:t>
            </a:r>
            <a:r>
              <a:rPr lang="el-GR" sz="2800" dirty="0" err="1">
                <a:effectLst/>
              </a:rPr>
              <a:t>code</a:t>
            </a:r>
            <a:r>
              <a:rPr lang="el-GR" sz="2800" dirty="0">
                <a:effectLst/>
              </a:rPr>
              <a:t> </a:t>
            </a:r>
            <a:r>
              <a:rPr lang="el-GR" sz="2800" dirty="0" err="1">
                <a:effectLst/>
              </a:rPr>
              <a:t>fills</a:t>
            </a:r>
            <a:r>
              <a:rPr lang="el-GR" sz="2800" dirty="0">
                <a:effectLst/>
              </a:rPr>
              <a:t> the </a:t>
            </a:r>
            <a:r>
              <a:rPr lang="el-GR" sz="2800" dirty="0" err="1">
                <a:effectLst/>
              </a:rPr>
              <a:t>table</a:t>
            </a:r>
            <a:r>
              <a:rPr lang="el-GR" sz="2800" dirty="0">
                <a:effectLst/>
              </a:rPr>
              <a:t> </a:t>
            </a:r>
            <a:r>
              <a:rPr lang="el-GR" sz="2800" dirty="0" err="1">
                <a:effectLst/>
              </a:rPr>
              <a:t>with</a:t>
            </a:r>
            <a:r>
              <a:rPr lang="el-GR" sz="2800" dirty="0">
                <a:effectLst/>
              </a:rPr>
              <a:t> </a:t>
            </a:r>
            <a:r>
              <a:rPr lang="el-GR" sz="2800" dirty="0" err="1">
                <a:effectLst/>
              </a:rPr>
              <a:t>random</a:t>
            </a:r>
            <a:r>
              <a:rPr lang="el-GR" sz="2800" dirty="0">
                <a:effectLst/>
              </a:rPr>
              <a:t> </a:t>
            </a:r>
            <a:r>
              <a:rPr lang="el-GR" sz="2800" dirty="0" err="1">
                <a:effectLst/>
              </a:rPr>
              <a:t>numbers</a:t>
            </a:r>
            <a:r>
              <a:rPr lang="el-GR" sz="2800" dirty="0">
                <a:effectLst/>
              </a:rPr>
              <a:t> </a:t>
            </a:r>
            <a:r>
              <a:rPr lang="el-GR" sz="2800" dirty="0" err="1">
                <a:effectLst/>
              </a:rPr>
              <a:t>from</a:t>
            </a:r>
            <a:r>
              <a:rPr lang="el-GR" sz="2800" dirty="0">
                <a:effectLst/>
              </a:rPr>
              <a:t> 1 </a:t>
            </a:r>
            <a:r>
              <a:rPr lang="el-GR" sz="2800" dirty="0" err="1">
                <a:effectLst/>
              </a:rPr>
              <a:t>to</a:t>
            </a:r>
            <a:r>
              <a:rPr lang="el-GR" sz="2800" dirty="0">
                <a:effectLst/>
              </a:rPr>
              <a:t> 100. </a:t>
            </a:r>
            <a:r>
              <a:rPr lang="el-GR" sz="2800" dirty="0" err="1">
                <a:effectLst/>
              </a:rPr>
              <a:t>Notice</a:t>
            </a:r>
            <a:r>
              <a:rPr lang="el-GR" sz="2800" dirty="0">
                <a:effectLst/>
              </a:rPr>
              <a:t> </a:t>
            </a:r>
            <a:r>
              <a:rPr lang="el-GR" sz="2800" dirty="0" err="1">
                <a:effectLst/>
              </a:rPr>
              <a:t>that</a:t>
            </a:r>
            <a:r>
              <a:rPr lang="el-GR" sz="2800" dirty="0">
                <a:effectLst/>
              </a:rPr>
              <a:t> the </a:t>
            </a:r>
            <a:r>
              <a:rPr lang="el-GR" sz="2800" dirty="0" err="1">
                <a:effectLst/>
              </a:rPr>
              <a:t>position</a:t>
            </a:r>
            <a:r>
              <a:rPr lang="el-GR" sz="2800" dirty="0">
                <a:effectLst/>
              </a:rPr>
              <a:t> </a:t>
            </a:r>
            <a:r>
              <a:rPr lang="el-GR" sz="2800" dirty="0" err="1">
                <a:effectLst/>
              </a:rPr>
              <a:t>measurement</a:t>
            </a:r>
            <a:r>
              <a:rPr lang="el-GR" sz="2800" dirty="0">
                <a:effectLst/>
              </a:rPr>
              <a:t> </a:t>
            </a:r>
            <a:r>
              <a:rPr lang="el-GR" sz="2800" dirty="0" err="1">
                <a:effectLst/>
              </a:rPr>
              <a:t>starts</a:t>
            </a:r>
            <a:r>
              <a:rPr lang="el-GR" sz="2800" dirty="0">
                <a:effectLst/>
              </a:rPr>
              <a:t> </a:t>
            </a:r>
            <a:r>
              <a:rPr lang="el-GR" sz="2800" dirty="0" err="1">
                <a:effectLst/>
              </a:rPr>
              <a:t>at</a:t>
            </a:r>
            <a:r>
              <a:rPr lang="el-GR" sz="2800" dirty="0">
                <a:effectLst/>
              </a:rPr>
              <a:t> </a:t>
            </a:r>
            <a:r>
              <a:rPr lang="el-GR" sz="2800" dirty="0" err="1">
                <a:effectLst/>
              </a:rPr>
              <a:t>number</a:t>
            </a:r>
            <a:r>
              <a:rPr lang="el-GR" sz="2800" dirty="0">
                <a:effectLst/>
              </a:rPr>
              <a:t> 0. The </a:t>
            </a:r>
            <a:r>
              <a:rPr lang="el-GR" sz="2800" dirty="0" err="1">
                <a:effectLst/>
              </a:rPr>
              <a:t>variable</a:t>
            </a:r>
            <a:r>
              <a:rPr lang="el-GR" sz="2800" dirty="0">
                <a:effectLst/>
              </a:rPr>
              <a:t> </a:t>
            </a:r>
            <a:r>
              <a:rPr lang="el-GR" sz="2800" b="1" dirty="0">
                <a:effectLst/>
              </a:rPr>
              <a:t>i</a:t>
            </a:r>
            <a:r>
              <a:rPr lang="el-GR" sz="2800" dirty="0">
                <a:effectLst/>
              </a:rPr>
              <a:t> </a:t>
            </a:r>
            <a:r>
              <a:rPr lang="el-GR" sz="2800" dirty="0" err="1">
                <a:effectLst/>
              </a:rPr>
              <a:t>which</a:t>
            </a:r>
            <a:r>
              <a:rPr lang="el-GR" sz="2800" dirty="0">
                <a:effectLst/>
              </a:rPr>
              <a:t> </a:t>
            </a:r>
            <a:r>
              <a:rPr lang="el-GR" sz="2800" dirty="0" err="1">
                <a:effectLst/>
              </a:rPr>
              <a:t>identifies</a:t>
            </a:r>
            <a:r>
              <a:rPr lang="el-GR" sz="2800" dirty="0">
                <a:effectLst/>
              </a:rPr>
              <a:t> </a:t>
            </a:r>
            <a:r>
              <a:rPr lang="el-GR" sz="2800" dirty="0" err="1">
                <a:effectLst/>
              </a:rPr>
              <a:t>each</a:t>
            </a:r>
            <a:r>
              <a:rPr lang="el-GR" sz="2800" dirty="0">
                <a:effectLst/>
              </a:rPr>
              <a:t> </a:t>
            </a:r>
            <a:r>
              <a:rPr lang="el-GR" sz="2800" dirty="0" err="1">
                <a:effectLst/>
              </a:rPr>
              <a:t>time</a:t>
            </a:r>
            <a:r>
              <a:rPr lang="el-GR" sz="2800" dirty="0">
                <a:effectLst/>
              </a:rPr>
              <a:t> the </a:t>
            </a:r>
            <a:r>
              <a:rPr lang="el-GR" sz="2800" dirty="0" err="1">
                <a:effectLst/>
              </a:rPr>
              <a:t>position</a:t>
            </a:r>
            <a:r>
              <a:rPr lang="el-GR" sz="2800" dirty="0">
                <a:effectLst/>
              </a:rPr>
              <a:t> of the </a:t>
            </a:r>
            <a:r>
              <a:rPr lang="el-GR" sz="2800" dirty="0" err="1">
                <a:effectLst/>
              </a:rPr>
              <a:t>table</a:t>
            </a:r>
            <a:r>
              <a:rPr lang="el-GR" sz="2800" dirty="0">
                <a:effectLst/>
              </a:rPr>
              <a:t> </a:t>
            </a:r>
            <a:r>
              <a:rPr lang="el-GR" sz="2800" dirty="0" err="1">
                <a:effectLst/>
              </a:rPr>
              <a:t>we</a:t>
            </a:r>
            <a:r>
              <a:rPr lang="el-GR" sz="2800" dirty="0">
                <a:effectLst/>
              </a:rPr>
              <a:t> </a:t>
            </a:r>
            <a:r>
              <a:rPr lang="el-GR" sz="2800" dirty="0" err="1">
                <a:effectLst/>
              </a:rPr>
              <a:t>use</a:t>
            </a:r>
            <a:r>
              <a:rPr lang="el-GR" sz="2800" dirty="0">
                <a:effectLst/>
              </a:rPr>
              <a:t> </a:t>
            </a:r>
            <a:r>
              <a:rPr lang="el-GR" sz="2800" dirty="0" err="1">
                <a:effectLst/>
              </a:rPr>
              <a:t>is</a:t>
            </a:r>
            <a:r>
              <a:rPr lang="el-GR" sz="2800" dirty="0">
                <a:effectLst/>
              </a:rPr>
              <a:t> </a:t>
            </a:r>
            <a:r>
              <a:rPr lang="el-GR" sz="2800" dirty="0" err="1">
                <a:effectLst/>
              </a:rPr>
              <a:t>called</a:t>
            </a:r>
            <a:r>
              <a:rPr lang="el-GR" sz="2800" dirty="0">
                <a:effectLst/>
              </a:rPr>
              <a:t> </a:t>
            </a:r>
            <a:r>
              <a:rPr lang="el-GR" sz="2800" b="1" dirty="0" err="1">
                <a:effectLst/>
              </a:rPr>
              <a:t>Index</a:t>
            </a:r>
            <a:r>
              <a:rPr lang="el-GR" sz="2800" dirty="0">
                <a:effectLst/>
              </a:rPr>
              <a:t> of the </a:t>
            </a:r>
            <a:r>
              <a:rPr lang="el-GR" sz="2800" dirty="0" err="1">
                <a:effectLst/>
              </a:rPr>
              <a:t>table</a:t>
            </a:r>
            <a:r>
              <a:rPr lang="el-GR" sz="2800" dirty="0">
                <a:effectLst/>
              </a:rPr>
              <a:t>. </a:t>
            </a:r>
            <a:r>
              <a:rPr lang="el-GR" sz="2800" dirty="0" err="1">
                <a:effectLst/>
              </a:rPr>
              <a:t>Moving</a:t>
            </a:r>
            <a:r>
              <a:rPr lang="el-GR" sz="2800" dirty="0">
                <a:effectLst/>
              </a:rPr>
              <a:t> the </a:t>
            </a:r>
            <a:r>
              <a:rPr lang="el-GR" sz="2800" dirty="0" err="1">
                <a:effectLst/>
              </a:rPr>
              <a:t>index</a:t>
            </a:r>
            <a:r>
              <a:rPr lang="el-GR" sz="2800" dirty="0">
                <a:effectLst/>
              </a:rPr>
              <a:t> i </a:t>
            </a:r>
            <a:r>
              <a:rPr lang="el-GR" sz="2800" dirty="0" err="1">
                <a:effectLst/>
              </a:rPr>
              <a:t>with</a:t>
            </a:r>
            <a:r>
              <a:rPr lang="el-GR" sz="2800" dirty="0">
                <a:effectLst/>
              </a:rPr>
              <a:t> a </a:t>
            </a:r>
            <a:r>
              <a:rPr lang="el-GR" sz="2800" dirty="0" err="1">
                <a:effectLst/>
              </a:rPr>
              <a:t>repeat</a:t>
            </a:r>
            <a:r>
              <a:rPr lang="el-GR" sz="2800" dirty="0">
                <a:effectLst/>
              </a:rPr>
              <a:t> </a:t>
            </a:r>
            <a:r>
              <a:rPr lang="el-GR" sz="2800" dirty="0" err="1">
                <a:effectLst/>
              </a:rPr>
              <a:t>command</a:t>
            </a:r>
            <a:r>
              <a:rPr lang="el-GR" sz="2800" dirty="0">
                <a:effectLst/>
              </a:rPr>
              <a:t> </a:t>
            </a:r>
            <a:r>
              <a:rPr lang="el-GR" sz="2800" dirty="0" err="1">
                <a:effectLst/>
              </a:rPr>
              <a:t>you</a:t>
            </a:r>
            <a:r>
              <a:rPr lang="el-GR" sz="2800" dirty="0">
                <a:effectLst/>
              </a:rPr>
              <a:t> </a:t>
            </a:r>
            <a:r>
              <a:rPr lang="el-GR" sz="2800" dirty="0" err="1">
                <a:effectLst/>
              </a:rPr>
              <a:t>can</a:t>
            </a:r>
            <a:r>
              <a:rPr lang="el-GR" sz="2800" dirty="0">
                <a:effectLst/>
              </a:rPr>
              <a:t> </a:t>
            </a:r>
            <a:r>
              <a:rPr lang="el-GR" sz="2800" dirty="0" err="1">
                <a:effectLst/>
              </a:rPr>
              <a:t>access</a:t>
            </a:r>
            <a:r>
              <a:rPr lang="el-GR" sz="2800" dirty="0">
                <a:effectLst/>
              </a:rPr>
              <a:t> </a:t>
            </a:r>
            <a:r>
              <a:rPr lang="el-GR" sz="2800" dirty="0" err="1">
                <a:effectLst/>
              </a:rPr>
              <a:t>each</a:t>
            </a:r>
            <a:r>
              <a:rPr lang="el-GR" sz="2800" dirty="0">
                <a:effectLst/>
              </a:rPr>
              <a:t> </a:t>
            </a:r>
            <a:r>
              <a:rPr lang="el-GR" sz="2800" dirty="0" err="1">
                <a:effectLst/>
              </a:rPr>
              <a:t>location</a:t>
            </a:r>
            <a:r>
              <a:rPr lang="el-GR" sz="2800" dirty="0">
                <a:effectLst/>
              </a:rPr>
              <a:t> in the </a:t>
            </a:r>
            <a:r>
              <a:rPr lang="el-GR" sz="2800" dirty="0" err="1">
                <a:effectLst/>
              </a:rPr>
              <a:t>table</a:t>
            </a:r>
            <a:r>
              <a:rPr lang="el-GR" sz="2800" dirty="0">
                <a:effectLst/>
              </a:rPr>
              <a:t>. </a:t>
            </a:r>
            <a:r>
              <a:rPr lang="el-GR"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89</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i="1" dirty="0">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l-GR"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I</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13</a:t>
            </a:r>
          </a:p>
          <a:p>
            <a:pPr>
              <a:lnSpc>
                <a:spcPct val="107000"/>
              </a:lnSpc>
              <a:spcAft>
                <a:spcPts val="800"/>
              </a:spcAft>
            </a:pPr>
            <a:br>
              <a:rPr lang="el-GR" sz="1800" dirty="0">
                <a:effectLst/>
                <a:latin typeface="Verdana" panose="020B0604030504040204" pitchFamily="34" charset="0"/>
                <a:ea typeface="Calibri" panose="020F0502020204030204" pitchFamily="34" charset="0"/>
                <a:cs typeface="Times New Roman" panose="02020603050405020304" pitchFamily="18" charset="0"/>
              </a:rPr>
            </a:b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spcAft>
                <a:spcPts val="1000"/>
              </a:spcAft>
            </a:pPr>
            <a:r>
              <a:rPr lang="el-GR" sz="1800" i="1" dirty="0">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Picture 2 </a:t>
            </a:r>
            <a:r>
              <a:rPr lang="el-GR" sz="1800" i="1" dirty="0" err="1">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Insert</a:t>
            </a:r>
            <a:r>
              <a:rPr lang="el-GR" sz="1800" i="1" dirty="0">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 </a:t>
            </a:r>
            <a:r>
              <a:rPr lang="el-GR" sz="1800" i="1" dirty="0" err="1">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items</a:t>
            </a:r>
            <a:r>
              <a:rPr lang="el-GR" sz="1800" i="1" dirty="0">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 </a:t>
            </a:r>
            <a:r>
              <a:rPr lang="el-GR" sz="1800" i="1" dirty="0" err="1">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into</a:t>
            </a:r>
            <a:r>
              <a:rPr lang="el-GR" sz="1800" i="1" dirty="0">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 a </a:t>
            </a:r>
            <a:r>
              <a:rPr lang="el-GR" sz="1800" i="1" dirty="0" err="1">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table</a:t>
            </a:r>
            <a:endParaRPr lang="el-GR" sz="1800" i="1" dirty="0">
              <a:solidFill>
                <a:srgbClr val="44546A"/>
              </a:solidFill>
              <a:effectLst/>
              <a:latin typeface="Verdana" panose="020B0604030504040204" pitchFamily="34" charset="0"/>
              <a:ea typeface="Calibri" panose="020F0502020204030204" pitchFamily="34" charset="0"/>
              <a:cs typeface="Times New Roman" panose="02020603050405020304" pitchFamily="18" charset="0"/>
            </a:endParaRPr>
          </a:p>
          <a:p>
            <a:r>
              <a:rPr lang="el-GR" dirty="0">
                <a:effectLst/>
              </a:rPr>
              <a:t>The </a:t>
            </a:r>
            <a:r>
              <a:rPr lang="el-GR" dirty="0" err="1">
                <a:effectLst/>
              </a:rPr>
              <a:t>above</a:t>
            </a:r>
            <a:r>
              <a:rPr lang="el-GR" dirty="0">
                <a:effectLst/>
              </a:rPr>
              <a:t> </a:t>
            </a:r>
            <a:r>
              <a:rPr lang="el-GR" dirty="0" err="1">
                <a:effectLst/>
              </a:rPr>
              <a:t>code</a:t>
            </a:r>
            <a:r>
              <a:rPr lang="el-GR" dirty="0">
                <a:effectLst/>
              </a:rPr>
              <a:t> </a:t>
            </a:r>
            <a:r>
              <a:rPr lang="el-GR" dirty="0" err="1">
                <a:effectLst/>
              </a:rPr>
              <a:t>fills</a:t>
            </a:r>
            <a:r>
              <a:rPr lang="el-GR" dirty="0">
                <a:effectLst/>
              </a:rPr>
              <a:t> the </a:t>
            </a:r>
            <a:r>
              <a:rPr lang="el-GR" dirty="0" err="1">
                <a:effectLst/>
              </a:rPr>
              <a:t>table</a:t>
            </a:r>
            <a:r>
              <a:rPr lang="el-GR" dirty="0">
                <a:effectLst/>
              </a:rPr>
              <a:t> </a:t>
            </a:r>
            <a:r>
              <a:rPr lang="el-GR" dirty="0" err="1">
                <a:effectLst/>
              </a:rPr>
              <a:t>with</a:t>
            </a:r>
            <a:r>
              <a:rPr lang="el-GR" dirty="0">
                <a:effectLst/>
              </a:rPr>
              <a:t> </a:t>
            </a:r>
            <a:r>
              <a:rPr lang="el-GR" dirty="0" err="1">
                <a:effectLst/>
              </a:rPr>
              <a:t>random</a:t>
            </a:r>
            <a:r>
              <a:rPr lang="el-GR" dirty="0">
                <a:effectLst/>
              </a:rPr>
              <a:t> </a:t>
            </a:r>
            <a:r>
              <a:rPr lang="el-GR" dirty="0" err="1">
                <a:effectLst/>
              </a:rPr>
              <a:t>numbers</a:t>
            </a:r>
            <a:r>
              <a:rPr lang="el-GR" dirty="0">
                <a:effectLst/>
              </a:rPr>
              <a:t> </a:t>
            </a:r>
            <a:r>
              <a:rPr lang="el-GR" dirty="0" err="1">
                <a:effectLst/>
              </a:rPr>
              <a:t>from</a:t>
            </a:r>
            <a:r>
              <a:rPr lang="el-GR" dirty="0">
                <a:effectLst/>
              </a:rPr>
              <a:t> 1 </a:t>
            </a:r>
            <a:r>
              <a:rPr lang="el-GR" dirty="0" err="1">
                <a:effectLst/>
              </a:rPr>
              <a:t>to</a:t>
            </a:r>
            <a:r>
              <a:rPr lang="el-GR" dirty="0">
                <a:effectLst/>
              </a:rPr>
              <a:t> 100. </a:t>
            </a:r>
            <a:r>
              <a:rPr lang="el-GR" dirty="0" err="1">
                <a:effectLst/>
              </a:rPr>
              <a:t>Notice</a:t>
            </a:r>
            <a:r>
              <a:rPr lang="el-GR" dirty="0">
                <a:effectLst/>
              </a:rPr>
              <a:t> </a:t>
            </a:r>
            <a:r>
              <a:rPr lang="el-GR" dirty="0" err="1">
                <a:effectLst/>
              </a:rPr>
              <a:t>that</a:t>
            </a:r>
            <a:r>
              <a:rPr lang="el-GR" dirty="0">
                <a:effectLst/>
              </a:rPr>
              <a:t> the </a:t>
            </a:r>
            <a:r>
              <a:rPr lang="el-GR" dirty="0" err="1">
                <a:effectLst/>
              </a:rPr>
              <a:t>position</a:t>
            </a:r>
            <a:r>
              <a:rPr lang="el-GR" dirty="0">
                <a:effectLst/>
              </a:rPr>
              <a:t> </a:t>
            </a:r>
            <a:r>
              <a:rPr lang="el-GR" dirty="0" err="1">
                <a:effectLst/>
              </a:rPr>
              <a:t>measurement</a:t>
            </a:r>
            <a:r>
              <a:rPr lang="el-GR" dirty="0">
                <a:effectLst/>
              </a:rPr>
              <a:t> </a:t>
            </a:r>
            <a:r>
              <a:rPr lang="el-GR" dirty="0" err="1">
                <a:effectLst/>
              </a:rPr>
              <a:t>starts</a:t>
            </a:r>
            <a:r>
              <a:rPr lang="el-GR" dirty="0">
                <a:effectLst/>
              </a:rPr>
              <a:t> </a:t>
            </a:r>
            <a:r>
              <a:rPr lang="el-GR" dirty="0" err="1">
                <a:effectLst/>
              </a:rPr>
              <a:t>at</a:t>
            </a:r>
            <a:r>
              <a:rPr lang="el-GR" dirty="0">
                <a:effectLst/>
              </a:rPr>
              <a:t> </a:t>
            </a:r>
            <a:r>
              <a:rPr lang="el-GR" dirty="0" err="1">
                <a:effectLst/>
              </a:rPr>
              <a:t>number</a:t>
            </a:r>
            <a:r>
              <a:rPr lang="el-GR" dirty="0">
                <a:effectLst/>
              </a:rPr>
              <a:t> 0. The </a:t>
            </a:r>
            <a:r>
              <a:rPr lang="el-GR" dirty="0" err="1">
                <a:effectLst/>
              </a:rPr>
              <a:t>variable</a:t>
            </a:r>
            <a:r>
              <a:rPr lang="el-GR" dirty="0">
                <a:effectLst/>
              </a:rPr>
              <a:t> </a:t>
            </a:r>
            <a:r>
              <a:rPr lang="el-GR" b="1" dirty="0">
                <a:effectLst/>
              </a:rPr>
              <a:t>i</a:t>
            </a:r>
            <a:r>
              <a:rPr lang="el-GR" dirty="0">
                <a:effectLst/>
              </a:rPr>
              <a:t> </a:t>
            </a:r>
            <a:r>
              <a:rPr lang="el-GR" dirty="0" err="1">
                <a:effectLst/>
              </a:rPr>
              <a:t>which</a:t>
            </a:r>
            <a:r>
              <a:rPr lang="el-GR" dirty="0">
                <a:effectLst/>
              </a:rPr>
              <a:t> </a:t>
            </a:r>
            <a:r>
              <a:rPr lang="el-GR" dirty="0" err="1">
                <a:effectLst/>
              </a:rPr>
              <a:t>identifies</a:t>
            </a:r>
            <a:r>
              <a:rPr lang="el-GR" dirty="0">
                <a:effectLst/>
              </a:rPr>
              <a:t> </a:t>
            </a:r>
            <a:r>
              <a:rPr lang="el-GR" dirty="0" err="1">
                <a:effectLst/>
              </a:rPr>
              <a:t>each</a:t>
            </a:r>
            <a:r>
              <a:rPr lang="el-GR" dirty="0">
                <a:effectLst/>
              </a:rPr>
              <a:t> </a:t>
            </a:r>
            <a:r>
              <a:rPr lang="el-GR" dirty="0" err="1">
                <a:effectLst/>
              </a:rPr>
              <a:t>time</a:t>
            </a:r>
            <a:r>
              <a:rPr lang="el-GR" dirty="0">
                <a:effectLst/>
              </a:rPr>
              <a:t> the </a:t>
            </a:r>
            <a:r>
              <a:rPr lang="el-GR" dirty="0" err="1">
                <a:effectLst/>
              </a:rPr>
              <a:t>position</a:t>
            </a:r>
            <a:r>
              <a:rPr lang="el-GR" dirty="0">
                <a:effectLst/>
              </a:rPr>
              <a:t> of the </a:t>
            </a:r>
            <a:r>
              <a:rPr lang="el-GR" dirty="0" err="1">
                <a:effectLst/>
              </a:rPr>
              <a:t>table</a:t>
            </a:r>
            <a:r>
              <a:rPr lang="el-GR" dirty="0">
                <a:effectLst/>
              </a:rPr>
              <a:t> </a:t>
            </a:r>
            <a:r>
              <a:rPr lang="el-GR" dirty="0" err="1">
                <a:effectLst/>
              </a:rPr>
              <a:t>we</a:t>
            </a:r>
            <a:r>
              <a:rPr lang="el-GR" dirty="0">
                <a:effectLst/>
              </a:rPr>
              <a:t> </a:t>
            </a:r>
            <a:r>
              <a:rPr lang="el-GR" dirty="0" err="1">
                <a:effectLst/>
              </a:rPr>
              <a:t>use</a:t>
            </a:r>
            <a:r>
              <a:rPr lang="el-GR" dirty="0">
                <a:effectLst/>
              </a:rPr>
              <a:t> </a:t>
            </a:r>
            <a:r>
              <a:rPr lang="el-GR" dirty="0" err="1">
                <a:effectLst/>
              </a:rPr>
              <a:t>is</a:t>
            </a:r>
            <a:r>
              <a:rPr lang="el-GR" dirty="0">
                <a:effectLst/>
              </a:rPr>
              <a:t> </a:t>
            </a:r>
            <a:r>
              <a:rPr lang="el-GR" dirty="0" err="1">
                <a:effectLst/>
              </a:rPr>
              <a:t>called</a:t>
            </a:r>
            <a:r>
              <a:rPr lang="el-GR" dirty="0">
                <a:effectLst/>
              </a:rPr>
              <a:t> </a:t>
            </a:r>
            <a:r>
              <a:rPr lang="el-GR" b="1" dirty="0" err="1">
                <a:effectLst/>
              </a:rPr>
              <a:t>Index</a:t>
            </a:r>
            <a:r>
              <a:rPr lang="el-GR" dirty="0">
                <a:effectLst/>
              </a:rPr>
              <a:t> of the </a:t>
            </a:r>
            <a:r>
              <a:rPr lang="el-GR" dirty="0" err="1">
                <a:effectLst/>
              </a:rPr>
              <a:t>table</a:t>
            </a:r>
            <a:r>
              <a:rPr lang="el-GR" dirty="0">
                <a:effectLst/>
              </a:rPr>
              <a:t>. </a:t>
            </a:r>
            <a:r>
              <a:rPr lang="el-GR" dirty="0" err="1">
                <a:effectLst/>
              </a:rPr>
              <a:t>Moving</a:t>
            </a:r>
            <a:r>
              <a:rPr lang="el-GR" dirty="0">
                <a:effectLst/>
              </a:rPr>
              <a:t> the </a:t>
            </a:r>
            <a:r>
              <a:rPr lang="el-GR" dirty="0" err="1">
                <a:effectLst/>
              </a:rPr>
              <a:t>index</a:t>
            </a:r>
            <a:r>
              <a:rPr lang="el-GR" dirty="0">
                <a:effectLst/>
              </a:rPr>
              <a:t> i </a:t>
            </a:r>
            <a:r>
              <a:rPr lang="el-GR" dirty="0" err="1">
                <a:effectLst/>
              </a:rPr>
              <a:t>with</a:t>
            </a:r>
            <a:r>
              <a:rPr lang="el-GR" dirty="0">
                <a:effectLst/>
              </a:rPr>
              <a:t> a </a:t>
            </a:r>
            <a:r>
              <a:rPr lang="el-GR" dirty="0" err="1">
                <a:effectLst/>
              </a:rPr>
              <a:t>repeat</a:t>
            </a:r>
            <a:r>
              <a:rPr lang="el-GR" dirty="0">
                <a:effectLst/>
              </a:rPr>
              <a:t> </a:t>
            </a:r>
            <a:r>
              <a:rPr lang="el-GR" dirty="0" err="1">
                <a:effectLst/>
              </a:rPr>
              <a:t>command</a:t>
            </a:r>
            <a:r>
              <a:rPr lang="el-GR" dirty="0">
                <a:effectLst/>
              </a:rPr>
              <a:t> </a:t>
            </a:r>
            <a:r>
              <a:rPr lang="el-GR" dirty="0" err="1">
                <a:effectLst/>
              </a:rPr>
              <a:t>you</a:t>
            </a:r>
            <a:r>
              <a:rPr lang="el-GR" dirty="0">
                <a:effectLst/>
              </a:rPr>
              <a:t> </a:t>
            </a:r>
            <a:r>
              <a:rPr lang="el-GR" dirty="0" err="1">
                <a:effectLst/>
              </a:rPr>
              <a:t>can</a:t>
            </a:r>
            <a:r>
              <a:rPr lang="el-GR" dirty="0">
                <a:effectLst/>
              </a:rPr>
              <a:t> </a:t>
            </a:r>
            <a:r>
              <a:rPr lang="el-GR" dirty="0" err="1">
                <a:effectLst/>
              </a:rPr>
              <a:t>access</a:t>
            </a:r>
            <a:r>
              <a:rPr lang="el-GR" dirty="0">
                <a:effectLst/>
              </a:rPr>
              <a:t> </a:t>
            </a:r>
            <a:r>
              <a:rPr lang="el-GR" dirty="0" err="1">
                <a:effectLst/>
              </a:rPr>
              <a:t>each</a:t>
            </a:r>
            <a:r>
              <a:rPr lang="el-GR" dirty="0">
                <a:effectLst/>
              </a:rPr>
              <a:t> </a:t>
            </a:r>
            <a:r>
              <a:rPr lang="el-GR" dirty="0" err="1">
                <a:effectLst/>
              </a:rPr>
              <a:t>location</a:t>
            </a:r>
            <a:r>
              <a:rPr lang="el-GR" dirty="0">
                <a:effectLst/>
              </a:rPr>
              <a:t> in the </a:t>
            </a:r>
            <a:r>
              <a:rPr lang="el-GR" dirty="0" err="1">
                <a:effectLst/>
              </a:rPr>
              <a:t>table</a:t>
            </a:r>
            <a:r>
              <a:rPr lang="el-GR" dirty="0">
                <a:effectLst/>
              </a:rPr>
              <a:t>. </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6</a:t>
            </a:fld>
            <a:endParaRPr lang="el-GR"/>
          </a:p>
        </p:txBody>
      </p:sp>
    </p:spTree>
    <p:extLst>
      <p:ext uri="{BB962C8B-B14F-4D97-AF65-F5344CB8AC3E}">
        <p14:creationId xmlns:p14="http://schemas.microsoft.com/office/powerpoint/2010/main" val="1142590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second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way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insert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follows</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a:p>
            <a:pPr>
              <a:tabLst>
                <a:tab pos="180340" algn="l"/>
                <a:tab pos="540385" algn="l"/>
                <a:tab pos="900430" algn="l"/>
                <a:tab pos="1260475" algn="l"/>
              </a:tabLst>
            </a:pPr>
            <a:r>
              <a:rPr lang="el-GR"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Array</a:t>
            </a:r>
            <a:r>
              <a:rPr lang="el-GR"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r>
              <a:rPr lang="el-GR"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(19,43,12,65,23,87,45,65,87,23,56)</a:t>
            </a:r>
            <a:endParaRPr lang="el-GR" sz="1800" dirty="0">
              <a:effectLst/>
              <a:latin typeface="Courier New" panose="02070309020205020404" pitchFamily="49" charset="0"/>
              <a:ea typeface="Calibri" panose="020F0502020204030204" pitchFamily="34" charset="0"/>
              <a:cs typeface="Liberation Serif" panose="02020603050405020304" pitchFamily="18" charset="0"/>
            </a:endParaRPr>
          </a:p>
          <a:p>
            <a:pPr algn="just">
              <a:lnSpc>
                <a:spcPct val="107000"/>
              </a:lnSpc>
              <a:spcAft>
                <a:spcPts val="800"/>
              </a:spcAft>
            </a:pP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size</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not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specified</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statement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but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during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fill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inserting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b="1" dirty="0" err="1">
                <a:effectLst/>
                <a:latin typeface="Verdana" panose="020B0604030504040204" pitchFamily="34" charset="0"/>
                <a:ea typeface="Calibri" panose="020F0502020204030204" pitchFamily="34" charset="0"/>
                <a:cs typeface="Times New Roman" panose="02020603050405020304" pitchFamily="18" charset="0"/>
              </a:rPr>
              <a:t>Array</a:t>
            </a:r>
            <a:r>
              <a:rPr lang="el-GR" sz="1800" b="1" dirty="0">
                <a:effectLst/>
                <a:latin typeface="Verdana" panose="020B0604030504040204" pitchFamily="34" charset="0"/>
                <a:ea typeface="Calibri" panose="020F0502020204030204" pitchFamily="34" charset="0"/>
                <a:cs typeface="Times New Roman" panose="02020603050405020304" pitchFamily="18" charset="0"/>
              </a:rPr>
              <a:t> </a:t>
            </a:r>
            <a:r>
              <a:rPr lang="el-GR" sz="1800" b="1" dirty="0" err="1">
                <a:effectLst/>
                <a:latin typeface="Verdana" panose="020B0604030504040204" pitchFamily="34" charset="0"/>
                <a:ea typeface="Calibri" panose="020F0502020204030204" pitchFamily="34" charset="0"/>
                <a:cs typeface="Times New Roman" panose="02020603050405020304" pitchFamily="18" charset="0"/>
              </a:rPr>
              <a:t>command</a:t>
            </a:r>
            <a:r>
              <a:rPr lang="el-GR" sz="1800" b="1" dirty="0">
                <a:effectLst/>
                <a:latin typeface="Verdana" panose="020B0604030504040204" pitchFamily="34" charset="0"/>
                <a:ea typeface="Calibri" panose="020F0502020204030204" pitchFamily="34" charset="0"/>
                <a:cs typeface="Times New Roman" panose="02020603050405020304" pitchFamily="18" charset="0"/>
              </a:rPr>
              <a:t>.</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obvious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have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tables</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any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type</a:t>
            </a:r>
            <a:r>
              <a:rPr lang="el-GR" sz="1800" dirty="0">
                <a:effectLst/>
                <a:latin typeface="Verdana" panose="020B0604030504040204" pitchFamily="34" charset="0"/>
                <a:ea typeface="Calibri" panose="020F0502020204030204" pitchFamily="34" charset="0"/>
                <a:cs typeface="Times New Roman" panose="02020603050405020304" pitchFamily="18" charset="0"/>
              </a:rPr>
              <a:t>, for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example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strings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floats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etc</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but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never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mix</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up</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types</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7</a:t>
            </a:fld>
            <a:endParaRPr lang="el-GR"/>
          </a:p>
        </p:txBody>
      </p:sp>
    </p:spTree>
    <p:extLst>
      <p:ext uri="{BB962C8B-B14F-4D97-AF65-F5344CB8AC3E}">
        <p14:creationId xmlns:p14="http://schemas.microsoft.com/office/powerpoint/2010/main" val="1761584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The example above starts an iteration that uses an </a:t>
            </a:r>
            <a:r>
              <a:rPr lang="en-US" dirty="0" err="1"/>
              <a:t>i</a:t>
            </a:r>
            <a:r>
              <a:rPr lang="en-US" dirty="0"/>
              <a:t> index to display the current index value of the table.</a:t>
            </a:r>
          </a:p>
          <a:p>
            <a:r>
              <a:rPr lang="en-US" dirty="0"/>
              <a:t>Attempting to use an out-of-bounds index leads to a collapse of the program, so it is very important that you pay attention to the use of indexes and table boundaries. </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8</a:t>
            </a:fld>
            <a:endParaRPr lang="el-GR"/>
          </a:p>
        </p:txBody>
      </p:sp>
    </p:spTree>
    <p:extLst>
      <p:ext uri="{BB962C8B-B14F-4D97-AF65-F5344CB8AC3E}">
        <p14:creationId xmlns:p14="http://schemas.microsoft.com/office/powerpoint/2010/main" val="3026863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Generally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move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index</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want</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repeat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display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use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any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items</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want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9</a:t>
            </a:fld>
            <a:endParaRPr lang="el-GR"/>
          </a:p>
        </p:txBody>
      </p:sp>
    </p:spTree>
    <p:extLst>
      <p:ext uri="{BB962C8B-B14F-4D97-AF65-F5344CB8AC3E}">
        <p14:creationId xmlns:p14="http://schemas.microsoft.com/office/powerpoint/2010/main" val="840282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effectLst/>
                <a:latin typeface="Verdana" panose="020B0604030504040204" pitchFamily="34" charset="0"/>
                <a:ea typeface="Calibri" panose="020F0502020204030204" pitchFamily="34" charset="0"/>
                <a:cs typeface="Times New Roman" panose="02020603050405020304" pitchFamily="18" charset="0"/>
              </a:rPr>
              <a:t>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rules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applicable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a:effectLst/>
                <a:latin typeface="Verdana" panose="020B0604030504040204" pitchFamily="34" charset="0"/>
                <a:ea typeface="Calibri" panose="020F0502020204030204" pitchFamily="34" charset="0"/>
                <a:cs typeface="Times New Roman" panose="02020603050405020304" pitchFamily="18" charset="0"/>
              </a:rPr>
              <a:t>repetitive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procedures</a:t>
            </a:r>
            <a:r>
              <a:rPr lang="el-GR" sz="1800" dirty="0">
                <a:effectLst/>
                <a:latin typeface="Verdana" panose="020B0604030504040204" pitchFamily="34" charset="0"/>
                <a:ea typeface="Calibri" panose="020F0502020204030204" pitchFamily="34" charset="0"/>
                <a:cs typeface="Times New Roman" panose="02020603050405020304" pitchFamily="18" charset="0"/>
              </a:rPr>
              <a:t> for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algorithmic</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techniques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generally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apply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few</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variations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Thus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sum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elements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requires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extra</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variable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will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hold</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sum,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which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usually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call</a:t>
            </a:r>
            <a:r>
              <a:rPr lang="el-GR" sz="1800" dirty="0">
                <a:effectLst/>
                <a:latin typeface="Verdana" panose="020B0604030504040204" pitchFamily="34" charset="0"/>
                <a:ea typeface="Calibri" panose="020F0502020204030204" pitchFamily="34" charset="0"/>
                <a:cs typeface="Times New Roman" panose="02020603050405020304" pitchFamily="18" charset="0"/>
              </a:rPr>
              <a:t> "sum", and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repeat</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10</a:t>
            </a:fld>
            <a:endParaRPr lang="el-GR"/>
          </a:p>
        </p:txBody>
      </p:sp>
    </p:spTree>
    <p:extLst>
      <p:ext uri="{BB962C8B-B14F-4D97-AF65-F5344CB8AC3E}">
        <p14:creationId xmlns:p14="http://schemas.microsoft.com/office/powerpoint/2010/main" val="72105895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s://creativecommons.org/licenses/by/4.0/" TargetMode="External"/><Relationship Id="rId3" Type="http://schemas.openxmlformats.org/officeDocument/2006/relationships/image" Target="../media/image5.sv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hyperlink" Target="mailto:pliroforikos@gmail.com" TargetMode="External"/><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19" name="Ορθογώνιο 18">
            <a:extLst>
              <a:ext uri="{FF2B5EF4-FFF2-40B4-BE49-F238E27FC236}">
                <a16:creationId xmlns:a16="http://schemas.microsoft.com/office/drawing/2014/main" id="{B11AC459-012E-4990-9400-5BB9961D79D2}"/>
              </a:ext>
            </a:extLst>
          </p:cNvPr>
          <p:cNvSpPr/>
          <p:nvPr userDrawn="1"/>
        </p:nvSpPr>
        <p:spPr>
          <a:xfrm>
            <a:off x="8605520" y="3921760"/>
            <a:ext cx="3586480" cy="293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Ορθογώνιο 17">
            <a:extLst>
              <a:ext uri="{FF2B5EF4-FFF2-40B4-BE49-F238E27FC236}">
                <a16:creationId xmlns:a16="http://schemas.microsoft.com/office/drawing/2014/main" id="{FB0CC4EE-5749-49C9-8FB6-0912A9119332}"/>
              </a:ext>
            </a:extLst>
          </p:cNvPr>
          <p:cNvSpPr/>
          <p:nvPr userDrawn="1"/>
        </p:nvSpPr>
        <p:spPr>
          <a:xfrm>
            <a:off x="0" y="-40640"/>
            <a:ext cx="35052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6" name="Γραφικό 15">
            <a:extLst>
              <a:ext uri="{FF2B5EF4-FFF2-40B4-BE49-F238E27FC236}">
                <a16:creationId xmlns:a16="http://schemas.microsoft.com/office/drawing/2014/main" id="{24CDF702-0F84-4A9C-9BE1-A61A1B1022A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0" y="-60960"/>
            <a:ext cx="10754501" cy="5354320"/>
          </a:xfrm>
          <a:prstGeom prst="rect">
            <a:avLst/>
          </a:prstGeom>
        </p:spPr>
      </p:pic>
      <p:sp>
        <p:nvSpPr>
          <p:cNvPr id="2" name="Τίτλος 1">
            <a:extLst>
              <a:ext uri="{FF2B5EF4-FFF2-40B4-BE49-F238E27FC236}">
                <a16:creationId xmlns:a16="http://schemas.microsoft.com/office/drawing/2014/main" id="{DEF2127B-A22A-4E8A-862B-8B15908EFB07}"/>
              </a:ext>
            </a:extLst>
          </p:cNvPr>
          <p:cNvSpPr>
            <a:spLocks noGrp="1"/>
          </p:cNvSpPr>
          <p:nvPr>
            <p:ph type="ctrTitle"/>
          </p:nvPr>
        </p:nvSpPr>
        <p:spPr>
          <a:xfrm>
            <a:off x="1174642" y="500062"/>
            <a:ext cx="10458450" cy="1655762"/>
          </a:xfrm>
        </p:spPr>
        <p:txBody>
          <a:bodyPr anchor="b">
            <a:noAutofit/>
          </a:bodyPr>
          <a:lstStyle>
            <a:lvl1pPr algn="r">
              <a:defRPr sz="4000" b="1">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7C966D58-965E-4FE9-8032-E5A8757DFC1A}"/>
              </a:ext>
            </a:extLst>
          </p:cNvPr>
          <p:cNvSpPr>
            <a:spLocks noGrp="1"/>
          </p:cNvSpPr>
          <p:nvPr>
            <p:ph type="subTitle" idx="1"/>
          </p:nvPr>
        </p:nvSpPr>
        <p:spPr>
          <a:xfrm>
            <a:off x="2489092" y="2547317"/>
            <a:ext cx="9144000" cy="1087791"/>
          </a:xfrm>
        </p:spPr>
        <p:txBody>
          <a:bodyPr/>
          <a:lstStyle>
            <a:lvl1pPr marL="0" indent="0" algn="r">
              <a:buNone/>
              <a:defRPr sz="24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dirty="0"/>
              <a:t>Κάντε κλικ για να επεξεργαστείτε τον υπότιτλο του υποδείγματος</a:t>
            </a:r>
          </a:p>
        </p:txBody>
      </p:sp>
      <p:sp>
        <p:nvSpPr>
          <p:cNvPr id="14" name="Υπότιτλος 2">
            <a:extLst>
              <a:ext uri="{FF2B5EF4-FFF2-40B4-BE49-F238E27FC236}">
                <a16:creationId xmlns:a16="http://schemas.microsoft.com/office/drawing/2014/main" id="{0F4CAA1F-6039-4F98-8608-83DA5DC79E6F}"/>
              </a:ext>
            </a:extLst>
          </p:cNvPr>
          <p:cNvSpPr txBox="1">
            <a:spLocks/>
          </p:cNvSpPr>
          <p:nvPr userDrawn="1"/>
        </p:nvSpPr>
        <p:spPr>
          <a:xfrm>
            <a:off x="134512" y="5120937"/>
            <a:ext cx="1703166" cy="1087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t>Teacher: </a:t>
            </a:r>
          </a:p>
          <a:p>
            <a:pPr algn="r"/>
            <a:r>
              <a:rPr lang="en-US" dirty="0"/>
              <a:t>Date: </a:t>
            </a:r>
            <a:endParaRPr lang="el-GR" dirty="0"/>
          </a:p>
        </p:txBody>
      </p:sp>
      <p:pic>
        <p:nvPicPr>
          <p:cNvPr id="17" name="Γραφικό 16">
            <a:extLst>
              <a:ext uri="{FF2B5EF4-FFF2-40B4-BE49-F238E27FC236}">
                <a16:creationId xmlns:a16="http://schemas.microsoft.com/office/drawing/2014/main" id="{00EA142E-D1B7-499E-ADAD-2D2B1843858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72525" y="4114800"/>
            <a:ext cx="3419475" cy="2743200"/>
          </a:xfrm>
          <a:prstGeom prst="rect">
            <a:avLst/>
          </a:prstGeom>
        </p:spPr>
      </p:pic>
      <p:pic>
        <p:nvPicPr>
          <p:cNvPr id="5" name="Εικόνα 4">
            <a:hlinkClick r:id="rId6"/>
            <a:extLst>
              <a:ext uri="{FF2B5EF4-FFF2-40B4-BE49-F238E27FC236}">
                <a16:creationId xmlns:a16="http://schemas.microsoft.com/office/drawing/2014/main" id="{66966CEF-A252-4DB7-8829-1E1FAF23EF52}"/>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1606022" y="6343483"/>
            <a:ext cx="585978" cy="514517"/>
          </a:xfrm>
          <a:prstGeom prst="rect">
            <a:avLst/>
          </a:prstGeom>
        </p:spPr>
      </p:pic>
      <p:pic>
        <p:nvPicPr>
          <p:cNvPr id="10" name="Εικόνα 9">
            <a:hlinkClick r:id="rId8"/>
            <a:extLst>
              <a:ext uri="{FF2B5EF4-FFF2-40B4-BE49-F238E27FC236}">
                <a16:creationId xmlns:a16="http://schemas.microsoft.com/office/drawing/2014/main" id="{7C9FC214-8FCD-48B5-87C0-B786C9E22A51}"/>
              </a:ext>
            </a:extLst>
          </p:cNvPr>
          <p:cNvPicPr/>
          <p:nvPr userDrawn="1"/>
        </p:nvPicPr>
        <p:blipFill>
          <a:blip r:embed="rId9">
            <a:extLst>
              <a:ext uri="{28A0092B-C50C-407E-A947-70E740481C1C}">
                <a14:useLocalDpi xmlns:a14="http://schemas.microsoft.com/office/drawing/2010/main" val="0"/>
              </a:ext>
            </a:extLst>
          </a:blip>
          <a:stretch>
            <a:fillRect/>
          </a:stretch>
        </p:blipFill>
        <p:spPr>
          <a:xfrm>
            <a:off x="336441" y="6276513"/>
            <a:ext cx="1368071" cy="471865"/>
          </a:xfrm>
          <a:prstGeom prst="rect">
            <a:avLst/>
          </a:prstGeom>
        </p:spPr>
      </p:pic>
    </p:spTree>
    <p:extLst>
      <p:ext uri="{BB962C8B-B14F-4D97-AF65-F5344CB8AC3E}">
        <p14:creationId xmlns:p14="http://schemas.microsoft.com/office/powerpoint/2010/main" val="125583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A849F63-26F0-4B68-A050-F7CA60D75328}"/>
              </a:ext>
            </a:extLst>
          </p:cNvPr>
          <p:cNvSpPr>
            <a:spLocks noGrp="1"/>
          </p:cNvSpPr>
          <p:nvPr>
            <p:ph type="title"/>
          </p:nvPr>
        </p:nvSpPr>
        <p:spPr>
          <a:xfrm>
            <a:off x="838200" y="136525"/>
            <a:ext cx="10515600" cy="771217"/>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4074419-188B-41BF-A0CD-995BD6FCBDDD}"/>
              </a:ext>
            </a:extLst>
          </p:cNvPr>
          <p:cNvSpPr>
            <a:spLocks noGrp="1"/>
          </p:cNvSpPr>
          <p:nvPr>
            <p:ph idx="1"/>
          </p:nvPr>
        </p:nvSpPr>
        <p:spPr>
          <a:xfrm>
            <a:off x="838200" y="1118586"/>
            <a:ext cx="10515600" cy="5058377"/>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D289619C-D57B-4018-936F-1D76EFE62C8E}"/>
              </a:ext>
            </a:extLst>
          </p:cNvPr>
          <p:cNvSpPr>
            <a:spLocks noGrp="1"/>
          </p:cNvSpPr>
          <p:nvPr>
            <p:ph type="dt" sz="half" idx="10"/>
          </p:nvPr>
        </p:nvSpPr>
        <p:spPr/>
        <p:txBody>
          <a:bodyPr/>
          <a:lstStyle/>
          <a:p>
            <a:fld id="{86F0BDD2-2FE9-4947-8A0F-347E40919148}" type="datetimeFigureOut">
              <a:rPr lang="el-GR" smtClean="0"/>
              <a:t>16/3/2021</a:t>
            </a:fld>
            <a:endParaRPr lang="el-GR"/>
          </a:p>
        </p:txBody>
      </p:sp>
      <p:sp>
        <p:nvSpPr>
          <p:cNvPr id="5" name="Θέση υποσέλιδου 4">
            <a:extLst>
              <a:ext uri="{FF2B5EF4-FFF2-40B4-BE49-F238E27FC236}">
                <a16:creationId xmlns:a16="http://schemas.microsoft.com/office/drawing/2014/main" id="{057C1504-AA3A-4740-AF16-C111F4936AEC}"/>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6" name="Θέση αριθμού διαφάνειας 5">
            <a:extLst>
              <a:ext uri="{FF2B5EF4-FFF2-40B4-BE49-F238E27FC236}">
                <a16:creationId xmlns:a16="http://schemas.microsoft.com/office/drawing/2014/main" id="{6E6BE8BA-A694-45DC-8CC7-390721770A29}"/>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180476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4CBC82C-1290-4F20-8F15-261EBCC85A2D}"/>
              </a:ext>
            </a:extLst>
          </p:cNvPr>
          <p:cNvSpPr>
            <a:spLocks noGrp="1"/>
          </p:cNvSpPr>
          <p:nvPr>
            <p:ph type="title"/>
          </p:nvPr>
        </p:nvSpPr>
        <p:spPr>
          <a:xfrm>
            <a:off x="831850" y="2790825"/>
            <a:ext cx="10515600" cy="1771650"/>
          </a:xfrm>
        </p:spPr>
        <p:txBody>
          <a:bodyPr anchor="b">
            <a:normAutofit/>
          </a:bodyPr>
          <a:lstStyle>
            <a:lvl1pPr>
              <a:defRPr sz="44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60EC0B3-83C2-4486-BD43-6AFAB4AF1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Verdana" panose="020B0604030504040204" pitchFamily="34" charset="0"/>
                <a:ea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131CAF37-DE98-42B5-86D4-E91445E4486A}"/>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16/3/2021</a:t>
            </a:fld>
            <a:endParaRPr lang="el-GR"/>
          </a:p>
        </p:txBody>
      </p:sp>
      <p:sp>
        <p:nvSpPr>
          <p:cNvPr id="5" name="Θέση υποσέλιδου 4">
            <a:extLst>
              <a:ext uri="{FF2B5EF4-FFF2-40B4-BE49-F238E27FC236}">
                <a16:creationId xmlns:a16="http://schemas.microsoft.com/office/drawing/2014/main" id="{372F5ABE-F7B2-4CF0-B7D0-1E53DDE7914F}"/>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p>
        </p:txBody>
      </p:sp>
      <p:sp>
        <p:nvSpPr>
          <p:cNvPr id="6" name="Θέση αριθμού διαφάνειας 5">
            <a:extLst>
              <a:ext uri="{FF2B5EF4-FFF2-40B4-BE49-F238E27FC236}">
                <a16:creationId xmlns:a16="http://schemas.microsoft.com/office/drawing/2014/main" id="{18615C33-2082-4F6F-8D8E-6F75246BCE8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p>
        </p:txBody>
      </p:sp>
    </p:spTree>
    <p:extLst>
      <p:ext uri="{BB962C8B-B14F-4D97-AF65-F5344CB8AC3E}">
        <p14:creationId xmlns:p14="http://schemas.microsoft.com/office/powerpoint/2010/main" val="162510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387F1AB-05A5-4D28-BF43-160DB9E32E22}"/>
              </a:ext>
            </a:extLst>
          </p:cNvPr>
          <p:cNvSpPr>
            <a:spLocks noGrp="1"/>
          </p:cNvSpPr>
          <p:nvPr>
            <p:ph type="title"/>
          </p:nvPr>
        </p:nvSpPr>
        <p:spPr>
          <a:xfrm>
            <a:off x="838200" y="136526"/>
            <a:ext cx="10515600" cy="742364"/>
          </a:xfrm>
        </p:spPr>
        <p:txBody>
          <a:bodyPr>
            <a:normAutofit/>
          </a:bodyPr>
          <a:lstStyle>
            <a:lvl1pPr>
              <a:defRPr sz="3600"/>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6474E12A-9A3C-49DB-8349-85BF4F45F131}"/>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A5596B03-2F4D-4E0B-95DB-A7EB290301DC}"/>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2E44FCD8-AE5B-4ADA-B6EC-05A99498F63D}"/>
              </a:ext>
            </a:extLst>
          </p:cNvPr>
          <p:cNvSpPr>
            <a:spLocks noGrp="1"/>
          </p:cNvSpPr>
          <p:nvPr>
            <p:ph type="dt" sz="half" idx="10"/>
          </p:nvPr>
        </p:nvSpPr>
        <p:spPr/>
        <p:txBody>
          <a:bodyPr/>
          <a:lstStyle/>
          <a:p>
            <a:fld id="{86F0BDD2-2FE9-4947-8A0F-347E40919148}" type="datetimeFigureOut">
              <a:rPr lang="el-GR" smtClean="0"/>
              <a:t>16/3/2021</a:t>
            </a:fld>
            <a:endParaRPr lang="el-GR"/>
          </a:p>
        </p:txBody>
      </p:sp>
      <p:sp>
        <p:nvSpPr>
          <p:cNvPr id="6" name="Θέση υποσέλιδου 5">
            <a:extLst>
              <a:ext uri="{FF2B5EF4-FFF2-40B4-BE49-F238E27FC236}">
                <a16:creationId xmlns:a16="http://schemas.microsoft.com/office/drawing/2014/main" id="{FC06318F-DBC2-4132-84A9-F67733327082}"/>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7" name="Θέση αριθμού διαφάνειας 6">
            <a:extLst>
              <a:ext uri="{FF2B5EF4-FFF2-40B4-BE49-F238E27FC236}">
                <a16:creationId xmlns:a16="http://schemas.microsoft.com/office/drawing/2014/main" id="{17CD9986-D78E-4A15-A75F-5E79C1007D9B}"/>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383234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B2A900B-9B5A-492B-84B5-AEBF153EFAEB}"/>
              </a:ext>
            </a:extLst>
          </p:cNvPr>
          <p:cNvSpPr>
            <a:spLocks noGrp="1"/>
          </p:cNvSpPr>
          <p:nvPr>
            <p:ph type="title"/>
          </p:nvPr>
        </p:nvSpPr>
        <p:spPr>
          <a:xfrm>
            <a:off x="838200" y="181177"/>
            <a:ext cx="10515600" cy="82391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21A1656-409D-4494-A3B8-21E8A834DCC6}"/>
              </a:ext>
            </a:extLst>
          </p:cNvPr>
          <p:cNvSpPr>
            <a:spLocks noGrp="1"/>
          </p:cNvSpPr>
          <p:nvPr>
            <p:ph type="body" idx="1"/>
          </p:nvPr>
        </p:nvSpPr>
        <p:spPr>
          <a:xfrm>
            <a:off x="839788" y="1681163"/>
            <a:ext cx="5157787"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Στυλ κειμένου υποδείγματος</a:t>
            </a:r>
          </a:p>
        </p:txBody>
      </p:sp>
      <p:sp>
        <p:nvSpPr>
          <p:cNvPr id="4" name="Θέση περιεχομένου 3">
            <a:extLst>
              <a:ext uri="{FF2B5EF4-FFF2-40B4-BE49-F238E27FC236}">
                <a16:creationId xmlns:a16="http://schemas.microsoft.com/office/drawing/2014/main" id="{9D3F537B-FD46-454C-BFC7-3AD24C83D445}"/>
              </a:ext>
            </a:extLst>
          </p:cNvPr>
          <p:cNvSpPr>
            <a:spLocks noGrp="1"/>
          </p:cNvSpPr>
          <p:nvPr>
            <p:ph sz="half" idx="2"/>
          </p:nvPr>
        </p:nvSpPr>
        <p:spPr>
          <a:xfrm>
            <a:off x="839788" y="2505075"/>
            <a:ext cx="5157787"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5" name="Θέση κειμένου 4">
            <a:extLst>
              <a:ext uri="{FF2B5EF4-FFF2-40B4-BE49-F238E27FC236}">
                <a16:creationId xmlns:a16="http://schemas.microsoft.com/office/drawing/2014/main" id="{5E4E925C-FB94-4105-AE25-A79377647835}"/>
              </a:ext>
            </a:extLst>
          </p:cNvPr>
          <p:cNvSpPr>
            <a:spLocks noGrp="1"/>
          </p:cNvSpPr>
          <p:nvPr>
            <p:ph type="body" sz="quarter" idx="3"/>
          </p:nvPr>
        </p:nvSpPr>
        <p:spPr>
          <a:xfrm>
            <a:off x="6172200" y="1681163"/>
            <a:ext cx="5183188"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CE3305DB-55E9-489B-A983-306D17BD16AF}"/>
              </a:ext>
            </a:extLst>
          </p:cNvPr>
          <p:cNvSpPr>
            <a:spLocks noGrp="1"/>
          </p:cNvSpPr>
          <p:nvPr>
            <p:ph sz="quarter" idx="4"/>
          </p:nvPr>
        </p:nvSpPr>
        <p:spPr>
          <a:xfrm>
            <a:off x="6172200" y="2505075"/>
            <a:ext cx="5183188"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B31CCE80-6228-4DD5-B270-5EC35F50FDFB}"/>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16/3/2021</a:t>
            </a:fld>
            <a:endParaRPr lang="el-GR">
              <a:latin typeface="Verdana" panose="020B0604030504040204" pitchFamily="34" charset="0"/>
              <a:ea typeface="Verdana" panose="020B0604030504040204" pitchFamily="34" charset="0"/>
            </a:endParaRPr>
          </a:p>
        </p:txBody>
      </p:sp>
      <p:sp>
        <p:nvSpPr>
          <p:cNvPr id="8" name="Θέση υποσέλιδου 7">
            <a:extLst>
              <a:ext uri="{FF2B5EF4-FFF2-40B4-BE49-F238E27FC236}">
                <a16:creationId xmlns:a16="http://schemas.microsoft.com/office/drawing/2014/main" id="{8C690442-D101-4B82-8865-6D800E687CB5}"/>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9" name="Θέση αριθμού διαφάνειας 8">
            <a:extLst>
              <a:ext uri="{FF2B5EF4-FFF2-40B4-BE49-F238E27FC236}">
                <a16:creationId xmlns:a16="http://schemas.microsoft.com/office/drawing/2014/main" id="{343AE890-A72D-413C-ADF0-D412DC3F82D3}"/>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1938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81D275F-D8C3-47F9-BA4D-A231B57485F8}"/>
              </a:ext>
            </a:extLst>
          </p:cNvPr>
          <p:cNvSpPr>
            <a:spLocks noGrp="1"/>
          </p:cNvSpPr>
          <p:nvPr>
            <p:ph type="title"/>
          </p:nvPr>
        </p:nvSpPr>
        <p:spPr>
          <a:xfrm>
            <a:off x="372862" y="136526"/>
            <a:ext cx="10980938" cy="86665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9218DE2D-BD1C-46E4-A6B6-2CEB799C2A19}"/>
              </a:ext>
            </a:extLst>
          </p:cNvPr>
          <p:cNvSpPr>
            <a:spLocks noGrp="1"/>
          </p:cNvSpPr>
          <p:nvPr>
            <p:ph type="dt" sz="half" idx="10"/>
          </p:nvPr>
        </p:nvSpPr>
        <p:spPr/>
        <p:txBody>
          <a:bodyPr/>
          <a:lstStyle>
            <a:lvl1pPr>
              <a:defRPr sz="1100">
                <a:latin typeface="Verdana" panose="020B0604030504040204" pitchFamily="34" charset="0"/>
                <a:ea typeface="Verdana" panose="020B0604030504040204" pitchFamily="34" charset="0"/>
              </a:defRPr>
            </a:lvl1pPr>
          </a:lstStyle>
          <a:p>
            <a:fld id="{86F0BDD2-2FE9-4947-8A0F-347E40919148}" type="datetimeFigureOut">
              <a:rPr lang="el-GR" smtClean="0"/>
              <a:pPr/>
              <a:t>16/3/2021</a:t>
            </a:fld>
            <a:endParaRPr lang="el-GR" sz="1100"/>
          </a:p>
        </p:txBody>
      </p:sp>
      <p:sp>
        <p:nvSpPr>
          <p:cNvPr id="4" name="Θέση υποσέλιδου 3">
            <a:extLst>
              <a:ext uri="{FF2B5EF4-FFF2-40B4-BE49-F238E27FC236}">
                <a16:creationId xmlns:a16="http://schemas.microsoft.com/office/drawing/2014/main" id="{6E65DA5B-BFFD-4FFE-BEDD-EBC4CA0D8D87}"/>
              </a:ext>
            </a:extLst>
          </p:cNvPr>
          <p:cNvSpPr>
            <a:spLocks noGrp="1"/>
          </p:cNvSpPr>
          <p:nvPr>
            <p:ph type="ftr" sz="quarter" idx="11"/>
          </p:nvPr>
        </p:nvSpPr>
        <p:spPr>
          <a:xfrm>
            <a:off x="4038600" y="6356350"/>
            <a:ext cx="4114800" cy="365125"/>
          </a:xfrm>
          <a:prstGeom prst="rect">
            <a:avLst/>
          </a:prstGeom>
        </p:spPr>
        <p:txBody>
          <a:bodyPr/>
          <a:lstStyle>
            <a:lvl1pPr>
              <a:defRPr sz="1100">
                <a:latin typeface="Verdana" panose="020B0604030504040204" pitchFamily="34" charset="0"/>
                <a:ea typeface="Verdana" panose="020B0604030504040204" pitchFamily="34" charset="0"/>
              </a:defRPr>
            </a:lvl1pPr>
          </a:lstStyle>
          <a:p>
            <a:endParaRPr lang="el-GR" sz="1100"/>
          </a:p>
        </p:txBody>
      </p:sp>
      <p:sp>
        <p:nvSpPr>
          <p:cNvPr id="5" name="Θέση αριθμού διαφάνειας 4">
            <a:extLst>
              <a:ext uri="{FF2B5EF4-FFF2-40B4-BE49-F238E27FC236}">
                <a16:creationId xmlns:a16="http://schemas.microsoft.com/office/drawing/2014/main" id="{36A1EDA5-879C-4363-B06B-7271542089F9}"/>
              </a:ext>
            </a:extLst>
          </p:cNvPr>
          <p:cNvSpPr>
            <a:spLocks noGrp="1"/>
          </p:cNvSpPr>
          <p:nvPr>
            <p:ph type="sldNum" sz="quarter" idx="12"/>
          </p:nvPr>
        </p:nvSpPr>
        <p:spPr/>
        <p:txBody>
          <a:bodyPr/>
          <a:lstStyle>
            <a:lvl1pPr>
              <a:defRPr sz="1100">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sz="1100"/>
          </a:p>
        </p:txBody>
      </p:sp>
    </p:spTree>
    <p:extLst>
      <p:ext uri="{BB962C8B-B14F-4D97-AF65-F5344CB8AC3E}">
        <p14:creationId xmlns:p14="http://schemas.microsoft.com/office/powerpoint/2010/main" val="363492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2BC546EF-E5FC-4E48-A9ED-6A6EAD5B8CC6}"/>
              </a:ext>
            </a:extLst>
          </p:cNvPr>
          <p:cNvSpPr>
            <a:spLocks noGrp="1"/>
          </p:cNvSpPr>
          <p:nvPr>
            <p:ph type="dt" sz="half" idx="10"/>
          </p:nvPr>
        </p:nvSpPr>
        <p:spPr/>
        <p:txBody>
          <a:bodyPr/>
          <a:lstStyle/>
          <a:p>
            <a:fld id="{86F0BDD2-2FE9-4947-8A0F-347E40919148}" type="datetimeFigureOut">
              <a:rPr lang="el-GR" smtClean="0"/>
              <a:t>16/3/2021</a:t>
            </a:fld>
            <a:endParaRPr lang="el-GR"/>
          </a:p>
        </p:txBody>
      </p:sp>
      <p:sp>
        <p:nvSpPr>
          <p:cNvPr id="3" name="Θέση υποσέλιδου 2">
            <a:extLst>
              <a:ext uri="{FF2B5EF4-FFF2-40B4-BE49-F238E27FC236}">
                <a16:creationId xmlns:a16="http://schemas.microsoft.com/office/drawing/2014/main" id="{D880A407-EBDA-4698-9B55-ACD61B5ADEBB}"/>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4" name="Θέση αριθμού διαφάνειας 3">
            <a:extLst>
              <a:ext uri="{FF2B5EF4-FFF2-40B4-BE49-F238E27FC236}">
                <a16:creationId xmlns:a16="http://schemas.microsoft.com/office/drawing/2014/main" id="{BE8E8199-9566-40AC-BBAC-54B938380D6A}"/>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37078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70E1B49-B613-4C5B-922A-22EC2861CBD9}"/>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05E8EA9-3430-4FC2-8A82-64D9E7D87DA4}"/>
              </a:ext>
            </a:extLst>
          </p:cNvPr>
          <p:cNvSpPr>
            <a:spLocks noGrp="1"/>
          </p:cNvSpPr>
          <p:nvPr>
            <p:ph idx="1"/>
          </p:nvPr>
        </p:nvSpPr>
        <p:spPr>
          <a:xfrm>
            <a:off x="5183188" y="987425"/>
            <a:ext cx="6172200" cy="4873625"/>
          </a:xfrm>
        </p:spPr>
        <p:txBody>
          <a:bodyPr/>
          <a:lstStyle>
            <a:lvl1pPr>
              <a:defRPr sz="2800">
                <a:latin typeface="Verdana" panose="020B0604030504040204" pitchFamily="34" charset="0"/>
                <a:ea typeface="Verdana" panose="020B0604030504040204" pitchFamily="34" charset="0"/>
              </a:defRPr>
            </a:lvl1pPr>
            <a:lvl2pPr>
              <a:defRPr sz="2800">
                <a:latin typeface="Verdana" panose="020B0604030504040204" pitchFamily="34" charset="0"/>
                <a:ea typeface="Verdana" panose="020B0604030504040204" pitchFamily="34" charset="0"/>
              </a:defRPr>
            </a:lvl2pPr>
            <a:lvl3pPr>
              <a:defRPr sz="2400">
                <a:latin typeface="Verdana" panose="020B0604030504040204" pitchFamily="34" charset="0"/>
                <a:ea typeface="Verdana" panose="020B0604030504040204" pitchFamily="34" charset="0"/>
              </a:defRPr>
            </a:lvl3pPr>
            <a:lvl4pPr>
              <a:defRPr sz="2000">
                <a:latin typeface="Verdana" panose="020B0604030504040204" pitchFamily="34" charset="0"/>
                <a:ea typeface="Verdana" panose="020B0604030504040204" pitchFamily="34" charset="0"/>
              </a:defRPr>
            </a:lvl4pPr>
            <a:lvl5pPr>
              <a:defRPr sz="2000">
                <a:latin typeface="Verdana" panose="020B0604030504040204" pitchFamily="34" charset="0"/>
                <a:ea typeface="Verdana" panose="020B0604030504040204" pitchFamily="34" charset="0"/>
              </a:defRPr>
            </a:lvl5pPr>
            <a:lvl6pPr>
              <a:defRPr sz="2000"/>
            </a:lvl6pPr>
            <a:lvl7pPr>
              <a:defRPr sz="2000"/>
            </a:lvl7pPr>
            <a:lvl8pPr>
              <a:defRPr sz="2000"/>
            </a:lvl8pPr>
            <a:lvl9pPr>
              <a:defRPr sz="2000"/>
            </a:lvl9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κειμένου 3">
            <a:extLst>
              <a:ext uri="{FF2B5EF4-FFF2-40B4-BE49-F238E27FC236}">
                <a16:creationId xmlns:a16="http://schemas.microsoft.com/office/drawing/2014/main" id="{2A9B4ED1-4E8B-4218-99CC-82925C0F464D}"/>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7037BA96-41B6-40EB-B9D0-4A07E9D8FDA5}"/>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16/3/2021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E993C2C8-FFB5-4154-9A9E-F3473E2D9F47}"/>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59B4D5BE-18A6-4E88-BC85-D0D749429E8D}"/>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8165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84DC7CC-6405-4832-B15B-1582B7D93915}"/>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4F384AAB-5615-4433-917C-971C23344D81}"/>
              </a:ext>
            </a:extLst>
          </p:cNvPr>
          <p:cNvSpPr>
            <a:spLocks noGrp="1"/>
          </p:cNvSpPr>
          <p:nvPr>
            <p:ph type="pic" idx="1"/>
          </p:nvPr>
        </p:nvSpPr>
        <p:spPr>
          <a:xfrm>
            <a:off x="5183188" y="987425"/>
            <a:ext cx="6172200" cy="4873625"/>
          </a:xfrm>
        </p:spPr>
        <p:txBody>
          <a:bodyPr/>
          <a:lstStyle>
            <a:lvl1pPr marL="0" indent="0">
              <a:buNone/>
              <a:defRPr sz="3200">
                <a:latin typeface="Verdana" panose="020B0604030504040204" pitchFamily="34" charset="0"/>
                <a:ea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357D8672-3EF9-496D-A77B-B11F4FDACAD9}"/>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0FFABA2C-4DBE-4A0A-9533-731E59F46089}"/>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16/3/2021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541225EC-0FEC-4280-9DAE-C3D03B1D170A}"/>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A9539918-7522-4BB5-9393-3D8145DF64B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2567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Γραφικό 12">
            <a:extLst>
              <a:ext uri="{FF2B5EF4-FFF2-40B4-BE49-F238E27FC236}">
                <a16:creationId xmlns:a16="http://schemas.microsoft.com/office/drawing/2014/main" id="{ADEC3B4E-1FD4-4733-A4BC-46F392A21E13}"/>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0"/>
            <a:ext cx="12192000" cy="6858000"/>
          </a:xfrm>
          <a:prstGeom prst="rect">
            <a:avLst/>
          </a:prstGeom>
        </p:spPr>
      </p:pic>
      <p:sp>
        <p:nvSpPr>
          <p:cNvPr id="2" name="Θέση τίτλου 1">
            <a:extLst>
              <a:ext uri="{FF2B5EF4-FFF2-40B4-BE49-F238E27FC236}">
                <a16:creationId xmlns:a16="http://schemas.microsoft.com/office/drawing/2014/main" id="{6BB32483-7988-47C3-BE95-B2EA95E8B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8B8816C2-025D-4AB5-B83A-B26184E74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1ECFDF84-8E06-426B-9311-A48A1D0F8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defRPr>
            </a:lvl1pPr>
          </a:lstStyle>
          <a:p>
            <a:fld id="{86F0BDD2-2FE9-4947-8A0F-347E40919148}" type="datetimeFigureOut">
              <a:rPr lang="el-GR" smtClean="0"/>
              <a:pPr/>
              <a:t>16/3/2021</a:t>
            </a:fld>
            <a:endParaRPr lang="el-GR"/>
          </a:p>
        </p:txBody>
      </p:sp>
      <p:sp>
        <p:nvSpPr>
          <p:cNvPr id="6" name="Θέση αριθμού διαφάνειας 5">
            <a:extLst>
              <a:ext uri="{FF2B5EF4-FFF2-40B4-BE49-F238E27FC236}">
                <a16:creationId xmlns:a16="http://schemas.microsoft.com/office/drawing/2014/main" id="{8897C29E-5D8B-4F1E-A3EA-06C85C79A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p>
        </p:txBody>
      </p:sp>
      <p:pic>
        <p:nvPicPr>
          <p:cNvPr id="9" name="Εικόνα 8">
            <a:extLst>
              <a:ext uri="{FF2B5EF4-FFF2-40B4-BE49-F238E27FC236}">
                <a16:creationId xmlns:a16="http://schemas.microsoft.com/office/drawing/2014/main" id="{DE18E044-0FAE-40AD-ACEA-6C6FE640725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645496" y="6288008"/>
            <a:ext cx="440313" cy="440313"/>
          </a:xfrm>
          <a:prstGeom prst="rect">
            <a:avLst/>
          </a:prstGeom>
        </p:spPr>
      </p:pic>
      <p:sp>
        <p:nvSpPr>
          <p:cNvPr id="10" name="TextBox 9">
            <a:extLst>
              <a:ext uri="{FF2B5EF4-FFF2-40B4-BE49-F238E27FC236}">
                <a16:creationId xmlns:a16="http://schemas.microsoft.com/office/drawing/2014/main" id="{DBBE44CD-BE87-443A-8AD8-C33B6B83B7E4}"/>
              </a:ext>
            </a:extLst>
          </p:cNvPr>
          <p:cNvSpPr txBox="1"/>
          <p:nvPr userDrawn="1"/>
        </p:nvSpPr>
        <p:spPr>
          <a:xfrm>
            <a:off x="5024254" y="6356350"/>
            <a:ext cx="2652896" cy="369332"/>
          </a:xfrm>
          <a:prstGeom prst="rect">
            <a:avLst/>
          </a:prstGeom>
          <a:noFill/>
        </p:spPr>
        <p:txBody>
          <a:bodyPr wrap="square" rtlCol="0">
            <a:spAutoFit/>
          </a:bodyPr>
          <a:lstStyle/>
          <a:p>
            <a:r>
              <a:rPr lang="en-US" sz="1800" dirty="0">
                <a:latin typeface="Verdana" panose="020B0604030504040204" pitchFamily="34" charset="0"/>
                <a:ea typeface="Verdana" panose="020B0604030504040204" pitchFamily="34" charset="0"/>
              </a:rPr>
              <a:t>Anywhere Software</a:t>
            </a:r>
            <a:endParaRPr lang="el-GR"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18145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1.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680318F-C946-4161-B0ED-33C84BFAEFD7}"/>
              </a:ext>
            </a:extLst>
          </p:cNvPr>
          <p:cNvSpPr>
            <a:spLocks noGrp="1"/>
          </p:cNvSpPr>
          <p:nvPr>
            <p:ph type="ctrTitle"/>
          </p:nvPr>
        </p:nvSpPr>
        <p:spPr/>
        <p:txBody>
          <a:bodyPr/>
          <a:lstStyle/>
          <a:p>
            <a:r>
              <a:rPr lang="en-US" dirty="0"/>
              <a:t>Programming with B4X</a:t>
            </a:r>
            <a:endParaRPr lang="el-GR" dirty="0"/>
          </a:p>
        </p:txBody>
      </p:sp>
      <p:sp>
        <p:nvSpPr>
          <p:cNvPr id="3" name="Υπότιτλος 2">
            <a:extLst>
              <a:ext uri="{FF2B5EF4-FFF2-40B4-BE49-F238E27FC236}">
                <a16:creationId xmlns:a16="http://schemas.microsoft.com/office/drawing/2014/main" id="{65D9E9BE-B890-4079-A4D7-6B3A5BBBFD95}"/>
              </a:ext>
            </a:extLst>
          </p:cNvPr>
          <p:cNvSpPr>
            <a:spLocks noGrp="1"/>
          </p:cNvSpPr>
          <p:nvPr>
            <p:ph type="subTitle" idx="1"/>
          </p:nvPr>
        </p:nvSpPr>
        <p:spPr>
          <a:xfrm>
            <a:off x="2489092" y="2547317"/>
            <a:ext cx="9144000" cy="699975"/>
          </a:xfrm>
        </p:spPr>
        <p:txBody>
          <a:bodyPr>
            <a:normAutofit/>
          </a:bodyPr>
          <a:lstStyle/>
          <a:p>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Lesson </a:t>
            </a:r>
            <a:r>
              <a:rPr lang="en-US" sz="2800" b="1" kern="0" dirty="0">
                <a:solidFill>
                  <a:srgbClr val="2F5496"/>
                </a:solidFill>
                <a:ea typeface="Times New Roman" panose="02020603050405020304" pitchFamily="18" charset="0"/>
                <a:cs typeface="Times New Roman" panose="02020603050405020304" pitchFamily="18" charset="0"/>
              </a:rPr>
              <a:t>14</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 </a:t>
            </a:r>
            <a:r>
              <a:rPr lang="en-US" sz="2800" b="1" kern="0" dirty="0">
                <a:solidFill>
                  <a:srgbClr val="2F5496"/>
                </a:solidFill>
                <a:ea typeface="Times New Roman" panose="02020603050405020304" pitchFamily="18" charset="0"/>
                <a:cs typeface="Times New Roman" panose="02020603050405020304" pitchFamily="18" charset="0"/>
              </a:rPr>
              <a:t>Arrays</a:t>
            </a:r>
            <a:endParaRPr lang="el-GR" sz="3600" dirty="0"/>
          </a:p>
        </p:txBody>
      </p:sp>
      <p:sp>
        <p:nvSpPr>
          <p:cNvPr id="4" name="TextBox 3">
            <a:extLst>
              <a:ext uri="{FF2B5EF4-FFF2-40B4-BE49-F238E27FC236}">
                <a16:creationId xmlns:a16="http://schemas.microsoft.com/office/drawing/2014/main" id="{77B7F15E-4F2E-4AB2-85F1-DBA7AE356FDE}"/>
              </a:ext>
            </a:extLst>
          </p:cNvPr>
          <p:cNvSpPr txBox="1"/>
          <p:nvPr/>
        </p:nvSpPr>
        <p:spPr>
          <a:xfrm>
            <a:off x="1748894" y="5095781"/>
            <a:ext cx="2831976" cy="461665"/>
          </a:xfrm>
          <a:prstGeom prst="rect">
            <a:avLst/>
          </a:prstGeom>
          <a:noFill/>
        </p:spPr>
        <p:txBody>
          <a:bodyPr wrap="square" rtlCol="0">
            <a:spAutoFit/>
          </a:bodyPr>
          <a:lstStyle/>
          <a:p>
            <a:r>
              <a:rPr lang="en-US" sz="2400" dirty="0"/>
              <a:t>Anywhere Software</a:t>
            </a:r>
            <a:endParaRPr lang="el-GR" sz="2400" dirty="0"/>
          </a:p>
        </p:txBody>
      </p:sp>
      <p:sp>
        <p:nvSpPr>
          <p:cNvPr id="5" name="TextBox 4">
            <a:extLst>
              <a:ext uri="{FF2B5EF4-FFF2-40B4-BE49-F238E27FC236}">
                <a16:creationId xmlns:a16="http://schemas.microsoft.com/office/drawing/2014/main" id="{29DB9695-B73B-4151-93E6-4C3E1A048403}"/>
              </a:ext>
            </a:extLst>
          </p:cNvPr>
          <p:cNvSpPr txBox="1"/>
          <p:nvPr/>
        </p:nvSpPr>
        <p:spPr>
          <a:xfrm>
            <a:off x="2140999" y="5594412"/>
            <a:ext cx="2130641" cy="369332"/>
          </a:xfrm>
          <a:prstGeom prst="rect">
            <a:avLst/>
          </a:prstGeom>
          <a:noFill/>
        </p:spPr>
        <p:txBody>
          <a:bodyPr wrap="square" rtlCol="0">
            <a:spAutoFit/>
          </a:bodyPr>
          <a:lstStyle/>
          <a:p>
            <a:endParaRPr lang="el-GR" dirty="0"/>
          </a:p>
        </p:txBody>
      </p:sp>
      <p:sp>
        <p:nvSpPr>
          <p:cNvPr id="6" name="TextBox 5">
            <a:extLst>
              <a:ext uri="{FF2B5EF4-FFF2-40B4-BE49-F238E27FC236}">
                <a16:creationId xmlns:a16="http://schemas.microsoft.com/office/drawing/2014/main" id="{28C857C2-D32A-4976-8535-00FC78F18D3F}"/>
              </a:ext>
            </a:extLst>
          </p:cNvPr>
          <p:cNvSpPr txBox="1"/>
          <p:nvPr/>
        </p:nvSpPr>
        <p:spPr>
          <a:xfrm>
            <a:off x="1748894" y="5547947"/>
            <a:ext cx="2831976" cy="461665"/>
          </a:xfrm>
          <a:prstGeom prst="rect">
            <a:avLst/>
          </a:prstGeom>
          <a:noFill/>
        </p:spPr>
        <p:txBody>
          <a:bodyPr wrap="square" rtlCol="0">
            <a:spAutoFit/>
          </a:bodyPr>
          <a:lstStyle/>
          <a:p>
            <a:r>
              <a:rPr lang="en-US" sz="2400" dirty="0"/>
              <a:t>March 2021</a:t>
            </a:r>
            <a:endParaRPr lang="el-GR" sz="2400" dirty="0"/>
          </a:p>
        </p:txBody>
      </p:sp>
    </p:spTree>
    <p:extLst>
      <p:ext uri="{BB962C8B-B14F-4D97-AF65-F5344CB8AC3E}">
        <p14:creationId xmlns:p14="http://schemas.microsoft.com/office/powerpoint/2010/main" val="409948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A06D44-851D-4EB1-A31A-545C97CE7780}"/>
              </a:ext>
            </a:extLst>
          </p:cNvPr>
          <p:cNvSpPr txBox="1"/>
          <p:nvPr/>
        </p:nvSpPr>
        <p:spPr>
          <a:xfrm>
            <a:off x="372862" y="1158240"/>
            <a:ext cx="10980938" cy="5078313"/>
          </a:xfrm>
          <a:prstGeom prst="rect">
            <a:avLst/>
          </a:prstGeom>
          <a:solidFill>
            <a:schemeClr val="bg2"/>
          </a:solidFill>
        </p:spPr>
        <p:txBody>
          <a:bodyPr wrap="square">
            <a:spAutoFit/>
          </a:bodyPr>
          <a:lstStyle/>
          <a:p>
            <a:pPr>
              <a:tabLst>
                <a:tab pos="180340" algn="l"/>
                <a:tab pos="540385" algn="l"/>
                <a:tab pos="900430" algn="l"/>
                <a:tab pos="1260475" algn="l"/>
              </a:tabLst>
            </a:pP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intSum</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0</a:t>
            </a:r>
            <a:endParaRPr lang="el-GR" sz="3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fltAverage</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Float</a:t>
            </a:r>
            <a:endParaRPr lang="en-US"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endParaRPr lang="el-GR" sz="3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0  </a:t>
            </a: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13</a:t>
            </a:r>
            <a:endParaRPr lang="el-GR" sz="3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intSum</a:t>
            </a: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intSum</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a:t>
            </a:r>
            <a:endParaRPr lang="el-GR" sz="3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n-US"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endParaRPr lang="el-GR" sz="3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36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fltAverage</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36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intSum</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14</a:t>
            </a:r>
            <a:endParaRPr lang="el-GR" sz="3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36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intSum</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&amp;  </a:t>
            </a:r>
            <a:r>
              <a:rPr lang="el-GR" sz="36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fltAverage</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36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2" name="Τίτλος 1">
            <a:extLst>
              <a:ext uri="{FF2B5EF4-FFF2-40B4-BE49-F238E27FC236}">
                <a16:creationId xmlns:a16="http://schemas.microsoft.com/office/drawing/2014/main" id="{A07A044D-86E9-4E0A-969B-42F9F560A6B0}"/>
              </a:ext>
            </a:extLst>
          </p:cNvPr>
          <p:cNvSpPr>
            <a:spLocks noGrp="1"/>
          </p:cNvSpPr>
          <p:nvPr>
            <p:ph type="title"/>
          </p:nvPr>
        </p:nvSpPr>
        <p:spPr/>
        <p:txBody>
          <a:bodyPr/>
          <a:lstStyle/>
          <a:p>
            <a:r>
              <a:rPr lang="en-US" dirty="0"/>
              <a:t>Find Total and Average Table Items</a:t>
            </a:r>
            <a:endParaRPr lang="el-GR" dirty="0"/>
          </a:p>
        </p:txBody>
      </p:sp>
    </p:spTree>
    <p:extLst>
      <p:ext uri="{BB962C8B-B14F-4D97-AF65-F5344CB8AC3E}">
        <p14:creationId xmlns:p14="http://schemas.microsoft.com/office/powerpoint/2010/main" val="69604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28EDAE4-829D-4D9D-BFE6-C33B16CE8E3B}"/>
              </a:ext>
            </a:extLst>
          </p:cNvPr>
          <p:cNvSpPr>
            <a:spLocks noGrp="1"/>
          </p:cNvSpPr>
          <p:nvPr>
            <p:ph type="title"/>
          </p:nvPr>
        </p:nvSpPr>
        <p:spPr/>
        <p:txBody>
          <a:bodyPr/>
          <a:lstStyle/>
          <a:p>
            <a:r>
              <a:rPr lang="en-US" dirty="0"/>
              <a:t>Find Maximum and Minimum Value</a:t>
            </a:r>
            <a:endParaRPr lang="el-GR" dirty="0"/>
          </a:p>
        </p:txBody>
      </p:sp>
      <p:sp>
        <p:nvSpPr>
          <p:cNvPr id="4" name="TextBox 3">
            <a:extLst>
              <a:ext uri="{FF2B5EF4-FFF2-40B4-BE49-F238E27FC236}">
                <a16:creationId xmlns:a16="http://schemas.microsoft.com/office/drawing/2014/main" id="{3CDD4E2C-A8A5-4093-AD12-6FA1189BD4CD}"/>
              </a:ext>
            </a:extLst>
          </p:cNvPr>
          <p:cNvSpPr txBox="1"/>
          <p:nvPr/>
        </p:nvSpPr>
        <p:spPr>
          <a:xfrm>
            <a:off x="372862" y="1003178"/>
            <a:ext cx="10980938" cy="5693866"/>
          </a:xfrm>
          <a:prstGeom prst="rect">
            <a:avLst/>
          </a:prstGeom>
          <a:solidFill>
            <a:schemeClr val="bg2"/>
          </a:solidFill>
        </p:spPr>
        <p:txBody>
          <a:bodyPr wrap="square">
            <a:spAutoFit/>
          </a:bodyPr>
          <a:lstStyle/>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intMax</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intMax</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(0)</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(0)</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0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13 </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intMax</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&lt;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intMax</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&gt;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Max</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 &amp;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intMax</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Min</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 &amp;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2219623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Πίνακας 15">
            <a:extLst>
              <a:ext uri="{FF2B5EF4-FFF2-40B4-BE49-F238E27FC236}">
                <a16:creationId xmlns:a16="http://schemas.microsoft.com/office/drawing/2014/main" id="{BEB4DA1F-7850-453A-A568-BDFDF0B1E768}"/>
              </a:ext>
            </a:extLst>
          </p:cNvPr>
          <p:cNvGraphicFramePr>
            <a:graphicFrameLocks noGrp="1"/>
          </p:cNvGraphicFramePr>
          <p:nvPr>
            <p:extLst>
              <p:ext uri="{D42A27DB-BD31-4B8C-83A1-F6EECF244321}">
                <p14:modId xmlns:p14="http://schemas.microsoft.com/office/powerpoint/2010/main" val="1306824437"/>
              </p:ext>
            </p:extLst>
          </p:nvPr>
        </p:nvGraphicFramePr>
        <p:xfrm>
          <a:off x="8027931" y="17367"/>
          <a:ext cx="4172207" cy="3108960"/>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4211927717"/>
                    </a:ext>
                  </a:extLst>
                </a:gridCol>
                <a:gridCol w="1604434">
                  <a:extLst>
                    <a:ext uri="{9D8B030D-6E8A-4147-A177-3AD203B41FA5}">
                      <a16:colId xmlns:a16="http://schemas.microsoft.com/office/drawing/2014/main" val="1122616879"/>
                    </a:ext>
                  </a:extLst>
                </a:gridCol>
                <a:gridCol w="940646">
                  <a:extLst>
                    <a:ext uri="{9D8B030D-6E8A-4147-A177-3AD203B41FA5}">
                      <a16:colId xmlns:a16="http://schemas.microsoft.com/office/drawing/2014/main" val="1222248356"/>
                    </a:ext>
                  </a:extLst>
                </a:gridCol>
                <a:gridCol w="773687">
                  <a:extLst>
                    <a:ext uri="{9D8B030D-6E8A-4147-A177-3AD203B41FA5}">
                      <a16:colId xmlns:a16="http://schemas.microsoft.com/office/drawing/2014/main" val="1392382037"/>
                    </a:ext>
                  </a:extLst>
                </a:gridCol>
              </a:tblGrid>
              <a:tr h="0">
                <a:tc>
                  <a:txBody>
                    <a:bodyPr/>
                    <a:lstStyle/>
                    <a:p>
                      <a:pPr algn="ctr"/>
                      <a:r>
                        <a:rPr lang="en-US" sz="2800" dirty="0" err="1"/>
                        <a:t>i</a:t>
                      </a:r>
                      <a:endParaRPr lang="el-GR" sz="2800" dirty="0"/>
                    </a:p>
                  </a:txBody>
                  <a:tcPr/>
                </a:tc>
                <a:tc>
                  <a:txBody>
                    <a:bodyPr/>
                    <a:lstStyle/>
                    <a:p>
                      <a:pPr algn="ctr"/>
                      <a:r>
                        <a:rPr lang="en-US" sz="2800" dirty="0"/>
                        <a:t>Grades(</a:t>
                      </a:r>
                      <a:r>
                        <a:rPr lang="en-US" sz="2800" dirty="0" err="1"/>
                        <a:t>i</a:t>
                      </a:r>
                      <a:r>
                        <a:rPr lang="en-US" sz="2800" dirty="0"/>
                        <a:t>)</a:t>
                      </a:r>
                      <a:endParaRPr lang="el-GR" sz="2800" dirty="0"/>
                    </a:p>
                  </a:txBody>
                  <a:tcPr/>
                </a:tc>
                <a:tc>
                  <a:txBody>
                    <a:bodyPr/>
                    <a:lstStyle/>
                    <a:p>
                      <a:pPr algn="ctr"/>
                      <a:r>
                        <a:rPr lang="en-US" sz="2800" dirty="0"/>
                        <a:t>If</a:t>
                      </a:r>
                      <a:endParaRPr lang="el-GR" sz="2800" dirty="0"/>
                    </a:p>
                  </a:txBody>
                  <a:tcPr/>
                </a:tc>
                <a:tc>
                  <a:txBody>
                    <a:bodyPr/>
                    <a:lstStyle/>
                    <a:p>
                      <a:pPr algn="ctr"/>
                      <a:r>
                        <a:rPr lang="en-US" sz="2800" dirty="0"/>
                        <a:t>Log</a:t>
                      </a:r>
                      <a:endParaRPr lang="el-GR" sz="2800" dirty="0"/>
                    </a:p>
                  </a:txBody>
                  <a:tcPr/>
                </a:tc>
                <a:extLst>
                  <a:ext uri="{0D108BD9-81ED-4DB2-BD59-A6C34878D82A}">
                    <a16:rowId xmlns:a16="http://schemas.microsoft.com/office/drawing/2014/main" val="1067438230"/>
                  </a:ext>
                </a:extLst>
              </a:tr>
              <a:tr h="370840">
                <a:tc>
                  <a:txBody>
                    <a:bodyPr/>
                    <a:lstStyle/>
                    <a:p>
                      <a:endParaRPr lang="el-GR" sz="2800" dirty="0"/>
                    </a:p>
                  </a:txBody>
                  <a:tcPr/>
                </a:tc>
                <a:tc>
                  <a:txBody>
                    <a:bodyPr/>
                    <a:lstStyle/>
                    <a:p>
                      <a:endParaRPr lang="el-GR" sz="2800" dirty="0"/>
                    </a:p>
                  </a:txBody>
                  <a:tcPr/>
                </a:tc>
                <a:tc>
                  <a:txBody>
                    <a:bodyPr/>
                    <a:lstStyle/>
                    <a:p>
                      <a:endParaRPr lang="el-GR" sz="2800"/>
                    </a:p>
                  </a:txBody>
                  <a:tcPr/>
                </a:tc>
                <a:tc>
                  <a:txBody>
                    <a:bodyPr/>
                    <a:lstStyle/>
                    <a:p>
                      <a:endParaRPr lang="el-GR" sz="2800"/>
                    </a:p>
                  </a:txBody>
                  <a:tcPr/>
                </a:tc>
                <a:extLst>
                  <a:ext uri="{0D108BD9-81ED-4DB2-BD59-A6C34878D82A}">
                    <a16:rowId xmlns:a16="http://schemas.microsoft.com/office/drawing/2014/main" val="2162511818"/>
                  </a:ext>
                </a:extLst>
              </a:tr>
              <a:tr h="370840">
                <a:tc>
                  <a:txBody>
                    <a:bodyPr/>
                    <a:lstStyle/>
                    <a:p>
                      <a:endParaRPr lang="el-GR" sz="2800"/>
                    </a:p>
                  </a:txBody>
                  <a:tcPr/>
                </a:tc>
                <a:tc>
                  <a:txBody>
                    <a:bodyPr/>
                    <a:lstStyle/>
                    <a:p>
                      <a:endParaRPr lang="el-GR" sz="2800"/>
                    </a:p>
                  </a:txBody>
                  <a:tcPr/>
                </a:tc>
                <a:tc>
                  <a:txBody>
                    <a:bodyPr/>
                    <a:lstStyle/>
                    <a:p>
                      <a:endParaRPr lang="el-GR" sz="2800"/>
                    </a:p>
                  </a:txBody>
                  <a:tcPr/>
                </a:tc>
                <a:tc>
                  <a:txBody>
                    <a:bodyPr/>
                    <a:lstStyle/>
                    <a:p>
                      <a:endParaRPr lang="el-GR" sz="2800"/>
                    </a:p>
                  </a:txBody>
                  <a:tcPr/>
                </a:tc>
                <a:extLst>
                  <a:ext uri="{0D108BD9-81ED-4DB2-BD59-A6C34878D82A}">
                    <a16:rowId xmlns:a16="http://schemas.microsoft.com/office/drawing/2014/main" val="3867935473"/>
                  </a:ext>
                </a:extLst>
              </a:tr>
              <a:tr h="370840">
                <a:tc>
                  <a:txBody>
                    <a:bodyPr/>
                    <a:lstStyle/>
                    <a:p>
                      <a:endParaRPr lang="el-GR" sz="2800"/>
                    </a:p>
                  </a:txBody>
                  <a:tcPr/>
                </a:tc>
                <a:tc>
                  <a:txBody>
                    <a:bodyPr/>
                    <a:lstStyle/>
                    <a:p>
                      <a:endParaRPr lang="el-GR" sz="2800"/>
                    </a:p>
                  </a:txBody>
                  <a:tcPr/>
                </a:tc>
                <a:tc>
                  <a:txBody>
                    <a:bodyPr/>
                    <a:lstStyle/>
                    <a:p>
                      <a:endParaRPr lang="el-GR" sz="2800"/>
                    </a:p>
                  </a:txBody>
                  <a:tcPr/>
                </a:tc>
                <a:tc>
                  <a:txBody>
                    <a:bodyPr/>
                    <a:lstStyle/>
                    <a:p>
                      <a:endParaRPr lang="el-GR" sz="2800"/>
                    </a:p>
                  </a:txBody>
                  <a:tcPr/>
                </a:tc>
                <a:extLst>
                  <a:ext uri="{0D108BD9-81ED-4DB2-BD59-A6C34878D82A}">
                    <a16:rowId xmlns:a16="http://schemas.microsoft.com/office/drawing/2014/main" val="3187825687"/>
                  </a:ext>
                </a:extLst>
              </a:tr>
              <a:tr h="370840">
                <a:tc>
                  <a:txBody>
                    <a:bodyPr/>
                    <a:lstStyle/>
                    <a:p>
                      <a:endParaRPr lang="el-GR" sz="2800"/>
                    </a:p>
                  </a:txBody>
                  <a:tcPr/>
                </a:tc>
                <a:tc>
                  <a:txBody>
                    <a:bodyPr/>
                    <a:lstStyle/>
                    <a:p>
                      <a:endParaRPr lang="el-GR" sz="2800"/>
                    </a:p>
                  </a:txBody>
                  <a:tcPr/>
                </a:tc>
                <a:tc>
                  <a:txBody>
                    <a:bodyPr/>
                    <a:lstStyle/>
                    <a:p>
                      <a:endParaRPr lang="el-GR" sz="2800"/>
                    </a:p>
                  </a:txBody>
                  <a:tcPr/>
                </a:tc>
                <a:tc>
                  <a:txBody>
                    <a:bodyPr/>
                    <a:lstStyle/>
                    <a:p>
                      <a:endParaRPr lang="el-GR" sz="2800"/>
                    </a:p>
                  </a:txBody>
                  <a:tcPr/>
                </a:tc>
                <a:extLst>
                  <a:ext uri="{0D108BD9-81ED-4DB2-BD59-A6C34878D82A}">
                    <a16:rowId xmlns:a16="http://schemas.microsoft.com/office/drawing/2014/main" val="717904892"/>
                  </a:ext>
                </a:extLst>
              </a:tr>
              <a:tr h="370840">
                <a:tc>
                  <a:txBody>
                    <a:bodyPr/>
                    <a:lstStyle/>
                    <a:p>
                      <a:endParaRPr lang="el-GR" sz="2800"/>
                    </a:p>
                  </a:txBody>
                  <a:tcPr/>
                </a:tc>
                <a:tc>
                  <a:txBody>
                    <a:bodyPr/>
                    <a:lstStyle/>
                    <a:p>
                      <a:endParaRPr lang="el-GR" sz="2800" dirty="0"/>
                    </a:p>
                  </a:txBody>
                  <a:tcPr/>
                </a:tc>
                <a:tc>
                  <a:txBody>
                    <a:bodyPr/>
                    <a:lstStyle/>
                    <a:p>
                      <a:endParaRPr lang="el-GR" sz="2800"/>
                    </a:p>
                  </a:txBody>
                  <a:tcPr/>
                </a:tc>
                <a:tc>
                  <a:txBody>
                    <a:bodyPr/>
                    <a:lstStyle/>
                    <a:p>
                      <a:endParaRPr lang="el-GR" sz="2800" dirty="0"/>
                    </a:p>
                  </a:txBody>
                  <a:tcPr/>
                </a:tc>
                <a:extLst>
                  <a:ext uri="{0D108BD9-81ED-4DB2-BD59-A6C34878D82A}">
                    <a16:rowId xmlns:a16="http://schemas.microsoft.com/office/drawing/2014/main" val="2505360965"/>
                  </a:ext>
                </a:extLst>
              </a:tr>
            </a:tbl>
          </a:graphicData>
        </a:graphic>
      </p:graphicFrame>
      <p:sp>
        <p:nvSpPr>
          <p:cNvPr id="2" name="Τίτλος 1">
            <a:extLst>
              <a:ext uri="{FF2B5EF4-FFF2-40B4-BE49-F238E27FC236}">
                <a16:creationId xmlns:a16="http://schemas.microsoft.com/office/drawing/2014/main" id="{835A21B5-8D22-4777-85BE-1DE65461A010}"/>
              </a:ext>
            </a:extLst>
          </p:cNvPr>
          <p:cNvSpPr>
            <a:spLocks noGrp="1"/>
          </p:cNvSpPr>
          <p:nvPr>
            <p:ph type="title"/>
          </p:nvPr>
        </p:nvSpPr>
        <p:spPr>
          <a:xfrm>
            <a:off x="430271" y="0"/>
            <a:ext cx="10980938" cy="866652"/>
          </a:xfrm>
        </p:spPr>
        <p:txBody>
          <a:bodyPr/>
          <a:lstStyle/>
          <a:p>
            <a:r>
              <a:rPr lang="en-US" dirty="0"/>
              <a:t>Search Algorithms – Serial Search</a:t>
            </a:r>
            <a:endParaRPr lang="el-GR" dirty="0"/>
          </a:p>
        </p:txBody>
      </p:sp>
      <p:sp>
        <p:nvSpPr>
          <p:cNvPr id="4" name="TextBox 3">
            <a:extLst>
              <a:ext uri="{FF2B5EF4-FFF2-40B4-BE49-F238E27FC236}">
                <a16:creationId xmlns:a16="http://schemas.microsoft.com/office/drawing/2014/main" id="{1FF4A502-1B8B-43B6-8E2F-C5FBBE434066}"/>
              </a:ext>
            </a:extLst>
          </p:cNvPr>
          <p:cNvSpPr txBox="1"/>
          <p:nvPr/>
        </p:nvSpPr>
        <p:spPr>
          <a:xfrm>
            <a:off x="0" y="3215438"/>
            <a:ext cx="8603498" cy="2677656"/>
          </a:xfrm>
          <a:prstGeom prst="rect">
            <a:avLst/>
          </a:prstGeom>
          <a:solidFill>
            <a:schemeClr val="bg2"/>
          </a:solidFill>
        </p:spPr>
        <p:txBody>
          <a:bodyPr wrap="square">
            <a:spAutoFit/>
          </a:bodyPr>
          <a:lstStyle/>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Find</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all</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positions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with</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key</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value</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0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999</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 =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key</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found</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in : " &amp; i &amp;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position</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6" name="TextBox 5">
            <a:extLst>
              <a:ext uri="{FF2B5EF4-FFF2-40B4-BE49-F238E27FC236}">
                <a16:creationId xmlns:a16="http://schemas.microsoft.com/office/drawing/2014/main" id="{E72D4690-A57C-45BC-B03E-8BCF8D37ED3B}"/>
              </a:ext>
            </a:extLst>
          </p:cNvPr>
          <p:cNvSpPr txBox="1"/>
          <p:nvPr/>
        </p:nvSpPr>
        <p:spPr>
          <a:xfrm>
            <a:off x="167640" y="5954696"/>
            <a:ext cx="10866120" cy="512576"/>
          </a:xfrm>
          <a:prstGeom prst="rect">
            <a:avLst/>
          </a:prstGeom>
          <a:noFill/>
        </p:spPr>
        <p:txBody>
          <a:bodyPr wrap="square">
            <a:spAutoFit/>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2800" dirty="0">
                <a:effectLst/>
                <a:latin typeface="Verdana" panose="020B0604030504040204" pitchFamily="34" charset="0"/>
                <a:ea typeface="Calibri" panose="020F0502020204030204" pitchFamily="34" charset="0"/>
                <a:cs typeface="Times New Roman" panose="02020603050405020304" pitchFamily="18" charset="0"/>
              </a:rPr>
              <a:t>S</a:t>
            </a:r>
            <a:r>
              <a:rPr lang="el-GR" sz="2800" dirty="0" err="1">
                <a:effectLst/>
                <a:latin typeface="Verdana" panose="020B0604030504040204" pitchFamily="34" charset="0"/>
                <a:ea typeface="Calibri" panose="020F0502020204030204" pitchFamily="34" charset="0"/>
                <a:cs typeface="Times New Roman" panose="02020603050405020304" pitchFamily="18" charset="0"/>
              </a:rPr>
              <a:t>hows</a:t>
            </a:r>
            <a:r>
              <a:rPr lang="el-GR" sz="2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2800" dirty="0" err="1">
                <a:effectLst/>
                <a:latin typeface="Verdana" panose="020B0604030504040204" pitchFamily="34" charset="0"/>
                <a:ea typeface="Calibri" panose="020F0502020204030204" pitchFamily="34" charset="0"/>
                <a:cs typeface="Times New Roman" panose="02020603050405020304" pitchFamily="18" charset="0"/>
              </a:rPr>
              <a:t>positions</a:t>
            </a:r>
            <a:r>
              <a:rPr lang="el-GR" sz="2800" dirty="0">
                <a:effectLst/>
                <a:latin typeface="Verdana" panose="020B0604030504040204" pitchFamily="34" charset="0"/>
                <a:ea typeface="Calibri" panose="020F0502020204030204" pitchFamily="34" charset="0"/>
                <a:cs typeface="Times New Roman" panose="02020603050405020304" pitchFamily="18" charset="0"/>
              </a:rPr>
              <a:t> in the </a:t>
            </a:r>
            <a:r>
              <a:rPr lang="el-GR" sz="2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2800" dirty="0">
                <a:effectLst/>
                <a:latin typeface="Verdana" panose="020B0604030504040204" pitchFamily="34" charset="0"/>
                <a:ea typeface="Calibri" panose="020F0502020204030204" pitchFamily="34" charset="0"/>
                <a:cs typeface="Times New Roman" panose="02020603050405020304" pitchFamily="18" charset="0"/>
              </a:rPr>
              <a:t> </a:t>
            </a:r>
            <a:r>
              <a:rPr lang="el-GR" sz="28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2800" dirty="0">
                <a:effectLst/>
                <a:latin typeface="Verdana" panose="020B0604030504040204" pitchFamily="34" charset="0"/>
                <a:ea typeface="Calibri" panose="020F0502020204030204" pitchFamily="34" charset="0"/>
                <a:cs typeface="Times New Roman" panose="02020603050405020304" pitchFamily="18" charset="0"/>
              </a:rPr>
              <a:t> </a:t>
            </a:r>
            <a:r>
              <a:rPr lang="el-GR" sz="2800" dirty="0" err="1">
                <a:effectLst/>
                <a:latin typeface="Verdana" panose="020B0604030504040204" pitchFamily="34" charset="0"/>
                <a:ea typeface="Calibri" panose="020F0502020204030204" pitchFamily="34" charset="0"/>
                <a:cs typeface="Times New Roman" panose="02020603050405020304" pitchFamily="18" charset="0"/>
              </a:rPr>
              <a:t>contain</a:t>
            </a:r>
            <a:r>
              <a:rPr lang="el-GR" sz="2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2800" dirty="0" err="1">
                <a:effectLst/>
                <a:latin typeface="Verdana" panose="020B0604030504040204" pitchFamily="34" charset="0"/>
                <a:ea typeface="Calibri" panose="020F0502020204030204" pitchFamily="34" charset="0"/>
                <a:cs typeface="Times New Roman" panose="02020603050405020304" pitchFamily="18" charset="0"/>
              </a:rPr>
              <a:t>key</a:t>
            </a:r>
            <a:r>
              <a:rPr lang="el-GR" sz="2800" dirty="0">
                <a:effectLst/>
                <a:latin typeface="Verdana" panose="020B0604030504040204" pitchFamily="34" charset="0"/>
                <a:ea typeface="Calibri" panose="020F0502020204030204" pitchFamily="34" charset="0"/>
                <a:cs typeface="Times New Roman" panose="02020603050405020304" pitchFamily="18" charset="0"/>
              </a:rPr>
              <a:t> </a:t>
            </a:r>
            <a:r>
              <a:rPr lang="el-GR" sz="28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2800" dirty="0">
                <a:effectLst/>
                <a:latin typeface="Verdana" panose="020B0604030504040204" pitchFamily="34" charset="0"/>
                <a:ea typeface="Calibri" panose="020F0502020204030204" pitchFamily="34" charset="0"/>
                <a:cs typeface="Times New Roman" panose="02020603050405020304" pitchFamily="18" charset="0"/>
              </a:rPr>
              <a:t>.</a:t>
            </a:r>
          </a:p>
        </p:txBody>
      </p:sp>
      <p:sp>
        <p:nvSpPr>
          <p:cNvPr id="8" name="TextBox 7">
            <a:extLst>
              <a:ext uri="{FF2B5EF4-FFF2-40B4-BE49-F238E27FC236}">
                <a16:creationId xmlns:a16="http://schemas.microsoft.com/office/drawing/2014/main" id="{CCD5FF11-7FE8-43EB-A04A-40B651A11378}"/>
              </a:ext>
            </a:extLst>
          </p:cNvPr>
          <p:cNvSpPr txBox="1"/>
          <p:nvPr/>
        </p:nvSpPr>
        <p:spPr>
          <a:xfrm>
            <a:off x="8251552" y="588140"/>
            <a:ext cx="3450642" cy="523220"/>
          </a:xfrm>
          <a:prstGeom prst="rect">
            <a:avLst/>
          </a:prstGeom>
          <a:noFill/>
        </p:spPr>
        <p:txBody>
          <a:bodyPr wrap="square" rtlCol="0">
            <a:spAutoFit/>
          </a:bodyPr>
          <a:lstStyle/>
          <a:p>
            <a:r>
              <a:rPr lang="en-US" sz="2800" dirty="0"/>
              <a:t>0	89	     False</a:t>
            </a:r>
            <a:endParaRPr lang="el-GR" sz="2800" dirty="0"/>
          </a:p>
        </p:txBody>
      </p:sp>
      <p:sp>
        <p:nvSpPr>
          <p:cNvPr id="9" name="TextBox 8">
            <a:extLst>
              <a:ext uri="{FF2B5EF4-FFF2-40B4-BE49-F238E27FC236}">
                <a16:creationId xmlns:a16="http://schemas.microsoft.com/office/drawing/2014/main" id="{E284A9B0-58B5-4384-A740-C0362A0148BD}"/>
              </a:ext>
            </a:extLst>
          </p:cNvPr>
          <p:cNvSpPr txBox="1"/>
          <p:nvPr/>
        </p:nvSpPr>
        <p:spPr>
          <a:xfrm>
            <a:off x="8251552" y="1060979"/>
            <a:ext cx="3450642" cy="523220"/>
          </a:xfrm>
          <a:prstGeom prst="rect">
            <a:avLst/>
          </a:prstGeom>
          <a:noFill/>
        </p:spPr>
        <p:txBody>
          <a:bodyPr wrap="square" rtlCol="0">
            <a:spAutoFit/>
          </a:bodyPr>
          <a:lstStyle/>
          <a:p>
            <a:r>
              <a:rPr lang="en-US" sz="2800" dirty="0"/>
              <a:t>1	32	    False</a:t>
            </a:r>
            <a:endParaRPr lang="el-GR" sz="2800" dirty="0"/>
          </a:p>
        </p:txBody>
      </p:sp>
      <p:sp>
        <p:nvSpPr>
          <p:cNvPr id="10" name="TextBox 9">
            <a:extLst>
              <a:ext uri="{FF2B5EF4-FFF2-40B4-BE49-F238E27FC236}">
                <a16:creationId xmlns:a16="http://schemas.microsoft.com/office/drawing/2014/main" id="{51FE7E46-64B6-434B-A94E-08680E14C61C}"/>
              </a:ext>
            </a:extLst>
          </p:cNvPr>
          <p:cNvSpPr txBox="1"/>
          <p:nvPr/>
        </p:nvSpPr>
        <p:spPr>
          <a:xfrm>
            <a:off x="8251552" y="1550394"/>
            <a:ext cx="4172207" cy="523220"/>
          </a:xfrm>
          <a:prstGeom prst="rect">
            <a:avLst/>
          </a:prstGeom>
          <a:noFill/>
        </p:spPr>
        <p:txBody>
          <a:bodyPr wrap="square" rtlCol="0">
            <a:spAutoFit/>
          </a:bodyPr>
          <a:lstStyle/>
          <a:p>
            <a:r>
              <a:rPr lang="en-US" sz="2800" dirty="0"/>
              <a:t>2	78	    True   </a:t>
            </a:r>
            <a:r>
              <a:rPr lang="en-US" sz="2400" b="1" dirty="0"/>
              <a:t>Found</a:t>
            </a:r>
            <a:endParaRPr lang="el-GR" sz="2800" b="1" dirty="0"/>
          </a:p>
        </p:txBody>
      </p:sp>
      <p:sp>
        <p:nvSpPr>
          <p:cNvPr id="11" name="TextBox 10">
            <a:extLst>
              <a:ext uri="{FF2B5EF4-FFF2-40B4-BE49-F238E27FC236}">
                <a16:creationId xmlns:a16="http://schemas.microsoft.com/office/drawing/2014/main" id="{779F0E2A-9AD4-4952-978F-CE70ACBE4EBF}"/>
              </a:ext>
            </a:extLst>
          </p:cNvPr>
          <p:cNvSpPr txBox="1"/>
          <p:nvPr/>
        </p:nvSpPr>
        <p:spPr>
          <a:xfrm>
            <a:off x="8276706" y="2138069"/>
            <a:ext cx="3450642" cy="523220"/>
          </a:xfrm>
          <a:prstGeom prst="rect">
            <a:avLst/>
          </a:prstGeom>
          <a:noFill/>
        </p:spPr>
        <p:txBody>
          <a:bodyPr wrap="square" rtlCol="0">
            <a:spAutoFit/>
          </a:bodyPr>
          <a:lstStyle/>
          <a:p>
            <a:r>
              <a:rPr lang="en-US" sz="2800" dirty="0"/>
              <a:t>3	64	    False</a:t>
            </a:r>
            <a:endParaRPr lang="el-GR" sz="2800" dirty="0"/>
          </a:p>
        </p:txBody>
      </p:sp>
      <p:sp>
        <p:nvSpPr>
          <p:cNvPr id="12" name="TextBox 11">
            <a:extLst>
              <a:ext uri="{FF2B5EF4-FFF2-40B4-BE49-F238E27FC236}">
                <a16:creationId xmlns:a16="http://schemas.microsoft.com/office/drawing/2014/main" id="{0D504023-B8D1-486D-958E-28A359B97314}"/>
              </a:ext>
            </a:extLst>
          </p:cNvPr>
          <p:cNvSpPr txBox="1"/>
          <p:nvPr/>
        </p:nvSpPr>
        <p:spPr>
          <a:xfrm>
            <a:off x="8276706" y="2647663"/>
            <a:ext cx="3450642" cy="523220"/>
          </a:xfrm>
          <a:prstGeom prst="rect">
            <a:avLst/>
          </a:prstGeom>
          <a:noFill/>
        </p:spPr>
        <p:txBody>
          <a:bodyPr wrap="square" rtlCol="0">
            <a:spAutoFit/>
          </a:bodyPr>
          <a:lstStyle/>
          <a:p>
            <a:r>
              <a:rPr lang="en-US" sz="2800" dirty="0"/>
              <a:t>4	70	    False</a:t>
            </a:r>
            <a:endParaRPr lang="el-GR" sz="2800" dirty="0"/>
          </a:p>
        </p:txBody>
      </p:sp>
      <p:sp>
        <p:nvSpPr>
          <p:cNvPr id="14" name="TextBox 13">
            <a:extLst>
              <a:ext uri="{FF2B5EF4-FFF2-40B4-BE49-F238E27FC236}">
                <a16:creationId xmlns:a16="http://schemas.microsoft.com/office/drawing/2014/main" id="{0F607107-6852-4AE4-AAF2-A59CE6717632}"/>
              </a:ext>
            </a:extLst>
          </p:cNvPr>
          <p:cNvSpPr txBox="1"/>
          <p:nvPr/>
        </p:nvSpPr>
        <p:spPr>
          <a:xfrm>
            <a:off x="13816" y="2196626"/>
            <a:ext cx="7284720" cy="830997"/>
          </a:xfrm>
          <a:prstGeom prst="rect">
            <a:avLst/>
          </a:prstGeom>
          <a:solidFill>
            <a:schemeClr val="bg2"/>
          </a:solidFill>
        </p:spPr>
        <p:txBody>
          <a:bodyPr wrap="square">
            <a:spAutoFit/>
          </a:bodyPr>
          <a:lstStyle/>
          <a:p>
            <a:pPr>
              <a:tabLst>
                <a:tab pos="180340" algn="l"/>
                <a:tab pos="540385" algn="l"/>
                <a:tab pos="900430" algn="l"/>
                <a:tab pos="1260475" algn="l"/>
              </a:tabLst>
            </a:pP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Array</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89,32,78,64,70</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17" name="TextBox 16">
            <a:extLst>
              <a:ext uri="{FF2B5EF4-FFF2-40B4-BE49-F238E27FC236}">
                <a16:creationId xmlns:a16="http://schemas.microsoft.com/office/drawing/2014/main" id="{E77DD4ED-41B0-40D5-8885-44E35CD268B6}"/>
              </a:ext>
            </a:extLst>
          </p:cNvPr>
          <p:cNvSpPr txBox="1"/>
          <p:nvPr/>
        </p:nvSpPr>
        <p:spPr>
          <a:xfrm>
            <a:off x="167640" y="1261033"/>
            <a:ext cx="3577590" cy="646331"/>
          </a:xfrm>
          <a:prstGeom prst="rect">
            <a:avLst/>
          </a:prstGeom>
          <a:noFill/>
        </p:spPr>
        <p:txBody>
          <a:bodyPr wrap="square">
            <a:spAutoFit/>
          </a:bodyPr>
          <a:lstStyle/>
          <a:p>
            <a:r>
              <a:rPr lang="en-US" sz="3600" b="1" dirty="0">
                <a:effectLst/>
                <a:latin typeface="Verdana" panose="020B0604030504040204" pitchFamily="34" charset="0"/>
                <a:ea typeface="Calibri" panose="020F0502020204030204" pitchFamily="34" charset="0"/>
                <a:cs typeface="Times New Roman" panose="02020603050405020304" pitchFamily="18" charset="0"/>
              </a:rPr>
              <a:t>K</a:t>
            </a:r>
            <a:r>
              <a:rPr lang="el-GR" sz="3600" b="1" dirty="0" err="1">
                <a:effectLst/>
                <a:latin typeface="Verdana" panose="020B0604030504040204" pitchFamily="34" charset="0"/>
                <a:ea typeface="Calibri" panose="020F0502020204030204" pitchFamily="34" charset="0"/>
                <a:cs typeface="Times New Roman" panose="02020603050405020304" pitchFamily="18" charset="0"/>
              </a:rPr>
              <a:t>ey</a:t>
            </a:r>
            <a:r>
              <a:rPr lang="en-US" sz="3600" b="1" dirty="0">
                <a:latin typeface="Verdana" panose="020B0604030504040204" pitchFamily="34" charset="0"/>
                <a:ea typeface="Calibri" panose="020F0502020204030204" pitchFamily="34" charset="0"/>
                <a:cs typeface="Times New Roman" panose="02020603050405020304" pitchFamily="18" charset="0"/>
              </a:rPr>
              <a:t> =</a:t>
            </a:r>
            <a:r>
              <a:rPr lang="en-US" sz="3600" b="1" dirty="0">
                <a:effectLst/>
                <a:latin typeface="Verdana" panose="020B0604030504040204" pitchFamily="34" charset="0"/>
                <a:ea typeface="Calibri" panose="020F0502020204030204" pitchFamily="34" charset="0"/>
                <a:cs typeface="Times New Roman" panose="02020603050405020304" pitchFamily="18" charset="0"/>
              </a:rPr>
              <a:t> 78</a:t>
            </a:r>
            <a:endParaRPr lang="el-GR" sz="3600" b="1" dirty="0"/>
          </a:p>
        </p:txBody>
      </p:sp>
    </p:spTree>
    <p:extLst>
      <p:ext uri="{BB962C8B-B14F-4D97-AF65-F5344CB8AC3E}">
        <p14:creationId xmlns:p14="http://schemas.microsoft.com/office/powerpoint/2010/main" val="328701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44A8F49-2D6A-4E77-BF16-3DFF8152A366}"/>
              </a:ext>
            </a:extLst>
          </p:cNvPr>
          <p:cNvSpPr>
            <a:spLocks noGrp="1"/>
          </p:cNvSpPr>
          <p:nvPr>
            <p:ph type="title"/>
          </p:nvPr>
        </p:nvSpPr>
        <p:spPr/>
        <p:txBody>
          <a:bodyPr/>
          <a:lstStyle/>
          <a:p>
            <a:r>
              <a:rPr lang="en-US" dirty="0"/>
              <a:t>Serial Search the first key value</a:t>
            </a:r>
            <a:endParaRPr lang="el-GR" dirty="0"/>
          </a:p>
        </p:txBody>
      </p:sp>
      <p:sp>
        <p:nvSpPr>
          <p:cNvPr id="4" name="TextBox 3">
            <a:extLst>
              <a:ext uri="{FF2B5EF4-FFF2-40B4-BE49-F238E27FC236}">
                <a16:creationId xmlns:a16="http://schemas.microsoft.com/office/drawing/2014/main" id="{B7898531-C491-4FE9-895F-A654274F8C28}"/>
              </a:ext>
            </a:extLst>
          </p:cNvPr>
          <p:cNvSpPr txBox="1"/>
          <p:nvPr/>
        </p:nvSpPr>
        <p:spPr>
          <a:xfrm>
            <a:off x="487680" y="1003178"/>
            <a:ext cx="9265920" cy="5262979"/>
          </a:xfrm>
          <a:prstGeom prst="rect">
            <a:avLst/>
          </a:prstGeom>
          <a:solidFill>
            <a:schemeClr val="bg2"/>
          </a:solidFill>
        </p:spPr>
        <p:txBody>
          <a:bodyPr wrap="square">
            <a:spAutoFit/>
          </a:bodyPr>
          <a:lstStyle/>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found</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Boolean</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False</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0</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Do</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While</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Not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found</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And</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&lt;= 999</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 =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key</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found</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in : " &amp; i &amp;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position</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found</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True</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i + 1</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Loop</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Not</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found</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Not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found</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1740768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734B025-6659-416C-9BA4-14EF52FFAAB8}"/>
              </a:ext>
            </a:extLst>
          </p:cNvPr>
          <p:cNvSpPr>
            <a:spLocks noGrp="1"/>
          </p:cNvSpPr>
          <p:nvPr>
            <p:ph type="title"/>
          </p:nvPr>
        </p:nvSpPr>
        <p:spPr/>
        <p:txBody>
          <a:bodyPr/>
          <a:lstStyle/>
          <a:p>
            <a:r>
              <a:rPr lang="en-US" dirty="0"/>
              <a:t>Binary Search </a:t>
            </a:r>
            <a:endParaRPr lang="el-GR" dirty="0"/>
          </a:p>
        </p:txBody>
      </p:sp>
      <p:graphicFrame>
        <p:nvGraphicFramePr>
          <p:cNvPr id="3" name="Πίνακας 2">
            <a:extLst>
              <a:ext uri="{FF2B5EF4-FFF2-40B4-BE49-F238E27FC236}">
                <a16:creationId xmlns:a16="http://schemas.microsoft.com/office/drawing/2014/main" id="{0E70500F-8099-49E7-9012-0EDD4172BA93}"/>
              </a:ext>
            </a:extLst>
          </p:cNvPr>
          <p:cNvGraphicFramePr>
            <a:graphicFrameLocks noGrp="1"/>
          </p:cNvGraphicFramePr>
          <p:nvPr>
            <p:extLst>
              <p:ext uri="{D42A27DB-BD31-4B8C-83A1-F6EECF244321}">
                <p14:modId xmlns:p14="http://schemas.microsoft.com/office/powerpoint/2010/main" val="4145545624"/>
              </p:ext>
            </p:extLst>
          </p:nvPr>
        </p:nvGraphicFramePr>
        <p:xfrm>
          <a:off x="372862" y="783259"/>
          <a:ext cx="10854580" cy="5591740"/>
        </p:xfrm>
        <a:graphic>
          <a:graphicData uri="http://schemas.openxmlformats.org/drawingml/2006/table">
            <a:tbl>
              <a:tblPr firstRow="1" firstCol="1" bandRow="1">
                <a:tableStyleId>{5C22544A-7EE6-4342-B048-85BDC9FD1C3A}</a:tableStyleId>
              </a:tblPr>
              <a:tblGrid>
                <a:gridCol w="770166">
                  <a:extLst>
                    <a:ext uri="{9D8B030D-6E8A-4147-A177-3AD203B41FA5}">
                      <a16:colId xmlns:a16="http://schemas.microsoft.com/office/drawing/2014/main" val="4107235326"/>
                    </a:ext>
                  </a:extLst>
                </a:gridCol>
                <a:gridCol w="815561">
                  <a:extLst>
                    <a:ext uri="{9D8B030D-6E8A-4147-A177-3AD203B41FA5}">
                      <a16:colId xmlns:a16="http://schemas.microsoft.com/office/drawing/2014/main" val="3044461710"/>
                    </a:ext>
                  </a:extLst>
                </a:gridCol>
                <a:gridCol w="1238481">
                  <a:extLst>
                    <a:ext uri="{9D8B030D-6E8A-4147-A177-3AD203B41FA5}">
                      <a16:colId xmlns:a16="http://schemas.microsoft.com/office/drawing/2014/main" val="2987240347"/>
                    </a:ext>
                  </a:extLst>
                </a:gridCol>
                <a:gridCol w="574224">
                  <a:extLst>
                    <a:ext uri="{9D8B030D-6E8A-4147-A177-3AD203B41FA5}">
                      <a16:colId xmlns:a16="http://schemas.microsoft.com/office/drawing/2014/main" val="3409975448"/>
                    </a:ext>
                  </a:extLst>
                </a:gridCol>
                <a:gridCol w="1425739">
                  <a:extLst>
                    <a:ext uri="{9D8B030D-6E8A-4147-A177-3AD203B41FA5}">
                      <a16:colId xmlns:a16="http://schemas.microsoft.com/office/drawing/2014/main" val="4129274649"/>
                    </a:ext>
                  </a:extLst>
                </a:gridCol>
                <a:gridCol w="810228">
                  <a:extLst>
                    <a:ext uri="{9D8B030D-6E8A-4147-A177-3AD203B41FA5}">
                      <a16:colId xmlns:a16="http://schemas.microsoft.com/office/drawing/2014/main" val="1768809277"/>
                    </a:ext>
                  </a:extLst>
                </a:gridCol>
                <a:gridCol w="1747777">
                  <a:extLst>
                    <a:ext uri="{9D8B030D-6E8A-4147-A177-3AD203B41FA5}">
                      <a16:colId xmlns:a16="http://schemas.microsoft.com/office/drawing/2014/main" val="864735532"/>
                    </a:ext>
                  </a:extLst>
                </a:gridCol>
                <a:gridCol w="625033">
                  <a:extLst>
                    <a:ext uri="{9D8B030D-6E8A-4147-A177-3AD203B41FA5}">
                      <a16:colId xmlns:a16="http://schemas.microsoft.com/office/drawing/2014/main" val="941988296"/>
                    </a:ext>
                  </a:extLst>
                </a:gridCol>
                <a:gridCol w="2631800">
                  <a:extLst>
                    <a:ext uri="{9D8B030D-6E8A-4147-A177-3AD203B41FA5}">
                      <a16:colId xmlns:a16="http://schemas.microsoft.com/office/drawing/2014/main" val="1097012847"/>
                    </a:ext>
                  </a:extLst>
                </a:gridCol>
                <a:gridCol w="215571">
                  <a:extLst>
                    <a:ext uri="{9D8B030D-6E8A-4147-A177-3AD203B41FA5}">
                      <a16:colId xmlns:a16="http://schemas.microsoft.com/office/drawing/2014/main" val="3059926135"/>
                    </a:ext>
                  </a:extLst>
                </a:gridCol>
              </a:tblGrid>
              <a:tr h="360208">
                <a:tc gridSpan="10">
                  <a:txBody>
                    <a:bodyPr/>
                    <a:lstStyle/>
                    <a:p>
                      <a:pPr algn="ctr">
                        <a:lnSpc>
                          <a:spcPct val="107000"/>
                        </a:lnSpc>
                        <a:spcAft>
                          <a:spcPts val="800"/>
                        </a:spcAft>
                      </a:pPr>
                      <a:r>
                        <a:rPr lang="el-GR" sz="2800">
                          <a:effectLst/>
                        </a:rPr>
                        <a:t>Binary Search </a:t>
                      </a:r>
                      <a:endParaRPr lang="el-GR" sz="4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extLst>
                  <a:ext uri="{0D108BD9-81ED-4DB2-BD59-A6C34878D82A}">
                    <a16:rowId xmlns:a16="http://schemas.microsoft.com/office/drawing/2014/main" val="1423705716"/>
                  </a:ext>
                </a:extLst>
              </a:tr>
              <a:tr h="360208">
                <a:tc gridSpan="10">
                  <a:txBody>
                    <a:bodyPr/>
                    <a:lstStyle/>
                    <a:p>
                      <a:pPr algn="ctr">
                        <a:lnSpc>
                          <a:spcPct val="107000"/>
                        </a:lnSpc>
                        <a:spcAft>
                          <a:spcPts val="800"/>
                        </a:spcAft>
                      </a:pPr>
                      <a:r>
                        <a:rPr lang="el-GR" sz="2800">
                          <a:effectLst/>
                        </a:rPr>
                        <a:t>key value = 80</a:t>
                      </a:r>
                      <a:endParaRPr lang="el-GR" sz="4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extLst>
                  <a:ext uri="{0D108BD9-81ED-4DB2-BD59-A6C34878D82A}">
                    <a16:rowId xmlns:a16="http://schemas.microsoft.com/office/drawing/2014/main" val="2923321321"/>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1</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47</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sym typeface="Wingdings" panose="05000000000000000000" pitchFamily="2" charset="2"/>
                        </a:rPr>
                        <a:t></a:t>
                      </a:r>
                      <a:r>
                        <a:rPr lang="el-GR" sz="2400" dirty="0" err="1">
                          <a:effectLst/>
                          <a:latin typeface="Verdana" panose="020B0604030504040204" pitchFamily="34" charset="0"/>
                          <a:ea typeface="Verdana" panose="020B0604030504040204" pitchFamily="34" charset="0"/>
                        </a:rPr>
                        <a:t>Up</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47</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47</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47</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endParaRPr lang="el-GR" sz="1000" dirty="0"/>
                    </a:p>
                  </a:txBody>
                  <a:tcPr marL="68580" marR="68580" marT="0" marB="0"/>
                </a:tc>
                <a:extLst>
                  <a:ext uri="{0D108BD9-81ED-4DB2-BD59-A6C34878D82A}">
                    <a16:rowId xmlns:a16="http://schemas.microsoft.com/office/drawing/2014/main" val="706184219"/>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2</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58</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58</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58</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58</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1000" dirty="0">
                          <a:effectLst/>
                        </a:rPr>
                        <a:t> </a:t>
                      </a:r>
                      <a:endParaRPr lang="el-GR" sz="12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42885313"/>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3</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62</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62</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62</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62</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1000" dirty="0">
                          <a:effectLst/>
                        </a:rPr>
                        <a:t> </a:t>
                      </a:r>
                      <a:endParaRPr lang="el-GR" sz="12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4827906"/>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4</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69</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69</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69</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69</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1000" dirty="0">
                          <a:effectLst/>
                        </a:rPr>
                        <a:t> </a:t>
                      </a:r>
                      <a:endParaRPr lang="el-GR" sz="12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220069"/>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5</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74</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sym typeface="Wingdings" panose="05000000000000000000" pitchFamily="2" charset="2"/>
                        </a:rPr>
                        <a:t></a:t>
                      </a:r>
                      <a:r>
                        <a:rPr lang="el-GR" sz="2400">
                          <a:effectLst/>
                          <a:latin typeface="Verdana" panose="020B0604030504040204" pitchFamily="34" charset="0"/>
                          <a:ea typeface="Verdana" panose="020B0604030504040204" pitchFamily="34" charset="0"/>
                        </a:rPr>
                        <a:t>Cent</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74</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74</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74</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1000" dirty="0">
                          <a:effectLst/>
                        </a:rPr>
                        <a:t> </a:t>
                      </a:r>
                      <a:endParaRPr lang="el-GR" sz="12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0554499"/>
                  </a:ext>
                </a:extLst>
              </a:tr>
              <a:tr h="565842">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6</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79</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79</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sym typeface="Wingdings" panose="05000000000000000000" pitchFamily="2" charset="2"/>
                        </a:rPr>
                        <a:t></a:t>
                      </a:r>
                      <a:r>
                        <a:rPr lang="el-GR" sz="2400" dirty="0" err="1">
                          <a:effectLst/>
                          <a:latin typeface="Verdana" panose="020B0604030504040204" pitchFamily="34" charset="0"/>
                          <a:ea typeface="Verdana" panose="020B0604030504040204" pitchFamily="34" charset="0"/>
                        </a:rPr>
                        <a:t>Up</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79</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000" dirty="0">
                          <a:effectLst/>
                          <a:latin typeface="Verdana" panose="020B0604030504040204" pitchFamily="34" charset="0"/>
                          <a:ea typeface="Verdana" panose="020B0604030504040204" pitchFamily="34" charset="0"/>
                          <a:sym typeface="Wingdings" panose="05000000000000000000" pitchFamily="2" charset="2"/>
                        </a:rPr>
                        <a:t></a:t>
                      </a:r>
                      <a:r>
                        <a:rPr lang="el-GR" sz="2000" dirty="0" err="1">
                          <a:effectLst/>
                          <a:latin typeface="Verdana" panose="020B0604030504040204" pitchFamily="34" charset="0"/>
                          <a:ea typeface="Verdana" panose="020B0604030504040204" pitchFamily="34" charset="0"/>
                        </a:rPr>
                        <a:t>Up</a:t>
                      </a:r>
                      <a:r>
                        <a:rPr lang="el-GR" sz="2000" dirty="0">
                          <a:effectLst/>
                          <a:latin typeface="Verdana" panose="020B0604030504040204" pitchFamily="34" charset="0"/>
                          <a:ea typeface="Verdana" panose="020B0604030504040204" pitchFamily="34" charset="0"/>
                        </a:rPr>
                        <a:t>,  </a:t>
                      </a:r>
                      <a:r>
                        <a:rPr lang="el-GR" sz="2000" dirty="0" err="1">
                          <a:effectLst/>
                          <a:latin typeface="Verdana" panose="020B0604030504040204" pitchFamily="34" charset="0"/>
                          <a:ea typeface="Verdana" panose="020B0604030504040204" pitchFamily="34" charset="0"/>
                        </a:rPr>
                        <a:t>Cent</a:t>
                      </a:r>
                      <a:endParaRPr lang="el-GR" sz="20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79</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1000" dirty="0">
                          <a:effectLst/>
                        </a:rPr>
                        <a:t> </a:t>
                      </a:r>
                      <a:endParaRPr lang="el-GR" sz="12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0779180"/>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7</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80</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80</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80</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sym typeface="Wingdings" panose="05000000000000000000" pitchFamily="2" charset="2"/>
                        </a:rPr>
                        <a:t></a:t>
                      </a:r>
                      <a:r>
                        <a:rPr lang="el-GR" sz="2400" dirty="0" err="1">
                          <a:effectLst/>
                          <a:latin typeface="Verdana" panose="020B0604030504040204" pitchFamily="34" charset="0"/>
                          <a:ea typeface="Verdana" panose="020B0604030504040204" pitchFamily="34" charset="0"/>
                        </a:rPr>
                        <a:t>Bot</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80</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sym typeface="Wingdings" panose="05000000000000000000" pitchFamily="2" charset="2"/>
                        </a:rPr>
                        <a:t></a:t>
                      </a:r>
                      <a:r>
                        <a:rPr lang="el-GR" sz="2400" dirty="0" err="1">
                          <a:effectLst/>
                          <a:latin typeface="Verdana" panose="020B0604030504040204" pitchFamily="34" charset="0"/>
                          <a:ea typeface="Verdana" panose="020B0604030504040204" pitchFamily="34" charset="0"/>
                        </a:rPr>
                        <a:t>Up</a:t>
                      </a:r>
                      <a:r>
                        <a:rPr lang="el-GR" sz="2400" dirty="0">
                          <a:effectLst/>
                          <a:latin typeface="Verdana" panose="020B0604030504040204" pitchFamily="34" charset="0"/>
                          <a:ea typeface="Verdana" panose="020B0604030504040204" pitchFamily="34" charset="0"/>
                        </a:rPr>
                        <a:t>, </a:t>
                      </a:r>
                      <a:r>
                        <a:rPr lang="el-GR" sz="2400" dirty="0" err="1">
                          <a:effectLst/>
                          <a:latin typeface="Verdana" panose="020B0604030504040204" pitchFamily="34" charset="0"/>
                          <a:ea typeface="Verdana" panose="020B0604030504040204" pitchFamily="34" charset="0"/>
                        </a:rPr>
                        <a:t>Cent</a:t>
                      </a:r>
                      <a:r>
                        <a:rPr lang="el-GR" sz="2400" dirty="0">
                          <a:effectLst/>
                          <a:latin typeface="Verdana" panose="020B0604030504040204" pitchFamily="34" charset="0"/>
                          <a:ea typeface="Verdana" panose="020B0604030504040204" pitchFamily="34" charset="0"/>
                        </a:rPr>
                        <a:t>, </a:t>
                      </a:r>
                      <a:r>
                        <a:rPr lang="el-GR" sz="2400" dirty="0" err="1">
                          <a:effectLst/>
                          <a:latin typeface="Verdana" panose="020B0604030504040204" pitchFamily="34" charset="0"/>
                          <a:ea typeface="Verdana" panose="020B0604030504040204" pitchFamily="34" charset="0"/>
                        </a:rPr>
                        <a:t>Bot</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1000" dirty="0">
                          <a:effectLst/>
                        </a:rPr>
                        <a:t> </a:t>
                      </a:r>
                      <a:endParaRPr lang="el-GR" sz="12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5830406"/>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8</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83</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83</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sym typeface="Wingdings" panose="05000000000000000000" pitchFamily="2" charset="2"/>
                        </a:rPr>
                        <a:t></a:t>
                      </a:r>
                      <a:r>
                        <a:rPr lang="el-GR" sz="2400">
                          <a:effectLst/>
                          <a:latin typeface="Verdana" panose="020B0604030504040204" pitchFamily="34" charset="0"/>
                          <a:ea typeface="Verdana" panose="020B0604030504040204" pitchFamily="34" charset="0"/>
                        </a:rPr>
                        <a:t>Cent</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83</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83</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1000" dirty="0">
                          <a:effectLst/>
                        </a:rPr>
                        <a:t> </a:t>
                      </a:r>
                      <a:endParaRPr lang="el-GR" sz="12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1254659"/>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9</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88</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88</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88</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88</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1000" dirty="0">
                          <a:effectLst/>
                        </a:rPr>
                        <a:t> </a:t>
                      </a:r>
                      <a:endParaRPr lang="el-GR" sz="12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2112251"/>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10</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95</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sym typeface="Wingdings" panose="05000000000000000000" pitchFamily="2" charset="2"/>
                        </a:rPr>
                        <a:t></a:t>
                      </a:r>
                      <a:r>
                        <a:rPr lang="el-GR" sz="2400">
                          <a:effectLst/>
                          <a:latin typeface="Verdana" panose="020B0604030504040204" pitchFamily="34" charset="0"/>
                          <a:ea typeface="Verdana" panose="020B0604030504040204" pitchFamily="34" charset="0"/>
                        </a:rPr>
                        <a:t>Bot</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95</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sym typeface="Wingdings" panose="05000000000000000000" pitchFamily="2" charset="2"/>
                        </a:rPr>
                        <a:t></a:t>
                      </a:r>
                      <a:r>
                        <a:rPr lang="el-GR" sz="2400">
                          <a:effectLst/>
                          <a:latin typeface="Verdana" panose="020B0604030504040204" pitchFamily="34" charset="0"/>
                          <a:ea typeface="Verdana" panose="020B0604030504040204" pitchFamily="34" charset="0"/>
                        </a:rPr>
                        <a:t>Bot</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95</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95</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000" dirty="0">
                          <a:effectLst/>
                        </a:rPr>
                        <a:t> </a:t>
                      </a:r>
                      <a:endParaRPr lang="el-GR" sz="12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2504171"/>
                  </a:ext>
                </a:extLst>
              </a:tr>
              <a:tr h="360208">
                <a:tc>
                  <a:txBody>
                    <a:bodyPr/>
                    <a:lstStyle/>
                    <a:p>
                      <a:pPr algn="ctr">
                        <a:lnSpc>
                          <a:spcPct val="107000"/>
                        </a:lnSpc>
                        <a:spcAft>
                          <a:spcPts val="800"/>
                        </a:spcAft>
                      </a:pPr>
                      <a:r>
                        <a:rPr lang="en-US" sz="2800">
                          <a:effectLst/>
                          <a:latin typeface="Verdana" panose="020B0604030504040204" pitchFamily="34" charset="0"/>
                          <a:ea typeface="Verdana" panose="020B0604030504040204" pitchFamily="34" charset="0"/>
                        </a:rPr>
                        <a:t> </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1</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2</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3</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4</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1000" dirty="0">
                          <a:effectLst/>
                        </a:rPr>
                        <a:t> </a:t>
                      </a:r>
                      <a:endParaRPr lang="el-GR" sz="12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7871432"/>
                  </a:ext>
                </a:extLst>
              </a:tr>
            </a:tbl>
          </a:graphicData>
        </a:graphic>
      </p:graphicFrame>
    </p:spTree>
    <p:extLst>
      <p:ext uri="{BB962C8B-B14F-4D97-AF65-F5344CB8AC3E}">
        <p14:creationId xmlns:p14="http://schemas.microsoft.com/office/powerpoint/2010/main" val="2640035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3B48A33-1CDE-4418-839E-A9A82404711D}"/>
              </a:ext>
            </a:extLst>
          </p:cNvPr>
          <p:cNvSpPr>
            <a:spLocks noGrp="1"/>
          </p:cNvSpPr>
          <p:nvPr>
            <p:ph type="title"/>
          </p:nvPr>
        </p:nvSpPr>
        <p:spPr/>
        <p:txBody>
          <a:bodyPr/>
          <a:lstStyle/>
          <a:p>
            <a:r>
              <a:rPr lang="en-US" dirty="0"/>
              <a:t>Sort – Bubble Sort</a:t>
            </a:r>
            <a:endParaRPr lang="el-GR" dirty="0"/>
          </a:p>
        </p:txBody>
      </p:sp>
      <p:sp>
        <p:nvSpPr>
          <p:cNvPr id="4" name="TextBox 3">
            <a:extLst>
              <a:ext uri="{FF2B5EF4-FFF2-40B4-BE49-F238E27FC236}">
                <a16:creationId xmlns:a16="http://schemas.microsoft.com/office/drawing/2014/main" id="{23EEFBF5-EFA4-4A4C-A76E-78BA26357EED}"/>
              </a:ext>
            </a:extLst>
          </p:cNvPr>
          <p:cNvSpPr txBox="1"/>
          <p:nvPr/>
        </p:nvSpPr>
        <p:spPr>
          <a:xfrm>
            <a:off x="372862" y="1527858"/>
            <a:ext cx="10980938" cy="954107"/>
          </a:xfrm>
          <a:prstGeom prst="rect">
            <a:avLst/>
          </a:prstGeom>
          <a:noFill/>
        </p:spPr>
        <p:txBody>
          <a:bodyPr wrap="square">
            <a:spAutoFit/>
          </a:bodyPr>
          <a:lstStyle/>
          <a:p>
            <a:r>
              <a:rPr lang="en-US" sz="2800" dirty="0"/>
              <a:t>Initially, the algorithm starts from the last position of the table and com-pares sequentially with the previous</a:t>
            </a:r>
          </a:p>
        </p:txBody>
      </p:sp>
      <p:sp>
        <p:nvSpPr>
          <p:cNvPr id="6" name="TextBox 5">
            <a:extLst>
              <a:ext uri="{FF2B5EF4-FFF2-40B4-BE49-F238E27FC236}">
                <a16:creationId xmlns:a16="http://schemas.microsoft.com/office/drawing/2014/main" id="{DA13F825-F975-4CCF-A3B7-8E433DF9B82A}"/>
              </a:ext>
            </a:extLst>
          </p:cNvPr>
          <p:cNvSpPr txBox="1"/>
          <p:nvPr/>
        </p:nvSpPr>
        <p:spPr>
          <a:xfrm>
            <a:off x="372861" y="2803046"/>
            <a:ext cx="10217973" cy="954107"/>
          </a:xfrm>
          <a:prstGeom prst="rect">
            <a:avLst/>
          </a:prstGeom>
          <a:solidFill>
            <a:schemeClr val="bg2"/>
          </a:solidFill>
        </p:spPr>
        <p:txBody>
          <a:bodyPr wrap="square">
            <a:spAutoFit/>
          </a:bodyPr>
          <a:lstStyle/>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Array</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52</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7</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12</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3,16</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5</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1638381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n-US" sz="3600" dirty="0"/>
              <a:t>Sort – Bubble Sort</a:t>
            </a:r>
            <a:endParaRPr lang="el-GR" sz="3600" dirty="0"/>
          </a:p>
        </p:txBody>
      </p:sp>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7</a:t>
                      </a:r>
                    </a:p>
                  </a:txBody>
                  <a:tcPr anchor="ct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12</a:t>
                      </a:r>
                    </a:p>
                  </a:txBody>
                  <a:tcPr anchor="ct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3</a:t>
                      </a:r>
                    </a:p>
                  </a:txBody>
                  <a:tcPr anchor="ct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16</a:t>
                      </a:r>
                    </a:p>
                  </a:txBody>
                  <a:tcPr anchor="ctr"/>
                </a:tc>
                <a:extLst>
                  <a:ext uri="{0D108BD9-81ED-4DB2-BD59-A6C34878D82A}">
                    <a16:rowId xmlns:a16="http://schemas.microsoft.com/office/drawing/2014/main" val="10004"/>
                  </a:ext>
                </a:extLst>
              </a:tr>
              <a:tr h="583410">
                <a:tc>
                  <a:txBody>
                    <a:bodyPr/>
                    <a:lstStyle/>
                    <a:p>
                      <a:pPr algn="ctr"/>
                      <a:r>
                        <a:rPr lang="el-GR" sz="1800" b="1" dirty="0">
                          <a:latin typeface="Calibri" pitchFamily="34" charset="0"/>
                          <a:cs typeface="Calibri" pitchFamily="34" charset="0"/>
                        </a:rPr>
                        <a:t>5</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sp>
        <p:nvSpPr>
          <p:cNvPr id="4" name="3 - TextBox"/>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7" name="6 - Ευθύγραμμο βέλος σύνδεσης"/>
          <p:cNvCxnSpPr/>
          <p:nvPr/>
        </p:nvCxnSpPr>
        <p:spPr>
          <a:xfrm rot="10800000">
            <a:off x="4293888" y="528638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 name="7 - TextBox"/>
          <p:cNvSpPr txBox="1"/>
          <p:nvPr/>
        </p:nvSpPr>
        <p:spPr>
          <a:xfrm>
            <a:off x="4985126" y="1988579"/>
            <a:ext cx="6368674" cy="2308324"/>
          </a:xfrm>
          <a:prstGeom prst="rect">
            <a:avLst/>
          </a:prstGeom>
          <a:noFill/>
        </p:spPr>
        <p:txBody>
          <a:bodyPr wrap="square" rtlCol="0">
            <a:spAutoFit/>
          </a:bodyPr>
          <a:lstStyle/>
          <a:p>
            <a:r>
              <a:rPr lang="en-US" sz="2400" dirty="0"/>
              <a:t>The process starts from the last item in the table, and we check each time with the previous one. </a:t>
            </a:r>
          </a:p>
          <a:p>
            <a:r>
              <a:rPr lang="en-US" sz="2400" dirty="0"/>
              <a:t>
If the previous item is larger then the two items are exchanged (swap)
</a:t>
            </a:r>
            <a:endParaRPr lang="el-GR" sz="2400" dirty="0"/>
          </a:p>
        </p:txBody>
      </p:sp>
      <p:sp>
        <p:nvSpPr>
          <p:cNvPr id="9" name="8 - TextBox"/>
          <p:cNvSpPr txBox="1"/>
          <p:nvPr/>
        </p:nvSpPr>
        <p:spPr>
          <a:xfrm>
            <a:off x="4381488" y="5500702"/>
            <a:ext cx="1000132" cy="646331"/>
          </a:xfrm>
          <a:prstGeom prst="rect">
            <a:avLst/>
          </a:prstGeom>
          <a:noFill/>
        </p:spPr>
        <p:txBody>
          <a:bodyPr wrap="square" rtlCol="0">
            <a:spAutoFit/>
          </a:bodyPr>
          <a:lstStyle/>
          <a:p>
            <a:pPr algn="ctr"/>
            <a:r>
              <a:rPr lang="en-US" b="1" dirty="0"/>
              <a:t>Index</a:t>
            </a:r>
            <a:r>
              <a:rPr lang="el-GR" b="1" dirty="0"/>
              <a:t> Κ=6</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7</a:t>
                      </a:r>
                    </a:p>
                  </a:txBody>
                  <a:tcPr anchor="ct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12</a:t>
                      </a:r>
                    </a:p>
                  </a:txBody>
                  <a:tcPr anchor="ct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3</a:t>
                      </a:r>
                    </a:p>
                  </a:txBody>
                  <a:tcPr anchor="ct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16</a:t>
                      </a:r>
                    </a:p>
                  </a:txBody>
                  <a:tcPr anchor="ctr">
                    <a:solidFill>
                      <a:schemeClr val="accent2">
                        <a:lumMod val="60000"/>
                        <a:lumOff val="40000"/>
                      </a:schemeClr>
                    </a:solidFill>
                  </a:tcPr>
                </a:tc>
                <a:extLst>
                  <a:ext uri="{0D108BD9-81ED-4DB2-BD59-A6C34878D82A}">
                    <a16:rowId xmlns:a16="http://schemas.microsoft.com/office/drawing/2014/main" val="10004"/>
                  </a:ext>
                </a:extLst>
              </a:tr>
              <a:tr h="583410">
                <a:tc>
                  <a:txBody>
                    <a:bodyPr/>
                    <a:lstStyle/>
                    <a:p>
                      <a:pPr algn="ctr"/>
                      <a:r>
                        <a:rPr lang="el-GR" sz="1800" b="1" dirty="0">
                          <a:latin typeface="Calibri" pitchFamily="34" charset="0"/>
                          <a:cs typeface="Calibri" pitchFamily="34" charset="0"/>
                        </a:rPr>
                        <a:t>5</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graphicFrame>
        <p:nvGraphicFramePr>
          <p:cNvPr id="6" name="5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7" name="6 - Ευθύγραμμο βέλος σύνδεσης"/>
          <p:cNvCxnSpPr/>
          <p:nvPr/>
        </p:nvCxnSpPr>
        <p:spPr>
          <a:xfrm rot="10800000">
            <a:off x="4381488" y="528638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9" name="8 - TextBox"/>
          <p:cNvSpPr txBox="1"/>
          <p:nvPr/>
        </p:nvSpPr>
        <p:spPr>
          <a:xfrm>
            <a:off x="4381488" y="535782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Κ=6</a:t>
            </a:r>
          </a:p>
        </p:txBody>
      </p:sp>
      <p:sp>
        <p:nvSpPr>
          <p:cNvPr id="11" name="10 - TextBox"/>
          <p:cNvSpPr txBox="1"/>
          <p:nvPr/>
        </p:nvSpPr>
        <p:spPr>
          <a:xfrm>
            <a:off x="5310182" y="2960117"/>
            <a:ext cx="6553869" cy="1200329"/>
          </a:xfrm>
          <a:prstGeom prst="rect">
            <a:avLst/>
          </a:prstGeom>
          <a:noFill/>
        </p:spPr>
        <p:txBody>
          <a:bodyPr wrap="square" rtlCol="0">
            <a:spAutoFit/>
          </a:bodyPr>
          <a:lstStyle/>
          <a:p>
            <a:r>
              <a:rPr lang="en-US" sz="2400" dirty="0">
                <a:latin typeface="Verdana" panose="020B0604030504040204" pitchFamily="34" charset="0"/>
                <a:ea typeface="Verdana" panose="020B0604030504040204" pitchFamily="34" charset="0"/>
                <a:cs typeface="Calibri" pitchFamily="34" charset="0"/>
              </a:rPr>
              <a:t>Compare with the K-1 element of the table
</a:t>
            </a:r>
            <a:endParaRPr lang="el-GR" sz="2400" dirty="0">
              <a:latin typeface="Verdana" panose="020B0604030504040204" pitchFamily="34" charset="0"/>
              <a:ea typeface="Verdana" panose="020B0604030504040204" pitchFamily="34" charset="0"/>
              <a:cs typeface="Calibri" pitchFamily="34" charset="0"/>
            </a:endParaRPr>
          </a:p>
        </p:txBody>
      </p:sp>
      <p:sp>
        <p:nvSpPr>
          <p:cNvPr id="12" name="1 - Τίτλος">
            <a:extLst>
              <a:ext uri="{FF2B5EF4-FFF2-40B4-BE49-F238E27FC236}">
                <a16:creationId xmlns:a16="http://schemas.microsoft.com/office/drawing/2014/main" id="{CA76194D-BAAF-49E6-B954-BB433280E4A5}"/>
              </a:ext>
            </a:extLst>
          </p:cNvPr>
          <p:cNvSpPr>
            <a:spLocks noGrp="1"/>
          </p:cNvSpPr>
          <p:nvPr>
            <p:ph type="title"/>
          </p:nvPr>
        </p:nvSpPr>
        <p:spPr>
          <a:xfrm>
            <a:off x="372862" y="136526"/>
            <a:ext cx="10980938" cy="866652"/>
          </a:xfrm>
        </p:spPr>
        <p:txBody>
          <a:bodyPr>
            <a:normAutofit/>
          </a:bodyPr>
          <a:lstStyle/>
          <a:p>
            <a:r>
              <a:rPr lang="en-US" sz="3600" dirty="0"/>
              <a:t>Sort – Bubble Sort</a:t>
            </a:r>
            <a:endParaRPr lang="el-GR" sz="3600" dirty="0"/>
          </a:p>
        </p:txBody>
      </p:sp>
      <p:sp>
        <p:nvSpPr>
          <p:cNvPr id="14" name="3 - TextBox">
            <a:extLst>
              <a:ext uri="{FF2B5EF4-FFF2-40B4-BE49-F238E27FC236}">
                <a16:creationId xmlns:a16="http://schemas.microsoft.com/office/drawing/2014/main" id="{AB03EFE3-789B-4E73-8E0E-992D81F5E6A8}"/>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7</a:t>
                      </a:r>
                    </a:p>
                  </a:txBody>
                  <a:tcPr anchor="ct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12</a:t>
                      </a:r>
                    </a:p>
                  </a:txBody>
                  <a:tcPr anchor="ct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3</a:t>
                      </a:r>
                    </a:p>
                  </a:txBody>
                  <a:tcPr anchor="ct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solidFill>
                      <a:schemeClr val="accent2">
                        <a:lumMod val="60000"/>
                        <a:lumOff val="40000"/>
                      </a:schemeClr>
                    </a:solidFill>
                  </a:tcPr>
                </a:tc>
                <a:extLst>
                  <a:ext uri="{0D108BD9-81ED-4DB2-BD59-A6C34878D82A}">
                    <a16:rowId xmlns:a16="http://schemas.microsoft.com/office/drawing/2014/main" val="10004"/>
                  </a:ext>
                </a:extLst>
              </a:tr>
              <a:tr h="583410">
                <a:tc>
                  <a:txBody>
                    <a:bodyPr/>
                    <a:lstStyle/>
                    <a:p>
                      <a:pPr algn="ctr"/>
                      <a:r>
                        <a:rPr lang="el-GR" sz="1800" b="1" dirty="0">
                          <a:latin typeface="Calibri" pitchFamily="34" charset="0"/>
                          <a:cs typeface="Calibri" pitchFamily="34" charset="0"/>
                        </a:rPr>
                        <a:t>16</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graphicFrame>
        <p:nvGraphicFramePr>
          <p:cNvPr id="6" name="5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7" name="6 - Ευθύγραμμο βέλος σύνδεσης"/>
          <p:cNvCxnSpPr/>
          <p:nvPr/>
        </p:nvCxnSpPr>
        <p:spPr>
          <a:xfrm rot="10800000">
            <a:off x="4381488" y="528638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 name="7 - TextBox"/>
          <p:cNvSpPr txBox="1"/>
          <p:nvPr/>
        </p:nvSpPr>
        <p:spPr>
          <a:xfrm>
            <a:off x="4381488" y="535782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Κ=6</a:t>
            </a:r>
          </a:p>
        </p:txBody>
      </p:sp>
      <p:sp>
        <p:nvSpPr>
          <p:cNvPr id="10" name="9 - TextBox"/>
          <p:cNvSpPr txBox="1"/>
          <p:nvPr/>
        </p:nvSpPr>
        <p:spPr>
          <a:xfrm>
            <a:off x="5595936" y="2995836"/>
            <a:ext cx="4714908" cy="954107"/>
          </a:xfrm>
          <a:prstGeom prst="rect">
            <a:avLst/>
          </a:prstGeom>
          <a:noFill/>
        </p:spPr>
        <p:txBody>
          <a:bodyPr wrap="square" rtlCol="0">
            <a:spAutoFit/>
          </a:bodyPr>
          <a:lstStyle/>
          <a:p>
            <a:r>
              <a:rPr lang="en-US" sz="2800">
                <a:latin typeface="Calibri" pitchFamily="34" charset="0"/>
                <a:cs typeface="Calibri" pitchFamily="34" charset="0"/>
              </a:rPr>
              <a:t>Swap A[5] with A[6]
</a:t>
            </a:r>
            <a:endParaRPr lang="el-GR" sz="2800" dirty="0">
              <a:latin typeface="Calibri" pitchFamily="34" charset="0"/>
              <a:cs typeface="Calibri" pitchFamily="34" charset="0"/>
            </a:endParaRPr>
          </a:p>
        </p:txBody>
      </p:sp>
      <p:sp>
        <p:nvSpPr>
          <p:cNvPr id="11" name="1 - Τίτλος">
            <a:extLst>
              <a:ext uri="{FF2B5EF4-FFF2-40B4-BE49-F238E27FC236}">
                <a16:creationId xmlns:a16="http://schemas.microsoft.com/office/drawing/2014/main" id="{5C5EFE32-9F06-4493-9A1A-B286107B12F7}"/>
              </a:ext>
            </a:extLst>
          </p:cNvPr>
          <p:cNvSpPr>
            <a:spLocks noGrp="1"/>
          </p:cNvSpPr>
          <p:nvPr>
            <p:ph type="title"/>
          </p:nvPr>
        </p:nvSpPr>
        <p:spPr>
          <a:xfrm>
            <a:off x="372862" y="136526"/>
            <a:ext cx="10980938" cy="866652"/>
          </a:xfrm>
        </p:spPr>
        <p:txBody>
          <a:bodyPr>
            <a:normAutofit/>
          </a:bodyPr>
          <a:lstStyle/>
          <a:p>
            <a:r>
              <a:rPr lang="en-US" sz="3600" dirty="0"/>
              <a:t>Sort – Bubble Sort</a:t>
            </a:r>
            <a:endParaRPr lang="el-GR" sz="3600" dirty="0"/>
          </a:p>
        </p:txBody>
      </p:sp>
      <p:sp>
        <p:nvSpPr>
          <p:cNvPr id="12" name="3 - TextBox">
            <a:extLst>
              <a:ext uri="{FF2B5EF4-FFF2-40B4-BE49-F238E27FC236}">
                <a16:creationId xmlns:a16="http://schemas.microsoft.com/office/drawing/2014/main" id="{4626711B-3C20-4E2C-8B29-F6E353B6024F}"/>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7</a:t>
                      </a:r>
                    </a:p>
                  </a:txBody>
                  <a:tcPr anchor="ct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12</a:t>
                      </a:r>
                    </a:p>
                  </a:txBody>
                  <a:tcPr anchor="ct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3</a:t>
                      </a:r>
                    </a:p>
                  </a:txBody>
                  <a:tcPr anchor="ctr">
                    <a:solidFill>
                      <a:schemeClr val="accent2">
                        <a:lumMod val="60000"/>
                        <a:lumOff val="40000"/>
                      </a:schemeClr>
                    </a:solidFill>
                  </a:tcPr>
                </a:tc>
                <a:extLst>
                  <a:ext uri="{0D108BD9-81ED-4DB2-BD59-A6C34878D82A}">
                    <a16:rowId xmlns:a16="http://schemas.microsoft.com/office/drawing/2014/main" val="10003"/>
                  </a:ext>
                </a:extLst>
              </a:tr>
              <a:tr h="583410">
                <a:tc>
                  <a:txBody>
                    <a:bodyPr/>
                    <a:lstStyle/>
                    <a:p>
                      <a:pPr algn="ctr"/>
                      <a:r>
                        <a:rPr lang="el-GR" sz="1800" b="1" dirty="0">
                          <a:latin typeface="Calibri" pitchFamily="34" charset="0"/>
                          <a:cs typeface="Calibri" pitchFamily="34" charset="0"/>
                        </a:rPr>
                        <a:t>5</a:t>
                      </a:r>
                    </a:p>
                  </a:txBody>
                  <a:tcPr anchor="ctr">
                    <a:solidFill>
                      <a:schemeClr val="accent6">
                        <a:lumMod val="40000"/>
                        <a:lumOff val="60000"/>
                      </a:schemeClr>
                    </a:solid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702742"/>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774180"/>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Κ=5</a:t>
            </a:r>
          </a:p>
        </p:txBody>
      </p:sp>
      <p:sp>
        <p:nvSpPr>
          <p:cNvPr id="9" name="8 - TextBox"/>
          <p:cNvSpPr txBox="1"/>
          <p:nvPr/>
        </p:nvSpPr>
        <p:spPr>
          <a:xfrm>
            <a:off x="5863331" y="4481792"/>
            <a:ext cx="4714908" cy="954107"/>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Calibri" pitchFamily="34" charset="0"/>
              </a:rPr>
              <a:t>Compare</a:t>
            </a:r>
            <a:r>
              <a:rPr lang="en-US" sz="2800" dirty="0">
                <a:latin typeface="Calibri" pitchFamily="34" charset="0"/>
                <a:cs typeface="Calibri" pitchFamily="34" charset="0"/>
              </a:rPr>
              <a:t> A[5] with A[4]
</a:t>
            </a:r>
            <a:endParaRPr lang="el-GR" sz="2800" dirty="0">
              <a:latin typeface="Calibri" pitchFamily="34" charset="0"/>
              <a:cs typeface="Calibri" pitchFamily="34" charset="0"/>
            </a:endParaRPr>
          </a:p>
        </p:txBody>
      </p:sp>
      <p:sp>
        <p:nvSpPr>
          <p:cNvPr id="10" name="1 - Τίτλος">
            <a:extLst>
              <a:ext uri="{FF2B5EF4-FFF2-40B4-BE49-F238E27FC236}">
                <a16:creationId xmlns:a16="http://schemas.microsoft.com/office/drawing/2014/main" id="{8F530990-5A2F-4A36-BE92-D7109C408C9D}"/>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1" name="3 - TextBox">
            <a:extLst>
              <a:ext uri="{FF2B5EF4-FFF2-40B4-BE49-F238E27FC236}">
                <a16:creationId xmlns:a16="http://schemas.microsoft.com/office/drawing/2014/main" id="{D13002DE-4069-4C08-9621-8DFE77AEECF9}"/>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2E1251F-4EFC-4E79-AE1D-200A24780AC1}"/>
              </a:ext>
            </a:extLst>
          </p:cNvPr>
          <p:cNvSpPr>
            <a:spLocks noGrp="1"/>
          </p:cNvSpPr>
          <p:nvPr>
            <p:ph type="title"/>
          </p:nvPr>
        </p:nvSpPr>
        <p:spPr/>
        <p:txBody>
          <a:bodyPr>
            <a:normAutofit/>
          </a:bodyPr>
          <a:lstStyle/>
          <a:p>
            <a:r>
              <a:rPr lang="en-US" dirty="0"/>
              <a:t>Today you will learn</a:t>
            </a:r>
            <a:endParaRPr lang="el-GR" dirty="0"/>
          </a:p>
        </p:txBody>
      </p:sp>
      <p:graphicFrame>
        <p:nvGraphicFramePr>
          <p:cNvPr id="5" name="Θέση περιεχομένου 2">
            <a:extLst>
              <a:ext uri="{FF2B5EF4-FFF2-40B4-BE49-F238E27FC236}">
                <a16:creationId xmlns:a16="http://schemas.microsoft.com/office/drawing/2014/main" id="{5E07429F-E239-4F09-BF47-3305F51400EF}"/>
              </a:ext>
            </a:extLst>
          </p:cNvPr>
          <p:cNvGraphicFramePr>
            <a:graphicFrameLocks noGrp="1"/>
          </p:cNvGraphicFramePr>
          <p:nvPr>
            <p:ph idx="4294967295"/>
            <p:extLst>
              <p:ext uri="{D42A27DB-BD31-4B8C-83A1-F6EECF244321}">
                <p14:modId xmlns:p14="http://schemas.microsoft.com/office/powerpoint/2010/main" val="3531194917"/>
              </p:ext>
            </p:extLst>
          </p:nvPr>
        </p:nvGraphicFramePr>
        <p:xfrm>
          <a:off x="1336920" y="1140527"/>
          <a:ext cx="9518159" cy="4576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2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7</a:t>
                      </a:r>
                    </a:p>
                  </a:txBody>
                  <a:tcPr anchor="ct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12</a:t>
                      </a:r>
                    </a:p>
                  </a:txBody>
                  <a:tcPr anchor="ctr">
                    <a:solidFill>
                      <a:schemeClr val="accent2">
                        <a:lumMod val="60000"/>
                        <a:lumOff val="40000"/>
                      </a:schemeClr>
                    </a:solidFill>
                  </a:tcPr>
                </a:tc>
                <a:extLst>
                  <a:ext uri="{0D108BD9-81ED-4DB2-BD59-A6C34878D82A}">
                    <a16:rowId xmlns:a16="http://schemas.microsoft.com/office/drawing/2014/main" val="10002"/>
                  </a:ext>
                </a:extLst>
              </a:tr>
              <a:tr h="583410">
                <a:tc>
                  <a:txBody>
                    <a:bodyPr/>
                    <a:lstStyle/>
                    <a:p>
                      <a:pPr algn="ctr"/>
                      <a:r>
                        <a:rPr lang="el-GR" sz="1800" b="1" dirty="0">
                          <a:latin typeface="Calibri" pitchFamily="34" charset="0"/>
                          <a:cs typeface="Calibri" pitchFamily="34" charset="0"/>
                        </a:rPr>
                        <a:t>3</a:t>
                      </a:r>
                    </a:p>
                  </a:txBody>
                  <a:tcPr anchor="ctr">
                    <a:solidFill>
                      <a:schemeClr val="accent6">
                        <a:lumMod val="40000"/>
                        <a:lumOff val="6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13123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20267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Κ=4</a:t>
            </a:r>
          </a:p>
        </p:txBody>
      </p:sp>
      <p:sp>
        <p:nvSpPr>
          <p:cNvPr id="10" name="1 - Τίτλος">
            <a:extLst>
              <a:ext uri="{FF2B5EF4-FFF2-40B4-BE49-F238E27FC236}">
                <a16:creationId xmlns:a16="http://schemas.microsoft.com/office/drawing/2014/main" id="{FE9C9B43-2BBF-4A86-AF60-518E50E1F300}"/>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1" name="8 - TextBox">
            <a:extLst>
              <a:ext uri="{FF2B5EF4-FFF2-40B4-BE49-F238E27FC236}">
                <a16:creationId xmlns:a16="http://schemas.microsoft.com/office/drawing/2014/main" id="{B692BCB8-429B-4595-8F04-295E2B3F439D}"/>
              </a:ext>
            </a:extLst>
          </p:cNvPr>
          <p:cNvSpPr txBox="1"/>
          <p:nvPr/>
        </p:nvSpPr>
        <p:spPr>
          <a:xfrm>
            <a:off x="5863331" y="3910288"/>
            <a:ext cx="4714908" cy="954107"/>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Calibri" pitchFamily="34" charset="0"/>
              </a:rPr>
              <a:t>Compare</a:t>
            </a:r>
            <a:r>
              <a:rPr lang="en-US" sz="2800" dirty="0">
                <a:latin typeface="Calibri" pitchFamily="34" charset="0"/>
                <a:cs typeface="Calibri" pitchFamily="34" charset="0"/>
              </a:rPr>
              <a:t> A[4] with A[3]
</a:t>
            </a:r>
            <a:endParaRPr lang="el-GR" sz="2800" dirty="0">
              <a:latin typeface="Calibri" pitchFamily="34" charset="0"/>
              <a:cs typeface="Calibri" pitchFamily="34" charset="0"/>
            </a:endParaRPr>
          </a:p>
        </p:txBody>
      </p:sp>
      <p:sp>
        <p:nvSpPr>
          <p:cNvPr id="12" name="3 - TextBox">
            <a:extLst>
              <a:ext uri="{FF2B5EF4-FFF2-40B4-BE49-F238E27FC236}">
                <a16:creationId xmlns:a16="http://schemas.microsoft.com/office/drawing/2014/main" id="{684F3101-DB41-43B6-9E6E-43AB2FB48167}"/>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7</a:t>
                      </a:r>
                    </a:p>
                  </a:txBody>
                  <a:tcPr anchor="ctr"/>
                </a:tc>
                <a:extLst>
                  <a:ext uri="{0D108BD9-81ED-4DB2-BD59-A6C34878D82A}">
                    <a16:rowId xmlns:a16="http://schemas.microsoft.com/office/drawing/2014/main" val="10001"/>
                  </a:ext>
                </a:extLst>
              </a:tr>
              <a:tr h="583410">
                <a:tc>
                  <a:txBody>
                    <a:bodyPr/>
                    <a:lstStyle/>
                    <a:p>
                      <a:pPr algn="ctr"/>
                      <a:r>
                        <a:rPr lang="el-GR" sz="1800" b="1" dirty="0">
                          <a:latin typeface="Calibri" pitchFamily="34" charset="0"/>
                          <a:cs typeface="Calibri" pitchFamily="34" charset="0"/>
                        </a:rPr>
                        <a:t>3</a:t>
                      </a:r>
                    </a:p>
                  </a:txBody>
                  <a:tcPr anchor="ctr">
                    <a:solidFill>
                      <a:schemeClr val="accent2">
                        <a:lumMod val="60000"/>
                        <a:lumOff val="40000"/>
                      </a:schemeClr>
                    </a:solid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solidFill>
                      <a:schemeClr val="accent6">
                        <a:lumMod val="40000"/>
                        <a:lumOff val="6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13123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20267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Κ=4</a:t>
            </a:r>
          </a:p>
        </p:txBody>
      </p:sp>
      <p:sp>
        <p:nvSpPr>
          <p:cNvPr id="9" name="8 - TextBox"/>
          <p:cNvSpPr txBox="1"/>
          <p:nvPr/>
        </p:nvSpPr>
        <p:spPr>
          <a:xfrm>
            <a:off x="5738810" y="3929066"/>
            <a:ext cx="4714908" cy="954107"/>
          </a:xfrm>
          <a:prstGeom prst="rect">
            <a:avLst/>
          </a:prstGeom>
          <a:noFill/>
        </p:spPr>
        <p:txBody>
          <a:bodyPr wrap="square" rtlCol="0">
            <a:spAutoFit/>
          </a:bodyPr>
          <a:lstStyle/>
          <a:p>
            <a:r>
              <a:rPr lang="en-US" sz="2800">
                <a:latin typeface="Calibri" pitchFamily="34" charset="0"/>
                <a:cs typeface="Calibri" pitchFamily="34" charset="0"/>
              </a:rPr>
              <a:t>Swap A[4] with A[3]
</a:t>
            </a:r>
            <a:endParaRPr lang="el-GR" sz="2800" dirty="0">
              <a:latin typeface="Calibri" pitchFamily="34" charset="0"/>
              <a:cs typeface="Calibri" pitchFamily="34" charset="0"/>
            </a:endParaRPr>
          </a:p>
        </p:txBody>
      </p:sp>
      <p:sp>
        <p:nvSpPr>
          <p:cNvPr id="10" name="1 - Τίτλος">
            <a:extLst>
              <a:ext uri="{FF2B5EF4-FFF2-40B4-BE49-F238E27FC236}">
                <a16:creationId xmlns:a16="http://schemas.microsoft.com/office/drawing/2014/main" id="{C66CEEE6-259C-4BB2-A0D9-0A5E5EE3BFE7}"/>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1" name="3 - TextBox">
            <a:extLst>
              <a:ext uri="{FF2B5EF4-FFF2-40B4-BE49-F238E27FC236}">
                <a16:creationId xmlns:a16="http://schemas.microsoft.com/office/drawing/2014/main" id="{1779D550-10DB-403B-860D-F16FF2051CFB}"/>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7</a:t>
                      </a:r>
                    </a:p>
                  </a:txBody>
                  <a:tcPr anchor="ctr">
                    <a:solidFill>
                      <a:schemeClr val="accent2">
                        <a:lumMod val="60000"/>
                        <a:lumOff val="40000"/>
                      </a:schemeClr>
                    </a:solidFill>
                  </a:tcPr>
                </a:tc>
                <a:extLst>
                  <a:ext uri="{0D108BD9-81ED-4DB2-BD59-A6C34878D82A}">
                    <a16:rowId xmlns:a16="http://schemas.microsoft.com/office/drawing/2014/main" val="10001"/>
                  </a:ext>
                </a:extLst>
              </a:tr>
              <a:tr h="583410">
                <a:tc>
                  <a:txBody>
                    <a:bodyPr/>
                    <a:lstStyle/>
                    <a:p>
                      <a:pPr algn="ctr"/>
                      <a:r>
                        <a:rPr lang="el-GR" sz="1800" b="1" dirty="0">
                          <a:latin typeface="Calibri" pitchFamily="34" charset="0"/>
                          <a:cs typeface="Calibri" pitchFamily="34" charset="0"/>
                        </a:rPr>
                        <a:t>3</a:t>
                      </a:r>
                    </a:p>
                  </a:txBody>
                  <a:tcPr anchor="ctr">
                    <a:solidFill>
                      <a:schemeClr val="accent6">
                        <a:lumMod val="40000"/>
                        <a:lumOff val="60000"/>
                      </a:schemeClr>
                    </a:solid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3571876"/>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3643314"/>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Κ=3</a:t>
            </a:r>
          </a:p>
        </p:txBody>
      </p:sp>
      <p:sp>
        <p:nvSpPr>
          <p:cNvPr id="10" name="1 - Τίτλος">
            <a:extLst>
              <a:ext uri="{FF2B5EF4-FFF2-40B4-BE49-F238E27FC236}">
                <a16:creationId xmlns:a16="http://schemas.microsoft.com/office/drawing/2014/main" id="{FEBDDC5A-AC55-4AC7-BFA1-1A7125F8E449}"/>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1" name="8 - TextBox">
            <a:extLst>
              <a:ext uri="{FF2B5EF4-FFF2-40B4-BE49-F238E27FC236}">
                <a16:creationId xmlns:a16="http://schemas.microsoft.com/office/drawing/2014/main" id="{396F6BD5-357F-4043-9725-EE1A9F359D53}"/>
              </a:ext>
            </a:extLst>
          </p:cNvPr>
          <p:cNvSpPr txBox="1"/>
          <p:nvPr/>
        </p:nvSpPr>
        <p:spPr>
          <a:xfrm>
            <a:off x="6096000" y="3350240"/>
            <a:ext cx="4714908" cy="954107"/>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Calibri" pitchFamily="34" charset="0"/>
              </a:rPr>
              <a:t>Compare</a:t>
            </a:r>
            <a:r>
              <a:rPr lang="en-US" sz="2800" dirty="0">
                <a:latin typeface="Calibri" pitchFamily="34" charset="0"/>
                <a:cs typeface="Calibri" pitchFamily="34" charset="0"/>
              </a:rPr>
              <a:t> A[3] with A[2]
</a:t>
            </a:r>
            <a:endParaRPr lang="el-GR" sz="2800" dirty="0">
              <a:latin typeface="Calibri" pitchFamily="34" charset="0"/>
              <a:cs typeface="Calibri" pitchFamily="34" charset="0"/>
            </a:endParaRPr>
          </a:p>
        </p:txBody>
      </p:sp>
      <p:sp>
        <p:nvSpPr>
          <p:cNvPr id="12" name="3 - TextBox">
            <a:extLst>
              <a:ext uri="{FF2B5EF4-FFF2-40B4-BE49-F238E27FC236}">
                <a16:creationId xmlns:a16="http://schemas.microsoft.com/office/drawing/2014/main" id="{CA4854EF-E2D9-43A5-8EF7-B24397E88012}"/>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tc>
                <a:extLst>
                  <a:ext uri="{0D108BD9-81ED-4DB2-BD59-A6C34878D82A}">
                    <a16:rowId xmlns:a16="http://schemas.microsoft.com/office/drawing/2014/main" val="10000"/>
                  </a:ext>
                </a:extLst>
              </a:tr>
              <a:tr h="583410">
                <a:tc>
                  <a:txBody>
                    <a:bodyPr/>
                    <a:lstStyle/>
                    <a:p>
                      <a:pPr algn="ctr"/>
                      <a:r>
                        <a:rPr lang="el-GR" sz="1800" b="1" dirty="0">
                          <a:latin typeface="Calibri" pitchFamily="34" charset="0"/>
                          <a:cs typeface="Calibri" pitchFamily="34" charset="0"/>
                        </a:rPr>
                        <a:t>3</a:t>
                      </a:r>
                    </a:p>
                  </a:txBody>
                  <a:tcPr anchor="ctr">
                    <a:solidFill>
                      <a:schemeClr val="accent2">
                        <a:lumMod val="60000"/>
                        <a:lumOff val="40000"/>
                      </a:schemeClr>
                    </a:solid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solidFill>
                      <a:schemeClr val="accent6">
                        <a:lumMod val="40000"/>
                        <a:lumOff val="60000"/>
                      </a:schemeClr>
                    </a:solid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3571876"/>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3643314"/>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Κ=3</a:t>
            </a:r>
          </a:p>
        </p:txBody>
      </p:sp>
      <p:sp>
        <p:nvSpPr>
          <p:cNvPr id="9" name="8 - TextBox"/>
          <p:cNvSpPr txBox="1"/>
          <p:nvPr/>
        </p:nvSpPr>
        <p:spPr>
          <a:xfrm>
            <a:off x="5863331" y="3387210"/>
            <a:ext cx="4714908" cy="954107"/>
          </a:xfrm>
          <a:prstGeom prst="rect">
            <a:avLst/>
          </a:prstGeom>
          <a:noFill/>
        </p:spPr>
        <p:txBody>
          <a:bodyPr wrap="square" rtlCol="0">
            <a:spAutoFit/>
          </a:bodyPr>
          <a:lstStyle/>
          <a:p>
            <a:r>
              <a:rPr lang="en-US" sz="2800">
                <a:latin typeface="Calibri" pitchFamily="34" charset="0"/>
                <a:cs typeface="Calibri" pitchFamily="34" charset="0"/>
              </a:rPr>
              <a:t>Swap A[3] with A[2]
</a:t>
            </a:r>
            <a:endParaRPr lang="el-GR" sz="2800" dirty="0">
              <a:latin typeface="Calibri" pitchFamily="34" charset="0"/>
              <a:cs typeface="Calibri" pitchFamily="34" charset="0"/>
            </a:endParaRPr>
          </a:p>
        </p:txBody>
      </p:sp>
      <p:sp>
        <p:nvSpPr>
          <p:cNvPr id="10" name="1 - Τίτλος">
            <a:extLst>
              <a:ext uri="{FF2B5EF4-FFF2-40B4-BE49-F238E27FC236}">
                <a16:creationId xmlns:a16="http://schemas.microsoft.com/office/drawing/2014/main" id="{21ABC6C8-782E-4FD6-85CF-A415CB7CFE3F}"/>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1" name="3 - TextBox">
            <a:extLst>
              <a:ext uri="{FF2B5EF4-FFF2-40B4-BE49-F238E27FC236}">
                <a16:creationId xmlns:a16="http://schemas.microsoft.com/office/drawing/2014/main" id="{33F0D46F-93A3-4D8E-A70B-AFA189E21D1F}"/>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solidFill>
                      <a:schemeClr val="accent2">
                        <a:lumMod val="60000"/>
                        <a:lumOff val="40000"/>
                      </a:schemeClr>
                    </a:solidFill>
                  </a:tcPr>
                </a:tc>
                <a:extLst>
                  <a:ext uri="{0D108BD9-81ED-4DB2-BD59-A6C34878D82A}">
                    <a16:rowId xmlns:a16="http://schemas.microsoft.com/office/drawing/2014/main" val="10000"/>
                  </a:ext>
                </a:extLst>
              </a:tr>
              <a:tr h="583410">
                <a:tc>
                  <a:txBody>
                    <a:bodyPr/>
                    <a:lstStyle/>
                    <a:p>
                      <a:pPr algn="ctr"/>
                      <a:r>
                        <a:rPr lang="el-GR" sz="1800" b="1" dirty="0">
                          <a:latin typeface="Calibri" pitchFamily="34" charset="0"/>
                          <a:cs typeface="Calibri" pitchFamily="34" charset="0"/>
                        </a:rPr>
                        <a:t>3</a:t>
                      </a:r>
                    </a:p>
                  </a:txBody>
                  <a:tcPr anchor="ctr">
                    <a:solidFill>
                      <a:schemeClr val="accent6">
                        <a:lumMod val="40000"/>
                        <a:lumOff val="60000"/>
                      </a:schemeClr>
                    </a:solid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3000372"/>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3071810"/>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Κ=2</a:t>
            </a:r>
          </a:p>
        </p:txBody>
      </p:sp>
      <p:sp>
        <p:nvSpPr>
          <p:cNvPr id="10" name="1 - Τίτλος">
            <a:extLst>
              <a:ext uri="{FF2B5EF4-FFF2-40B4-BE49-F238E27FC236}">
                <a16:creationId xmlns:a16="http://schemas.microsoft.com/office/drawing/2014/main" id="{055205F8-140C-476E-AC7C-FEFA05C585FD}"/>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1" name="8 - TextBox">
            <a:extLst>
              <a:ext uri="{FF2B5EF4-FFF2-40B4-BE49-F238E27FC236}">
                <a16:creationId xmlns:a16="http://schemas.microsoft.com/office/drawing/2014/main" id="{72B093E9-D0CF-433D-9CB7-471CBF295690}"/>
              </a:ext>
            </a:extLst>
          </p:cNvPr>
          <p:cNvSpPr txBox="1"/>
          <p:nvPr/>
        </p:nvSpPr>
        <p:spPr>
          <a:xfrm>
            <a:off x="5863331" y="2779422"/>
            <a:ext cx="4714908" cy="954107"/>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Calibri" pitchFamily="34" charset="0"/>
              </a:rPr>
              <a:t>Compare</a:t>
            </a:r>
            <a:r>
              <a:rPr lang="en-US" sz="2800" dirty="0">
                <a:latin typeface="Calibri" pitchFamily="34" charset="0"/>
                <a:cs typeface="Calibri" pitchFamily="34" charset="0"/>
              </a:rPr>
              <a:t> A[2] with A[1]
</a:t>
            </a:r>
            <a:endParaRPr lang="el-GR" sz="2800" dirty="0">
              <a:latin typeface="Calibri" pitchFamily="34" charset="0"/>
              <a:cs typeface="Calibri" pitchFamily="34" charset="0"/>
            </a:endParaRPr>
          </a:p>
        </p:txBody>
      </p:sp>
      <p:sp>
        <p:nvSpPr>
          <p:cNvPr id="12" name="3 - TextBox">
            <a:extLst>
              <a:ext uri="{FF2B5EF4-FFF2-40B4-BE49-F238E27FC236}">
                <a16:creationId xmlns:a16="http://schemas.microsoft.com/office/drawing/2014/main" id="{A5A9D7F7-DAC1-4685-8F31-AAA06BA1CE94}"/>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1" dirty="0">
                          <a:latin typeface="Calibri" pitchFamily="34" charset="0"/>
                          <a:cs typeface="Calibri" pitchFamily="34" charset="0"/>
                        </a:rPr>
                        <a:t>3</a:t>
                      </a:r>
                    </a:p>
                  </a:txBody>
                  <a:tcPr anchor="ctr">
                    <a:solidFill>
                      <a:schemeClr val="accent2">
                        <a:lumMod val="60000"/>
                        <a:lumOff val="40000"/>
                      </a:schemeClr>
                    </a:solid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52</a:t>
                      </a:r>
                    </a:p>
                  </a:txBody>
                  <a:tcPr anchor="ctr">
                    <a:solidFill>
                      <a:schemeClr val="accent6">
                        <a:lumMod val="40000"/>
                        <a:lumOff val="60000"/>
                      </a:schemeClr>
                    </a:solid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3000372"/>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3071810"/>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Κ=2</a:t>
            </a:r>
          </a:p>
        </p:txBody>
      </p:sp>
      <p:sp>
        <p:nvSpPr>
          <p:cNvPr id="9" name="8 - TextBox"/>
          <p:cNvSpPr txBox="1"/>
          <p:nvPr/>
        </p:nvSpPr>
        <p:spPr>
          <a:xfrm>
            <a:off x="6201797" y="2794811"/>
            <a:ext cx="4714908" cy="954107"/>
          </a:xfrm>
          <a:prstGeom prst="rect">
            <a:avLst/>
          </a:prstGeom>
          <a:noFill/>
        </p:spPr>
        <p:txBody>
          <a:bodyPr wrap="square" rtlCol="0">
            <a:spAutoFit/>
          </a:bodyPr>
          <a:lstStyle/>
          <a:p>
            <a:r>
              <a:rPr lang="en-US" sz="2800">
                <a:latin typeface="Calibri" pitchFamily="34" charset="0"/>
                <a:cs typeface="Calibri" pitchFamily="34" charset="0"/>
              </a:rPr>
              <a:t>Swap A[2] with A[1]
</a:t>
            </a:r>
            <a:endParaRPr lang="el-GR" sz="2800" dirty="0">
              <a:latin typeface="Calibri" pitchFamily="34" charset="0"/>
              <a:cs typeface="Calibri" pitchFamily="34" charset="0"/>
            </a:endParaRPr>
          </a:p>
        </p:txBody>
      </p:sp>
      <p:sp>
        <p:nvSpPr>
          <p:cNvPr id="10" name="1 - Τίτλος">
            <a:extLst>
              <a:ext uri="{FF2B5EF4-FFF2-40B4-BE49-F238E27FC236}">
                <a16:creationId xmlns:a16="http://schemas.microsoft.com/office/drawing/2014/main" id="{4D75774A-39AB-45E6-A14F-86546B0A1D41}"/>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1" name="3 - TextBox">
            <a:extLst>
              <a:ext uri="{FF2B5EF4-FFF2-40B4-BE49-F238E27FC236}">
                <a16:creationId xmlns:a16="http://schemas.microsoft.com/office/drawing/2014/main" id="{56E56062-7C53-40D2-B293-97A66D73E9B6}"/>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1" dirty="0">
                          <a:latin typeface="Calibri" pitchFamily="34" charset="0"/>
                          <a:cs typeface="Calibri" pitchFamily="34" charset="0"/>
                        </a:rPr>
                        <a:t>3</a:t>
                      </a:r>
                    </a:p>
                  </a:txBody>
                  <a:tcPr anchor="ctr">
                    <a:solidFill>
                      <a:schemeClr val="accent6">
                        <a:lumMod val="40000"/>
                        <a:lumOff val="60000"/>
                      </a:schemeClr>
                    </a:solid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3000372"/>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3071810"/>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Κ=2</a:t>
            </a:r>
          </a:p>
        </p:txBody>
      </p:sp>
      <p:sp>
        <p:nvSpPr>
          <p:cNvPr id="8" name="7 - TextBox"/>
          <p:cNvSpPr txBox="1"/>
          <p:nvPr/>
        </p:nvSpPr>
        <p:spPr>
          <a:xfrm>
            <a:off x="5738810" y="1928802"/>
            <a:ext cx="5614990" cy="1815882"/>
          </a:xfrm>
          <a:prstGeom prst="rect">
            <a:avLst/>
          </a:prstGeom>
          <a:noFill/>
        </p:spPr>
        <p:txBody>
          <a:bodyPr wrap="square" rtlCol="0">
            <a:spAutoFit/>
          </a:bodyPr>
          <a:lstStyle/>
          <a:p>
            <a:r>
              <a:rPr lang="en-US" sz="2800" dirty="0"/>
              <a:t>At this point the algorithm has elevated the smallest element of all to the top of the table.
</a:t>
            </a:r>
            <a:endParaRPr lang="el-GR" sz="2800" dirty="0"/>
          </a:p>
        </p:txBody>
      </p:sp>
      <p:sp>
        <p:nvSpPr>
          <p:cNvPr id="9" name="8 - TextBox"/>
          <p:cNvSpPr txBox="1"/>
          <p:nvPr/>
        </p:nvSpPr>
        <p:spPr>
          <a:xfrm>
            <a:off x="5863331" y="4287883"/>
            <a:ext cx="4714908" cy="1077218"/>
          </a:xfrm>
          <a:prstGeom prst="rect">
            <a:avLst/>
          </a:prstGeom>
          <a:noFill/>
        </p:spPr>
        <p:txBody>
          <a:bodyPr wrap="square" rtlCol="0">
            <a:spAutoFit/>
          </a:bodyPr>
          <a:lstStyle/>
          <a:p>
            <a:r>
              <a:rPr lang="en-US" sz="3200" b="1" dirty="0">
                <a:solidFill>
                  <a:schemeClr val="accent5"/>
                </a:solidFill>
                <a:latin typeface="Calibri" pitchFamily="34" charset="0"/>
                <a:cs typeface="Calibri" pitchFamily="34" charset="0"/>
              </a:rPr>
              <a:t>END OF 1st PASS
</a:t>
            </a:r>
            <a:endParaRPr lang="el-GR" sz="3200" b="1" dirty="0">
              <a:solidFill>
                <a:schemeClr val="accent5"/>
              </a:solidFill>
              <a:latin typeface="Calibri" pitchFamily="34" charset="0"/>
              <a:cs typeface="Calibri" pitchFamily="34" charset="0"/>
            </a:endParaRPr>
          </a:p>
        </p:txBody>
      </p:sp>
      <p:sp>
        <p:nvSpPr>
          <p:cNvPr id="10" name="1 - Τίτλος">
            <a:extLst>
              <a:ext uri="{FF2B5EF4-FFF2-40B4-BE49-F238E27FC236}">
                <a16:creationId xmlns:a16="http://schemas.microsoft.com/office/drawing/2014/main" id="{3A2FAB4F-88DF-4469-AD17-E8046B5D84FB}"/>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dirty="0"/>
              <a:t>Sort – Bubble Sort</a:t>
            </a:r>
            <a:endParaRPr lang="el-GR" dirty="0"/>
          </a:p>
        </p:txBody>
      </p:sp>
      <p:sp>
        <p:nvSpPr>
          <p:cNvPr id="11" name="3 - TextBox">
            <a:extLst>
              <a:ext uri="{FF2B5EF4-FFF2-40B4-BE49-F238E27FC236}">
                <a16:creationId xmlns:a16="http://schemas.microsoft.com/office/drawing/2014/main" id="{EAA96886-8731-4830-9B00-F0459A9F8D39}"/>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a:extLst>
              <a:ext uri="{FF2B5EF4-FFF2-40B4-BE49-F238E27FC236}">
                <a16:creationId xmlns:a16="http://schemas.microsoft.com/office/drawing/2014/main" id="{981AE879-48C6-4D58-8D9A-0CCE4FF4346A}"/>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dirty="0"/>
              <a:t>Sort – Bubble Sort</a:t>
            </a:r>
            <a:endParaRPr lang="el-GR" dirty="0"/>
          </a:p>
        </p:txBody>
      </p:sp>
      <p:sp>
        <p:nvSpPr>
          <p:cNvPr id="4" name="TextBox 3">
            <a:extLst>
              <a:ext uri="{FF2B5EF4-FFF2-40B4-BE49-F238E27FC236}">
                <a16:creationId xmlns:a16="http://schemas.microsoft.com/office/drawing/2014/main" id="{C1A360D6-9431-4607-8CC7-0E309A1B4C83}"/>
              </a:ext>
            </a:extLst>
          </p:cNvPr>
          <p:cNvSpPr txBox="1"/>
          <p:nvPr/>
        </p:nvSpPr>
        <p:spPr>
          <a:xfrm>
            <a:off x="372862" y="1012954"/>
            <a:ext cx="10241123" cy="4832092"/>
          </a:xfrm>
          <a:prstGeom prst="rect">
            <a:avLst/>
          </a:prstGeom>
          <a:solidFill>
            <a:schemeClr val="bg2"/>
          </a:solidFill>
        </p:spPr>
        <p:txBody>
          <a:bodyPr wrap="square">
            <a:spAutoFit/>
          </a:bodyPr>
          <a:lstStyle/>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temp</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Array</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52</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7</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12</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3,16</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5)</a:t>
            </a:r>
          </a:p>
          <a:p>
            <a:pPr>
              <a:tabLst>
                <a:tab pos="180340" algn="l"/>
                <a:tab pos="540385" algn="l"/>
                <a:tab pos="900430" algn="l"/>
                <a:tab pos="1260475" algn="l"/>
              </a:tabLst>
            </a:pP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k = 4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Step</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(k-1)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temp</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(k-1)</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(k-1)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temp</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4225438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a:t>
                      </a:r>
                    </a:p>
                  </a:txBody>
                  <a:tcPr anchor="ctr">
                    <a:solidFill>
                      <a:schemeClr val="accent2">
                        <a:lumMod val="60000"/>
                        <a:lumOff val="40000"/>
                      </a:schemeClr>
                    </a:solidFill>
                  </a:tcPr>
                </a:tc>
                <a:extLst>
                  <a:ext uri="{0D108BD9-81ED-4DB2-BD59-A6C34878D82A}">
                    <a16:rowId xmlns:a16="http://schemas.microsoft.com/office/drawing/2014/main" val="10004"/>
                  </a:ext>
                </a:extLst>
              </a:tr>
              <a:tr h="583410">
                <a:tc>
                  <a:txBody>
                    <a:bodyPr/>
                    <a:lstStyle/>
                    <a:p>
                      <a:pPr algn="ctr"/>
                      <a:r>
                        <a:rPr lang="el-GR" sz="1800" b="1" dirty="0">
                          <a:latin typeface="Calibri" pitchFamily="34" charset="0"/>
                          <a:cs typeface="Calibri" pitchFamily="34" charset="0"/>
                        </a:rPr>
                        <a:t>16</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528638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535782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Κ=6</a:t>
            </a:r>
          </a:p>
        </p:txBody>
      </p:sp>
      <p:sp>
        <p:nvSpPr>
          <p:cNvPr id="8" name="7 - TextBox"/>
          <p:cNvSpPr txBox="1"/>
          <p:nvPr/>
        </p:nvSpPr>
        <p:spPr>
          <a:xfrm>
            <a:off x="5738810" y="2016283"/>
            <a:ext cx="5789575" cy="2308324"/>
          </a:xfrm>
          <a:prstGeom prst="rect">
            <a:avLst/>
          </a:prstGeom>
          <a:noFill/>
        </p:spPr>
        <p:txBody>
          <a:bodyPr wrap="square" rtlCol="0">
            <a:spAutoFit/>
          </a:bodyPr>
          <a:lstStyle/>
          <a:p>
            <a:r>
              <a:rPr lang="en-US" sz="2400" dirty="0">
                <a:latin typeface="Calibri" pitchFamily="34" charset="0"/>
                <a:cs typeface="Calibri" pitchFamily="34" charset="0"/>
              </a:rPr>
              <a:t>The process starts again from the last element of the table and we check each time with the previous, to position 2 of the table. The first position is not checked because it already has the smallest value.
</a:t>
            </a:r>
            <a:endParaRPr lang="el-GR" sz="2400" dirty="0">
              <a:latin typeface="Calibri" pitchFamily="34" charset="0"/>
              <a:cs typeface="Calibri" pitchFamily="34" charset="0"/>
            </a:endParaRPr>
          </a:p>
        </p:txBody>
      </p:sp>
      <p:sp>
        <p:nvSpPr>
          <p:cNvPr id="9" name="8 - TextBox"/>
          <p:cNvSpPr txBox="1"/>
          <p:nvPr/>
        </p:nvSpPr>
        <p:spPr>
          <a:xfrm>
            <a:off x="5524496" y="5162750"/>
            <a:ext cx="4714908" cy="954107"/>
          </a:xfrm>
          <a:prstGeom prst="rect">
            <a:avLst/>
          </a:prstGeom>
          <a:noFill/>
        </p:spPr>
        <p:txBody>
          <a:bodyPr wrap="square" rtlCol="0">
            <a:spAutoFit/>
          </a:bodyPr>
          <a:lstStyle/>
          <a:p>
            <a:r>
              <a:rPr lang="en-US" sz="2800" dirty="0">
                <a:latin typeface="Calibri" pitchFamily="34" charset="0"/>
                <a:cs typeface="Calibri" pitchFamily="34" charset="0"/>
              </a:rPr>
              <a:t>Check  A[6] with A[5]
</a:t>
            </a:r>
            <a:endParaRPr lang="el-GR" sz="2800" dirty="0">
              <a:latin typeface="Calibri" pitchFamily="34" charset="0"/>
              <a:cs typeface="Calibri" pitchFamily="34" charset="0"/>
            </a:endParaRPr>
          </a:p>
        </p:txBody>
      </p:sp>
      <p:sp>
        <p:nvSpPr>
          <p:cNvPr id="10" name="9 - TextBox"/>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2</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nd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1" name="1 - Τίτλος">
            <a:extLst>
              <a:ext uri="{FF2B5EF4-FFF2-40B4-BE49-F238E27FC236}">
                <a16:creationId xmlns:a16="http://schemas.microsoft.com/office/drawing/2014/main" id="{439FE3EB-8DB5-4D9A-9AA1-287A7316F289}"/>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2" name="3 - TextBox">
            <a:extLst>
              <a:ext uri="{FF2B5EF4-FFF2-40B4-BE49-F238E27FC236}">
                <a16:creationId xmlns:a16="http://schemas.microsoft.com/office/drawing/2014/main" id="{CA950ED9-895B-4E09-A8D4-011198BDCE0F}"/>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solidFill>
                      <a:schemeClr val="accent2">
                        <a:lumMod val="60000"/>
                        <a:lumOff val="40000"/>
                      </a:schemeClr>
                    </a:solidFill>
                  </a:tcPr>
                </a:tc>
                <a:extLst>
                  <a:ext uri="{0D108BD9-81ED-4DB2-BD59-A6C34878D82A}">
                    <a16:rowId xmlns:a16="http://schemas.microsoft.com/office/drawing/2014/main" val="10003"/>
                  </a:ext>
                </a:extLst>
              </a:tr>
              <a:tr h="583410">
                <a:tc>
                  <a:txBody>
                    <a:bodyPr/>
                    <a:lstStyle/>
                    <a:p>
                      <a:pPr algn="ctr"/>
                      <a:r>
                        <a:rPr lang="el-GR" sz="1800" b="1" dirty="0">
                          <a:latin typeface="Calibri" pitchFamily="34" charset="0"/>
                          <a:cs typeface="Calibri" pitchFamily="34" charset="0"/>
                        </a:rPr>
                        <a:t>5</a:t>
                      </a:r>
                    </a:p>
                  </a:txBody>
                  <a:tcPr anchor="ctr">
                    <a:solidFill>
                      <a:schemeClr val="accent6">
                        <a:lumMod val="40000"/>
                        <a:lumOff val="60000"/>
                      </a:schemeClr>
                    </a:solid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714884"/>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786322"/>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Κ=5</a:t>
            </a:r>
          </a:p>
        </p:txBody>
      </p:sp>
      <p:sp>
        <p:nvSpPr>
          <p:cNvPr id="11" name="1 - Τίτλος">
            <a:extLst>
              <a:ext uri="{FF2B5EF4-FFF2-40B4-BE49-F238E27FC236}">
                <a16:creationId xmlns:a16="http://schemas.microsoft.com/office/drawing/2014/main" id="{F007E60A-4A2D-4DEF-8C43-1E1A7F4641E8}"/>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2" name="8 - TextBox">
            <a:extLst>
              <a:ext uri="{FF2B5EF4-FFF2-40B4-BE49-F238E27FC236}">
                <a16:creationId xmlns:a16="http://schemas.microsoft.com/office/drawing/2014/main" id="{9609EAF4-E340-4266-8C8A-B40C80AF54C9}"/>
              </a:ext>
            </a:extLst>
          </p:cNvPr>
          <p:cNvSpPr txBox="1"/>
          <p:nvPr/>
        </p:nvSpPr>
        <p:spPr>
          <a:xfrm>
            <a:off x="5738810" y="4511441"/>
            <a:ext cx="4714908" cy="954107"/>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Calibri" pitchFamily="34" charset="0"/>
              </a:rPr>
              <a:t>Compare  A[5] with A[4]
</a:t>
            </a:r>
            <a:endParaRPr lang="el-GR" sz="2800" dirty="0">
              <a:latin typeface="Verdana" panose="020B0604030504040204" pitchFamily="34" charset="0"/>
              <a:ea typeface="Verdana" panose="020B0604030504040204" pitchFamily="34" charset="0"/>
              <a:cs typeface="Calibri" pitchFamily="34" charset="0"/>
            </a:endParaRPr>
          </a:p>
        </p:txBody>
      </p:sp>
      <p:sp>
        <p:nvSpPr>
          <p:cNvPr id="14" name="9 - TextBox">
            <a:extLst>
              <a:ext uri="{FF2B5EF4-FFF2-40B4-BE49-F238E27FC236}">
                <a16:creationId xmlns:a16="http://schemas.microsoft.com/office/drawing/2014/main" id="{895FA6EE-28AC-46A7-9FE5-6093E61E9FD4}"/>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2</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nd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5" name="3 - TextBox">
            <a:extLst>
              <a:ext uri="{FF2B5EF4-FFF2-40B4-BE49-F238E27FC236}">
                <a16:creationId xmlns:a16="http://schemas.microsoft.com/office/drawing/2014/main" id="{0702B707-2FC5-422D-9DE3-3F7734598575}"/>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DA94847-6EC0-47A2-833A-7C75A45B1DC5}"/>
              </a:ext>
            </a:extLst>
          </p:cNvPr>
          <p:cNvSpPr>
            <a:spLocks noGrp="1"/>
          </p:cNvSpPr>
          <p:nvPr>
            <p:ph type="title"/>
          </p:nvPr>
        </p:nvSpPr>
        <p:spPr/>
        <p:txBody>
          <a:bodyPr/>
          <a:lstStyle/>
          <a:p>
            <a:r>
              <a:rPr lang="en-US" dirty="0"/>
              <a:t>To many data</a:t>
            </a:r>
            <a:endParaRPr lang="el-GR" dirty="0"/>
          </a:p>
        </p:txBody>
      </p:sp>
      <p:grpSp>
        <p:nvGrpSpPr>
          <p:cNvPr id="6" name="Ομάδα 5">
            <a:extLst>
              <a:ext uri="{FF2B5EF4-FFF2-40B4-BE49-F238E27FC236}">
                <a16:creationId xmlns:a16="http://schemas.microsoft.com/office/drawing/2014/main" id="{F37972A8-0A85-4EBF-BEAD-779E2B954DD5}"/>
              </a:ext>
            </a:extLst>
          </p:cNvPr>
          <p:cNvGrpSpPr/>
          <p:nvPr/>
        </p:nvGrpSpPr>
        <p:grpSpPr>
          <a:xfrm>
            <a:off x="372862" y="1003178"/>
            <a:ext cx="3031796" cy="2367372"/>
            <a:chOff x="156881" y="1354015"/>
            <a:chExt cx="3031796" cy="2367372"/>
          </a:xfrm>
        </p:grpSpPr>
        <p:pic>
          <p:nvPicPr>
            <p:cNvPr id="4" name="Γραφικό 3" descr="Επιδίωξη περίγραμμα">
              <a:extLst>
                <a:ext uri="{FF2B5EF4-FFF2-40B4-BE49-F238E27FC236}">
                  <a16:creationId xmlns:a16="http://schemas.microsoft.com/office/drawing/2014/main" id="{01EC1E42-3F47-4676-89A0-AE3E91763D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5" name="TextBox 4">
              <a:extLst>
                <a:ext uri="{FF2B5EF4-FFF2-40B4-BE49-F238E27FC236}">
                  <a16:creationId xmlns:a16="http://schemas.microsoft.com/office/drawing/2014/main" id="{BB60868A-3882-445B-AE2E-231F28EF7750}"/>
                </a:ext>
              </a:extLst>
            </p:cNvPr>
            <p:cNvSpPr txBox="1"/>
            <p:nvPr/>
          </p:nvSpPr>
          <p:spPr>
            <a:xfrm>
              <a:off x="156881" y="3136612"/>
              <a:ext cx="3031796" cy="584775"/>
            </a:xfrm>
            <a:prstGeom prst="rect">
              <a:avLst/>
            </a:prstGeom>
            <a:noFill/>
          </p:spPr>
          <p:txBody>
            <a:bodyPr wrap="square" rtlCol="0">
              <a:spAutoFit/>
            </a:bodyPr>
            <a:lstStyle/>
            <a:p>
              <a:r>
                <a:rPr lang="en-US" sz="3200" dirty="0">
                  <a:solidFill>
                    <a:srgbClr val="ED7D31"/>
                  </a:solidFill>
                </a:rPr>
                <a:t>Student’s  Name</a:t>
              </a:r>
              <a:endParaRPr lang="el-GR" sz="3200" dirty="0">
                <a:solidFill>
                  <a:srgbClr val="ED7D31"/>
                </a:solidFill>
              </a:endParaRPr>
            </a:p>
          </p:txBody>
        </p:sp>
      </p:grpSp>
      <p:grpSp>
        <p:nvGrpSpPr>
          <p:cNvPr id="7" name="Ομάδα 6">
            <a:extLst>
              <a:ext uri="{FF2B5EF4-FFF2-40B4-BE49-F238E27FC236}">
                <a16:creationId xmlns:a16="http://schemas.microsoft.com/office/drawing/2014/main" id="{60DCC5EB-0104-49D8-B1AF-1E335A6C1109}"/>
              </a:ext>
            </a:extLst>
          </p:cNvPr>
          <p:cNvGrpSpPr/>
          <p:nvPr/>
        </p:nvGrpSpPr>
        <p:grpSpPr>
          <a:xfrm>
            <a:off x="3883064" y="1061628"/>
            <a:ext cx="3031796" cy="2367372"/>
            <a:chOff x="156881" y="1354015"/>
            <a:chExt cx="3031796" cy="2367372"/>
          </a:xfrm>
        </p:grpSpPr>
        <p:pic>
          <p:nvPicPr>
            <p:cNvPr id="8" name="Γραφικό 7" descr="Επιδίωξη περίγραμμα">
              <a:extLst>
                <a:ext uri="{FF2B5EF4-FFF2-40B4-BE49-F238E27FC236}">
                  <a16:creationId xmlns:a16="http://schemas.microsoft.com/office/drawing/2014/main" id="{F4DF44B5-77FB-4183-8829-83632D1FCD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9" name="TextBox 8">
              <a:extLst>
                <a:ext uri="{FF2B5EF4-FFF2-40B4-BE49-F238E27FC236}">
                  <a16:creationId xmlns:a16="http://schemas.microsoft.com/office/drawing/2014/main" id="{092AAA65-8C7A-4FB5-B0ED-E517D296DAD1}"/>
                </a:ext>
              </a:extLst>
            </p:cNvPr>
            <p:cNvSpPr txBox="1"/>
            <p:nvPr/>
          </p:nvSpPr>
          <p:spPr>
            <a:xfrm>
              <a:off x="156881" y="3136612"/>
              <a:ext cx="3031796" cy="584775"/>
            </a:xfrm>
            <a:prstGeom prst="rect">
              <a:avLst/>
            </a:prstGeom>
            <a:noFill/>
          </p:spPr>
          <p:txBody>
            <a:bodyPr wrap="square" rtlCol="0">
              <a:spAutoFit/>
            </a:bodyPr>
            <a:lstStyle/>
            <a:p>
              <a:r>
                <a:rPr lang="en-US" sz="3200" dirty="0">
                  <a:solidFill>
                    <a:srgbClr val="ED7D31"/>
                  </a:solidFill>
                </a:rPr>
                <a:t>Student’s  Name</a:t>
              </a:r>
              <a:endParaRPr lang="el-GR" sz="3200" dirty="0">
                <a:solidFill>
                  <a:srgbClr val="ED7D31"/>
                </a:solidFill>
              </a:endParaRPr>
            </a:p>
          </p:txBody>
        </p:sp>
      </p:grpSp>
      <p:grpSp>
        <p:nvGrpSpPr>
          <p:cNvPr id="10" name="Ομάδα 9">
            <a:extLst>
              <a:ext uri="{FF2B5EF4-FFF2-40B4-BE49-F238E27FC236}">
                <a16:creationId xmlns:a16="http://schemas.microsoft.com/office/drawing/2014/main" id="{0BDD310C-44E3-4AE7-A055-6DD51F25AC1F}"/>
              </a:ext>
            </a:extLst>
          </p:cNvPr>
          <p:cNvGrpSpPr/>
          <p:nvPr/>
        </p:nvGrpSpPr>
        <p:grpSpPr>
          <a:xfrm>
            <a:off x="7547385" y="1061628"/>
            <a:ext cx="3031796" cy="2367372"/>
            <a:chOff x="156881" y="1354015"/>
            <a:chExt cx="3031796" cy="2367372"/>
          </a:xfrm>
        </p:grpSpPr>
        <p:pic>
          <p:nvPicPr>
            <p:cNvPr id="11" name="Γραφικό 10" descr="Επιδίωξη περίγραμμα">
              <a:extLst>
                <a:ext uri="{FF2B5EF4-FFF2-40B4-BE49-F238E27FC236}">
                  <a16:creationId xmlns:a16="http://schemas.microsoft.com/office/drawing/2014/main" id="{339ED630-AE68-4FCC-ADE4-2C8D958400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12" name="TextBox 11">
              <a:extLst>
                <a:ext uri="{FF2B5EF4-FFF2-40B4-BE49-F238E27FC236}">
                  <a16:creationId xmlns:a16="http://schemas.microsoft.com/office/drawing/2014/main" id="{726587EE-B651-4CD2-B52C-3FD903D8050A}"/>
                </a:ext>
              </a:extLst>
            </p:cNvPr>
            <p:cNvSpPr txBox="1"/>
            <p:nvPr/>
          </p:nvSpPr>
          <p:spPr>
            <a:xfrm>
              <a:off x="156881" y="3136612"/>
              <a:ext cx="3031796" cy="584775"/>
            </a:xfrm>
            <a:prstGeom prst="rect">
              <a:avLst/>
            </a:prstGeom>
            <a:noFill/>
          </p:spPr>
          <p:txBody>
            <a:bodyPr wrap="square" rtlCol="0">
              <a:spAutoFit/>
            </a:bodyPr>
            <a:lstStyle/>
            <a:p>
              <a:r>
                <a:rPr lang="en-US" sz="3200" dirty="0">
                  <a:solidFill>
                    <a:srgbClr val="ED7D31"/>
                  </a:solidFill>
                </a:rPr>
                <a:t>Student’s  Name</a:t>
              </a:r>
              <a:endParaRPr lang="el-GR" sz="3200" dirty="0">
                <a:solidFill>
                  <a:srgbClr val="ED7D31"/>
                </a:solidFill>
              </a:endParaRPr>
            </a:p>
          </p:txBody>
        </p:sp>
      </p:grpSp>
      <p:grpSp>
        <p:nvGrpSpPr>
          <p:cNvPr id="43" name="Ομάδα 42">
            <a:extLst>
              <a:ext uri="{FF2B5EF4-FFF2-40B4-BE49-F238E27FC236}">
                <a16:creationId xmlns:a16="http://schemas.microsoft.com/office/drawing/2014/main" id="{342D9636-DBE5-423B-B39B-81541FD42F71}"/>
              </a:ext>
            </a:extLst>
          </p:cNvPr>
          <p:cNvGrpSpPr/>
          <p:nvPr/>
        </p:nvGrpSpPr>
        <p:grpSpPr>
          <a:xfrm>
            <a:off x="218743" y="3370550"/>
            <a:ext cx="10312988" cy="1357748"/>
            <a:chOff x="218743" y="3370550"/>
            <a:chExt cx="10312988" cy="1357748"/>
          </a:xfrm>
        </p:grpSpPr>
        <p:grpSp>
          <p:nvGrpSpPr>
            <p:cNvPr id="13" name="Ομάδα 12">
              <a:extLst>
                <a:ext uri="{FF2B5EF4-FFF2-40B4-BE49-F238E27FC236}">
                  <a16:creationId xmlns:a16="http://schemas.microsoft.com/office/drawing/2014/main" id="{2F5AA874-6CC4-4E2C-A219-316F45D07D4D}"/>
                </a:ext>
              </a:extLst>
            </p:cNvPr>
            <p:cNvGrpSpPr/>
            <p:nvPr/>
          </p:nvGrpSpPr>
          <p:grpSpPr>
            <a:xfrm>
              <a:off x="218743" y="3370550"/>
              <a:ext cx="2430672" cy="1357748"/>
              <a:chOff x="156881" y="1354015"/>
              <a:chExt cx="3031796" cy="2527382"/>
            </a:xfrm>
          </p:grpSpPr>
          <p:pic>
            <p:nvPicPr>
              <p:cNvPr id="14" name="Γραφικό 13" descr="Επιδίωξη περίγραμμα">
                <a:extLst>
                  <a:ext uri="{FF2B5EF4-FFF2-40B4-BE49-F238E27FC236}">
                    <a16:creationId xmlns:a16="http://schemas.microsoft.com/office/drawing/2014/main" id="{857DC79D-9F38-4D7F-995B-D734658682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15" name="TextBox 14">
                <a:extLst>
                  <a:ext uri="{FF2B5EF4-FFF2-40B4-BE49-F238E27FC236}">
                    <a16:creationId xmlns:a16="http://schemas.microsoft.com/office/drawing/2014/main" id="{04CB17CC-B69A-4CC2-9191-729066D02F2A}"/>
                  </a:ext>
                </a:extLst>
              </p:cNvPr>
              <p:cNvSpPr txBox="1"/>
              <p:nvPr/>
            </p:nvSpPr>
            <p:spPr>
              <a:xfrm>
                <a:off x="156881" y="3136612"/>
                <a:ext cx="3031796" cy="744785"/>
              </a:xfrm>
              <a:prstGeom prst="rect">
                <a:avLst/>
              </a:prstGeom>
              <a:noFill/>
            </p:spPr>
            <p:txBody>
              <a:bodyPr wrap="square" rtlCol="0">
                <a:spAutoFit/>
              </a:bodyPr>
              <a:lstStyle/>
              <a:p>
                <a:pPr algn="ctr"/>
                <a:r>
                  <a:rPr lang="en-US" sz="2000" dirty="0">
                    <a:solidFill>
                      <a:srgbClr val="ED7D31"/>
                    </a:solidFill>
                  </a:rPr>
                  <a:t>Student’s  Name</a:t>
                </a:r>
                <a:endParaRPr lang="el-GR" sz="2000" dirty="0">
                  <a:solidFill>
                    <a:srgbClr val="ED7D31"/>
                  </a:solidFill>
                </a:endParaRPr>
              </a:p>
            </p:txBody>
          </p:sp>
        </p:grpSp>
        <p:grpSp>
          <p:nvGrpSpPr>
            <p:cNvPr id="16" name="Ομάδα 15">
              <a:extLst>
                <a:ext uri="{FF2B5EF4-FFF2-40B4-BE49-F238E27FC236}">
                  <a16:creationId xmlns:a16="http://schemas.microsoft.com/office/drawing/2014/main" id="{54B98C2B-E003-4356-A42F-F671936FDFBC}"/>
                </a:ext>
              </a:extLst>
            </p:cNvPr>
            <p:cNvGrpSpPr/>
            <p:nvPr/>
          </p:nvGrpSpPr>
          <p:grpSpPr>
            <a:xfrm>
              <a:off x="2189322" y="3370550"/>
              <a:ext cx="2430672" cy="1357748"/>
              <a:chOff x="156881" y="1354015"/>
              <a:chExt cx="3031796" cy="2527382"/>
            </a:xfrm>
          </p:grpSpPr>
          <p:pic>
            <p:nvPicPr>
              <p:cNvPr id="17" name="Γραφικό 16" descr="Επιδίωξη περίγραμμα">
                <a:extLst>
                  <a:ext uri="{FF2B5EF4-FFF2-40B4-BE49-F238E27FC236}">
                    <a16:creationId xmlns:a16="http://schemas.microsoft.com/office/drawing/2014/main" id="{0364D02D-6BAE-4827-8B52-836CC4D53F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18" name="TextBox 17">
                <a:extLst>
                  <a:ext uri="{FF2B5EF4-FFF2-40B4-BE49-F238E27FC236}">
                    <a16:creationId xmlns:a16="http://schemas.microsoft.com/office/drawing/2014/main" id="{9E2A9DDA-8C55-4F04-8E0D-16D94EF11DE2}"/>
                  </a:ext>
                </a:extLst>
              </p:cNvPr>
              <p:cNvSpPr txBox="1"/>
              <p:nvPr/>
            </p:nvSpPr>
            <p:spPr>
              <a:xfrm>
                <a:off x="156881" y="3136612"/>
                <a:ext cx="3031796" cy="744785"/>
              </a:xfrm>
              <a:prstGeom prst="rect">
                <a:avLst/>
              </a:prstGeom>
              <a:noFill/>
            </p:spPr>
            <p:txBody>
              <a:bodyPr wrap="square" rtlCol="0">
                <a:spAutoFit/>
              </a:bodyPr>
              <a:lstStyle/>
              <a:p>
                <a:pPr algn="ctr"/>
                <a:r>
                  <a:rPr lang="en-US" sz="2000" dirty="0">
                    <a:solidFill>
                      <a:srgbClr val="ED7D31"/>
                    </a:solidFill>
                  </a:rPr>
                  <a:t>Student’s  Name</a:t>
                </a:r>
                <a:endParaRPr lang="el-GR" sz="2000" dirty="0">
                  <a:solidFill>
                    <a:srgbClr val="ED7D31"/>
                  </a:solidFill>
                </a:endParaRPr>
              </a:p>
            </p:txBody>
          </p:sp>
        </p:grpSp>
        <p:grpSp>
          <p:nvGrpSpPr>
            <p:cNvPr id="19" name="Ομάδα 18">
              <a:extLst>
                <a:ext uri="{FF2B5EF4-FFF2-40B4-BE49-F238E27FC236}">
                  <a16:creationId xmlns:a16="http://schemas.microsoft.com/office/drawing/2014/main" id="{93A2B086-80C2-4E65-ABC7-529DA1ACAC10}"/>
                </a:ext>
              </a:extLst>
            </p:cNvPr>
            <p:cNvGrpSpPr/>
            <p:nvPr/>
          </p:nvGrpSpPr>
          <p:grpSpPr>
            <a:xfrm>
              <a:off x="4159901" y="3370550"/>
              <a:ext cx="2430672" cy="1357748"/>
              <a:chOff x="156881" y="1354015"/>
              <a:chExt cx="3031796" cy="2527382"/>
            </a:xfrm>
          </p:grpSpPr>
          <p:pic>
            <p:nvPicPr>
              <p:cNvPr id="20" name="Γραφικό 19" descr="Επιδίωξη περίγραμμα">
                <a:extLst>
                  <a:ext uri="{FF2B5EF4-FFF2-40B4-BE49-F238E27FC236}">
                    <a16:creationId xmlns:a16="http://schemas.microsoft.com/office/drawing/2014/main" id="{05AF78A4-B09F-4DE0-B0BC-FE0FCFF089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21" name="TextBox 20">
                <a:extLst>
                  <a:ext uri="{FF2B5EF4-FFF2-40B4-BE49-F238E27FC236}">
                    <a16:creationId xmlns:a16="http://schemas.microsoft.com/office/drawing/2014/main" id="{19ADAC4D-B5F4-4486-A17A-5AD62683F8D8}"/>
                  </a:ext>
                </a:extLst>
              </p:cNvPr>
              <p:cNvSpPr txBox="1"/>
              <p:nvPr/>
            </p:nvSpPr>
            <p:spPr>
              <a:xfrm>
                <a:off x="156881" y="3136612"/>
                <a:ext cx="3031796" cy="744785"/>
              </a:xfrm>
              <a:prstGeom prst="rect">
                <a:avLst/>
              </a:prstGeom>
              <a:noFill/>
            </p:spPr>
            <p:txBody>
              <a:bodyPr wrap="square" rtlCol="0">
                <a:spAutoFit/>
              </a:bodyPr>
              <a:lstStyle/>
              <a:p>
                <a:pPr algn="ctr"/>
                <a:r>
                  <a:rPr lang="en-US" sz="2000" dirty="0">
                    <a:solidFill>
                      <a:srgbClr val="ED7D31"/>
                    </a:solidFill>
                  </a:rPr>
                  <a:t>Student’s  Name</a:t>
                </a:r>
                <a:endParaRPr lang="el-GR" sz="2000" dirty="0">
                  <a:solidFill>
                    <a:srgbClr val="ED7D31"/>
                  </a:solidFill>
                </a:endParaRPr>
              </a:p>
            </p:txBody>
          </p:sp>
        </p:grpSp>
        <p:grpSp>
          <p:nvGrpSpPr>
            <p:cNvPr id="22" name="Ομάδα 21">
              <a:extLst>
                <a:ext uri="{FF2B5EF4-FFF2-40B4-BE49-F238E27FC236}">
                  <a16:creationId xmlns:a16="http://schemas.microsoft.com/office/drawing/2014/main" id="{EB283808-10C2-4FD5-8C48-67E7FCD8298D}"/>
                </a:ext>
              </a:extLst>
            </p:cNvPr>
            <p:cNvGrpSpPr/>
            <p:nvPr/>
          </p:nvGrpSpPr>
          <p:grpSpPr>
            <a:xfrm>
              <a:off x="6130480" y="3370550"/>
              <a:ext cx="2430672" cy="1357748"/>
              <a:chOff x="156881" y="1354015"/>
              <a:chExt cx="3031796" cy="2527382"/>
            </a:xfrm>
          </p:grpSpPr>
          <p:pic>
            <p:nvPicPr>
              <p:cNvPr id="23" name="Γραφικό 22" descr="Επιδίωξη περίγραμμα">
                <a:extLst>
                  <a:ext uri="{FF2B5EF4-FFF2-40B4-BE49-F238E27FC236}">
                    <a16:creationId xmlns:a16="http://schemas.microsoft.com/office/drawing/2014/main" id="{849C1C14-9720-472E-92F3-AACC4AC2E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24" name="TextBox 23">
                <a:extLst>
                  <a:ext uri="{FF2B5EF4-FFF2-40B4-BE49-F238E27FC236}">
                    <a16:creationId xmlns:a16="http://schemas.microsoft.com/office/drawing/2014/main" id="{D897EBAC-8051-4542-91F5-725BA44E752F}"/>
                  </a:ext>
                </a:extLst>
              </p:cNvPr>
              <p:cNvSpPr txBox="1"/>
              <p:nvPr/>
            </p:nvSpPr>
            <p:spPr>
              <a:xfrm>
                <a:off x="156881" y="3136612"/>
                <a:ext cx="3031796" cy="744785"/>
              </a:xfrm>
              <a:prstGeom prst="rect">
                <a:avLst/>
              </a:prstGeom>
              <a:noFill/>
            </p:spPr>
            <p:txBody>
              <a:bodyPr wrap="square" rtlCol="0">
                <a:spAutoFit/>
              </a:bodyPr>
              <a:lstStyle/>
              <a:p>
                <a:pPr algn="ctr"/>
                <a:r>
                  <a:rPr lang="en-US" sz="2000" dirty="0">
                    <a:solidFill>
                      <a:srgbClr val="ED7D31"/>
                    </a:solidFill>
                  </a:rPr>
                  <a:t>Student’s  Name</a:t>
                </a:r>
                <a:endParaRPr lang="el-GR" sz="2000" dirty="0">
                  <a:solidFill>
                    <a:srgbClr val="ED7D31"/>
                  </a:solidFill>
                </a:endParaRPr>
              </a:p>
            </p:txBody>
          </p:sp>
        </p:grpSp>
        <p:grpSp>
          <p:nvGrpSpPr>
            <p:cNvPr id="25" name="Ομάδα 24">
              <a:extLst>
                <a:ext uri="{FF2B5EF4-FFF2-40B4-BE49-F238E27FC236}">
                  <a16:creationId xmlns:a16="http://schemas.microsoft.com/office/drawing/2014/main" id="{A03307D2-0506-4B9F-A481-565391FDFA1E}"/>
                </a:ext>
              </a:extLst>
            </p:cNvPr>
            <p:cNvGrpSpPr/>
            <p:nvPr/>
          </p:nvGrpSpPr>
          <p:grpSpPr>
            <a:xfrm>
              <a:off x="8101059" y="3370550"/>
              <a:ext cx="2430672" cy="1357748"/>
              <a:chOff x="156881" y="1354015"/>
              <a:chExt cx="3031796" cy="2527382"/>
            </a:xfrm>
          </p:grpSpPr>
          <p:pic>
            <p:nvPicPr>
              <p:cNvPr id="26" name="Γραφικό 25" descr="Επιδίωξη περίγραμμα">
                <a:extLst>
                  <a:ext uri="{FF2B5EF4-FFF2-40B4-BE49-F238E27FC236}">
                    <a16:creationId xmlns:a16="http://schemas.microsoft.com/office/drawing/2014/main" id="{C8960299-1524-4EDB-9602-1247D5A298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27" name="TextBox 26">
                <a:extLst>
                  <a:ext uri="{FF2B5EF4-FFF2-40B4-BE49-F238E27FC236}">
                    <a16:creationId xmlns:a16="http://schemas.microsoft.com/office/drawing/2014/main" id="{DC69C9DD-53E2-42ED-B3DF-BDD0FA0242DE}"/>
                  </a:ext>
                </a:extLst>
              </p:cNvPr>
              <p:cNvSpPr txBox="1"/>
              <p:nvPr/>
            </p:nvSpPr>
            <p:spPr>
              <a:xfrm>
                <a:off x="156881" y="3136612"/>
                <a:ext cx="3031796" cy="744785"/>
              </a:xfrm>
              <a:prstGeom prst="rect">
                <a:avLst/>
              </a:prstGeom>
              <a:noFill/>
            </p:spPr>
            <p:txBody>
              <a:bodyPr wrap="square" rtlCol="0">
                <a:spAutoFit/>
              </a:bodyPr>
              <a:lstStyle/>
              <a:p>
                <a:pPr algn="ctr"/>
                <a:r>
                  <a:rPr lang="en-US" sz="2000" dirty="0">
                    <a:solidFill>
                      <a:srgbClr val="ED7D31"/>
                    </a:solidFill>
                  </a:rPr>
                  <a:t>Student’s  Name</a:t>
                </a:r>
                <a:endParaRPr lang="el-GR" sz="2000" dirty="0">
                  <a:solidFill>
                    <a:srgbClr val="ED7D31"/>
                  </a:solidFill>
                </a:endParaRPr>
              </a:p>
            </p:txBody>
          </p:sp>
        </p:grpSp>
      </p:grpSp>
      <p:grpSp>
        <p:nvGrpSpPr>
          <p:cNvPr id="91" name="Ομάδα 90">
            <a:extLst>
              <a:ext uri="{FF2B5EF4-FFF2-40B4-BE49-F238E27FC236}">
                <a16:creationId xmlns:a16="http://schemas.microsoft.com/office/drawing/2014/main" id="{D0B87043-3598-42E4-9A36-01F30B8E6F44}"/>
              </a:ext>
            </a:extLst>
          </p:cNvPr>
          <p:cNvGrpSpPr/>
          <p:nvPr/>
        </p:nvGrpSpPr>
        <p:grpSpPr>
          <a:xfrm>
            <a:off x="218743" y="4996456"/>
            <a:ext cx="11521845" cy="950931"/>
            <a:chOff x="218743" y="4996456"/>
            <a:chExt cx="11521845" cy="950931"/>
          </a:xfrm>
        </p:grpSpPr>
        <p:grpSp>
          <p:nvGrpSpPr>
            <p:cNvPr id="59" name="Ομάδα 58">
              <a:extLst>
                <a:ext uri="{FF2B5EF4-FFF2-40B4-BE49-F238E27FC236}">
                  <a16:creationId xmlns:a16="http://schemas.microsoft.com/office/drawing/2014/main" id="{F36EAB58-50B9-40AD-9A7A-7F0C74AD80A4}"/>
                </a:ext>
              </a:extLst>
            </p:cNvPr>
            <p:cNvGrpSpPr/>
            <p:nvPr/>
          </p:nvGrpSpPr>
          <p:grpSpPr>
            <a:xfrm>
              <a:off x="218743" y="4996456"/>
              <a:ext cx="5877257" cy="935799"/>
              <a:chOff x="218743" y="3370550"/>
              <a:chExt cx="10312988" cy="1329236"/>
            </a:xfrm>
          </p:grpSpPr>
          <p:grpSp>
            <p:nvGrpSpPr>
              <p:cNvPr id="60" name="Ομάδα 59">
                <a:extLst>
                  <a:ext uri="{FF2B5EF4-FFF2-40B4-BE49-F238E27FC236}">
                    <a16:creationId xmlns:a16="http://schemas.microsoft.com/office/drawing/2014/main" id="{D7483023-9252-425E-A6D1-24DC74ECBF1A}"/>
                  </a:ext>
                </a:extLst>
              </p:cNvPr>
              <p:cNvGrpSpPr/>
              <p:nvPr/>
            </p:nvGrpSpPr>
            <p:grpSpPr>
              <a:xfrm>
                <a:off x="218743" y="3370550"/>
                <a:ext cx="2430672" cy="1329236"/>
                <a:chOff x="156881" y="1354015"/>
                <a:chExt cx="3031796" cy="2474308"/>
              </a:xfrm>
            </p:grpSpPr>
            <p:pic>
              <p:nvPicPr>
                <p:cNvPr id="73" name="Γραφικό 72" descr="Επιδίωξη περίγραμμα">
                  <a:extLst>
                    <a:ext uri="{FF2B5EF4-FFF2-40B4-BE49-F238E27FC236}">
                      <a16:creationId xmlns:a16="http://schemas.microsoft.com/office/drawing/2014/main" id="{379635AC-96CE-4DD1-86FB-B4495E6AC3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74" name="TextBox 73">
                  <a:extLst>
                    <a:ext uri="{FF2B5EF4-FFF2-40B4-BE49-F238E27FC236}">
                      <a16:creationId xmlns:a16="http://schemas.microsoft.com/office/drawing/2014/main" id="{C97058ED-3C4B-457C-A5C4-461FFA1457D0}"/>
                    </a:ext>
                  </a:extLst>
                </p:cNvPr>
                <p:cNvSpPr txBox="1"/>
                <p:nvPr/>
              </p:nvSpPr>
              <p:spPr>
                <a:xfrm>
                  <a:off x="156881" y="3136611"/>
                  <a:ext cx="3031796" cy="691712"/>
                </a:xfrm>
                <a:prstGeom prst="rect">
                  <a:avLst/>
                </a:prstGeom>
                <a:noFill/>
              </p:spPr>
              <p:txBody>
                <a:bodyPr wrap="square" rtlCol="0">
                  <a:spAutoFit/>
                </a:bodyPr>
                <a:lstStyle/>
                <a:p>
                  <a:pPr algn="ctr"/>
                  <a:r>
                    <a:rPr lang="en-US" sz="1100" dirty="0">
                      <a:solidFill>
                        <a:srgbClr val="FF0000"/>
                      </a:solidFill>
                    </a:rPr>
                    <a:t>Student’s  Name</a:t>
                  </a:r>
                  <a:endParaRPr lang="el-GR" sz="1100" dirty="0">
                    <a:solidFill>
                      <a:srgbClr val="FF0000"/>
                    </a:solidFill>
                  </a:endParaRPr>
                </a:p>
              </p:txBody>
            </p:sp>
          </p:grpSp>
          <p:grpSp>
            <p:nvGrpSpPr>
              <p:cNvPr id="61" name="Ομάδα 60">
                <a:extLst>
                  <a:ext uri="{FF2B5EF4-FFF2-40B4-BE49-F238E27FC236}">
                    <a16:creationId xmlns:a16="http://schemas.microsoft.com/office/drawing/2014/main" id="{7896A68B-7BB4-4436-AF6E-89FF3DB01231}"/>
                  </a:ext>
                </a:extLst>
              </p:cNvPr>
              <p:cNvGrpSpPr/>
              <p:nvPr/>
            </p:nvGrpSpPr>
            <p:grpSpPr>
              <a:xfrm>
                <a:off x="2189322" y="3370550"/>
                <a:ext cx="2430672" cy="1329236"/>
                <a:chOff x="156881" y="1354015"/>
                <a:chExt cx="3031796" cy="2474308"/>
              </a:xfrm>
            </p:grpSpPr>
            <p:pic>
              <p:nvPicPr>
                <p:cNvPr id="71" name="Γραφικό 70" descr="Επιδίωξη περίγραμμα">
                  <a:extLst>
                    <a:ext uri="{FF2B5EF4-FFF2-40B4-BE49-F238E27FC236}">
                      <a16:creationId xmlns:a16="http://schemas.microsoft.com/office/drawing/2014/main" id="{E9816133-6B3E-4CFE-8AEA-58E75BA1E0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72" name="TextBox 71">
                  <a:extLst>
                    <a:ext uri="{FF2B5EF4-FFF2-40B4-BE49-F238E27FC236}">
                      <a16:creationId xmlns:a16="http://schemas.microsoft.com/office/drawing/2014/main" id="{AB1A54D9-455F-496B-870A-86024A690E70}"/>
                    </a:ext>
                  </a:extLst>
                </p:cNvPr>
                <p:cNvSpPr txBox="1"/>
                <p:nvPr/>
              </p:nvSpPr>
              <p:spPr>
                <a:xfrm>
                  <a:off x="156881" y="3136611"/>
                  <a:ext cx="3031796" cy="691712"/>
                </a:xfrm>
                <a:prstGeom prst="rect">
                  <a:avLst/>
                </a:prstGeom>
                <a:noFill/>
              </p:spPr>
              <p:txBody>
                <a:bodyPr wrap="square" rtlCol="0">
                  <a:spAutoFit/>
                </a:bodyPr>
                <a:lstStyle/>
                <a:p>
                  <a:pPr algn="ctr"/>
                  <a:r>
                    <a:rPr lang="en-US" sz="1100" dirty="0">
                      <a:solidFill>
                        <a:srgbClr val="FF0000"/>
                      </a:solidFill>
                    </a:rPr>
                    <a:t>Student’s  Name</a:t>
                  </a:r>
                  <a:endParaRPr lang="el-GR" sz="1100" dirty="0">
                    <a:solidFill>
                      <a:srgbClr val="FF0000"/>
                    </a:solidFill>
                  </a:endParaRPr>
                </a:p>
              </p:txBody>
            </p:sp>
          </p:grpSp>
          <p:grpSp>
            <p:nvGrpSpPr>
              <p:cNvPr id="62" name="Ομάδα 61">
                <a:extLst>
                  <a:ext uri="{FF2B5EF4-FFF2-40B4-BE49-F238E27FC236}">
                    <a16:creationId xmlns:a16="http://schemas.microsoft.com/office/drawing/2014/main" id="{22E4556F-F993-4B23-B71D-C301534FB32B}"/>
                  </a:ext>
                </a:extLst>
              </p:cNvPr>
              <p:cNvGrpSpPr/>
              <p:nvPr/>
            </p:nvGrpSpPr>
            <p:grpSpPr>
              <a:xfrm>
                <a:off x="4159901" y="3370550"/>
                <a:ext cx="2430672" cy="1329236"/>
                <a:chOff x="156881" y="1354015"/>
                <a:chExt cx="3031796" cy="2474308"/>
              </a:xfrm>
            </p:grpSpPr>
            <p:pic>
              <p:nvPicPr>
                <p:cNvPr id="69" name="Γραφικό 68" descr="Επιδίωξη περίγραμμα">
                  <a:extLst>
                    <a:ext uri="{FF2B5EF4-FFF2-40B4-BE49-F238E27FC236}">
                      <a16:creationId xmlns:a16="http://schemas.microsoft.com/office/drawing/2014/main" id="{5635E959-7C38-4109-975A-44723153F7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70" name="TextBox 69">
                  <a:extLst>
                    <a:ext uri="{FF2B5EF4-FFF2-40B4-BE49-F238E27FC236}">
                      <a16:creationId xmlns:a16="http://schemas.microsoft.com/office/drawing/2014/main" id="{AA771854-59E7-4695-A36D-BB96BDF5A5F4}"/>
                    </a:ext>
                  </a:extLst>
                </p:cNvPr>
                <p:cNvSpPr txBox="1"/>
                <p:nvPr/>
              </p:nvSpPr>
              <p:spPr>
                <a:xfrm>
                  <a:off x="156881" y="3136611"/>
                  <a:ext cx="3031796" cy="691712"/>
                </a:xfrm>
                <a:prstGeom prst="rect">
                  <a:avLst/>
                </a:prstGeom>
                <a:noFill/>
              </p:spPr>
              <p:txBody>
                <a:bodyPr wrap="square" rtlCol="0">
                  <a:spAutoFit/>
                </a:bodyPr>
                <a:lstStyle/>
                <a:p>
                  <a:pPr algn="ctr"/>
                  <a:r>
                    <a:rPr lang="en-US" sz="1100" dirty="0">
                      <a:solidFill>
                        <a:srgbClr val="FF0000"/>
                      </a:solidFill>
                    </a:rPr>
                    <a:t>Student’s  Name</a:t>
                  </a:r>
                  <a:endParaRPr lang="el-GR" sz="1100" dirty="0">
                    <a:solidFill>
                      <a:srgbClr val="FF0000"/>
                    </a:solidFill>
                  </a:endParaRPr>
                </a:p>
              </p:txBody>
            </p:sp>
          </p:grpSp>
          <p:grpSp>
            <p:nvGrpSpPr>
              <p:cNvPr id="63" name="Ομάδα 62">
                <a:extLst>
                  <a:ext uri="{FF2B5EF4-FFF2-40B4-BE49-F238E27FC236}">
                    <a16:creationId xmlns:a16="http://schemas.microsoft.com/office/drawing/2014/main" id="{EE0D95A4-AC56-4955-9F54-3035821282C1}"/>
                  </a:ext>
                </a:extLst>
              </p:cNvPr>
              <p:cNvGrpSpPr/>
              <p:nvPr/>
            </p:nvGrpSpPr>
            <p:grpSpPr>
              <a:xfrm>
                <a:off x="6130480" y="3370550"/>
                <a:ext cx="2430672" cy="1329236"/>
                <a:chOff x="156881" y="1354015"/>
                <a:chExt cx="3031796" cy="2474308"/>
              </a:xfrm>
            </p:grpSpPr>
            <p:pic>
              <p:nvPicPr>
                <p:cNvPr id="67" name="Γραφικό 66" descr="Επιδίωξη περίγραμμα">
                  <a:extLst>
                    <a:ext uri="{FF2B5EF4-FFF2-40B4-BE49-F238E27FC236}">
                      <a16:creationId xmlns:a16="http://schemas.microsoft.com/office/drawing/2014/main" id="{E9C8E8B8-B13C-49EA-A32B-D535E36011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68" name="TextBox 67">
                  <a:extLst>
                    <a:ext uri="{FF2B5EF4-FFF2-40B4-BE49-F238E27FC236}">
                      <a16:creationId xmlns:a16="http://schemas.microsoft.com/office/drawing/2014/main" id="{78D4E2FA-27B5-4970-B356-D93BFB20B4C0}"/>
                    </a:ext>
                  </a:extLst>
                </p:cNvPr>
                <p:cNvSpPr txBox="1"/>
                <p:nvPr/>
              </p:nvSpPr>
              <p:spPr>
                <a:xfrm>
                  <a:off x="156881" y="3136611"/>
                  <a:ext cx="3031796" cy="691712"/>
                </a:xfrm>
                <a:prstGeom prst="rect">
                  <a:avLst/>
                </a:prstGeom>
                <a:noFill/>
              </p:spPr>
              <p:txBody>
                <a:bodyPr wrap="square" rtlCol="0">
                  <a:spAutoFit/>
                </a:bodyPr>
                <a:lstStyle/>
                <a:p>
                  <a:pPr algn="ctr"/>
                  <a:r>
                    <a:rPr lang="en-US" sz="1100" dirty="0">
                      <a:solidFill>
                        <a:srgbClr val="FF0000"/>
                      </a:solidFill>
                    </a:rPr>
                    <a:t>Student’s  Name</a:t>
                  </a:r>
                  <a:endParaRPr lang="el-GR" sz="1100" dirty="0">
                    <a:solidFill>
                      <a:srgbClr val="FF0000"/>
                    </a:solidFill>
                  </a:endParaRPr>
                </a:p>
              </p:txBody>
            </p:sp>
          </p:grpSp>
          <p:grpSp>
            <p:nvGrpSpPr>
              <p:cNvPr id="64" name="Ομάδα 63">
                <a:extLst>
                  <a:ext uri="{FF2B5EF4-FFF2-40B4-BE49-F238E27FC236}">
                    <a16:creationId xmlns:a16="http://schemas.microsoft.com/office/drawing/2014/main" id="{6039BFC4-0556-46FB-A2CA-BC7C518B2C11}"/>
                  </a:ext>
                </a:extLst>
              </p:cNvPr>
              <p:cNvGrpSpPr/>
              <p:nvPr/>
            </p:nvGrpSpPr>
            <p:grpSpPr>
              <a:xfrm>
                <a:off x="8101059" y="3370550"/>
                <a:ext cx="2430672" cy="1329236"/>
                <a:chOff x="156881" y="1354015"/>
                <a:chExt cx="3031796" cy="2474308"/>
              </a:xfrm>
            </p:grpSpPr>
            <p:pic>
              <p:nvPicPr>
                <p:cNvPr id="65" name="Γραφικό 64" descr="Επιδίωξη περίγραμμα">
                  <a:extLst>
                    <a:ext uri="{FF2B5EF4-FFF2-40B4-BE49-F238E27FC236}">
                      <a16:creationId xmlns:a16="http://schemas.microsoft.com/office/drawing/2014/main" id="{AF21C4C0-8D83-42F7-BEB8-8F45609864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66" name="TextBox 65">
                  <a:extLst>
                    <a:ext uri="{FF2B5EF4-FFF2-40B4-BE49-F238E27FC236}">
                      <a16:creationId xmlns:a16="http://schemas.microsoft.com/office/drawing/2014/main" id="{144BC074-99E8-4043-B480-0C13FD1EDC28}"/>
                    </a:ext>
                  </a:extLst>
                </p:cNvPr>
                <p:cNvSpPr txBox="1"/>
                <p:nvPr/>
              </p:nvSpPr>
              <p:spPr>
                <a:xfrm>
                  <a:off x="156881" y="3136611"/>
                  <a:ext cx="3031796" cy="691712"/>
                </a:xfrm>
                <a:prstGeom prst="rect">
                  <a:avLst/>
                </a:prstGeom>
                <a:noFill/>
              </p:spPr>
              <p:txBody>
                <a:bodyPr wrap="square" rtlCol="0">
                  <a:spAutoFit/>
                </a:bodyPr>
                <a:lstStyle/>
                <a:p>
                  <a:pPr algn="ctr"/>
                  <a:r>
                    <a:rPr lang="en-US" sz="1100" dirty="0">
                      <a:solidFill>
                        <a:srgbClr val="FF0000"/>
                      </a:solidFill>
                    </a:rPr>
                    <a:t>Student’s  Name</a:t>
                  </a:r>
                  <a:endParaRPr lang="el-GR" sz="1100" dirty="0">
                    <a:solidFill>
                      <a:srgbClr val="FF0000"/>
                    </a:solidFill>
                  </a:endParaRPr>
                </a:p>
              </p:txBody>
            </p:sp>
          </p:grpSp>
        </p:grpSp>
        <p:grpSp>
          <p:nvGrpSpPr>
            <p:cNvPr id="75" name="Ομάδα 74">
              <a:extLst>
                <a:ext uri="{FF2B5EF4-FFF2-40B4-BE49-F238E27FC236}">
                  <a16:creationId xmlns:a16="http://schemas.microsoft.com/office/drawing/2014/main" id="{B5A7F55E-3574-4DA7-B705-936140DF903A}"/>
                </a:ext>
              </a:extLst>
            </p:cNvPr>
            <p:cNvGrpSpPr/>
            <p:nvPr/>
          </p:nvGrpSpPr>
          <p:grpSpPr>
            <a:xfrm>
              <a:off x="5863331" y="5011588"/>
              <a:ext cx="5877257" cy="935799"/>
              <a:chOff x="218743" y="3370550"/>
              <a:chExt cx="10312988" cy="1329236"/>
            </a:xfrm>
          </p:grpSpPr>
          <p:grpSp>
            <p:nvGrpSpPr>
              <p:cNvPr id="76" name="Ομάδα 75">
                <a:extLst>
                  <a:ext uri="{FF2B5EF4-FFF2-40B4-BE49-F238E27FC236}">
                    <a16:creationId xmlns:a16="http://schemas.microsoft.com/office/drawing/2014/main" id="{959DC9FB-4F11-4BD8-9184-0EBBDF1DDF2E}"/>
                  </a:ext>
                </a:extLst>
              </p:cNvPr>
              <p:cNvGrpSpPr/>
              <p:nvPr/>
            </p:nvGrpSpPr>
            <p:grpSpPr>
              <a:xfrm>
                <a:off x="218743" y="3370550"/>
                <a:ext cx="2430672" cy="1329236"/>
                <a:chOff x="156881" y="1354015"/>
                <a:chExt cx="3031796" cy="2474308"/>
              </a:xfrm>
            </p:grpSpPr>
            <p:pic>
              <p:nvPicPr>
                <p:cNvPr id="89" name="Γραφικό 88" descr="Επιδίωξη περίγραμμα">
                  <a:extLst>
                    <a:ext uri="{FF2B5EF4-FFF2-40B4-BE49-F238E27FC236}">
                      <a16:creationId xmlns:a16="http://schemas.microsoft.com/office/drawing/2014/main" id="{079FB032-51C8-438C-BBEA-3E919D6043B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90" name="TextBox 89">
                  <a:extLst>
                    <a:ext uri="{FF2B5EF4-FFF2-40B4-BE49-F238E27FC236}">
                      <a16:creationId xmlns:a16="http://schemas.microsoft.com/office/drawing/2014/main" id="{62D34312-5F90-4B02-A5EC-68BB091B8F7A}"/>
                    </a:ext>
                  </a:extLst>
                </p:cNvPr>
                <p:cNvSpPr txBox="1"/>
                <p:nvPr/>
              </p:nvSpPr>
              <p:spPr>
                <a:xfrm>
                  <a:off x="156881" y="3136611"/>
                  <a:ext cx="3031796" cy="691712"/>
                </a:xfrm>
                <a:prstGeom prst="rect">
                  <a:avLst/>
                </a:prstGeom>
                <a:noFill/>
              </p:spPr>
              <p:txBody>
                <a:bodyPr wrap="square" rtlCol="0">
                  <a:spAutoFit/>
                </a:bodyPr>
                <a:lstStyle/>
                <a:p>
                  <a:pPr algn="ctr"/>
                  <a:r>
                    <a:rPr lang="en-US" sz="1100" dirty="0">
                      <a:solidFill>
                        <a:srgbClr val="FF0000"/>
                      </a:solidFill>
                    </a:rPr>
                    <a:t>Student’s  Name</a:t>
                  </a:r>
                  <a:endParaRPr lang="el-GR" sz="1100" dirty="0">
                    <a:solidFill>
                      <a:srgbClr val="FF0000"/>
                    </a:solidFill>
                  </a:endParaRPr>
                </a:p>
              </p:txBody>
            </p:sp>
          </p:grpSp>
          <p:grpSp>
            <p:nvGrpSpPr>
              <p:cNvPr id="77" name="Ομάδα 76">
                <a:extLst>
                  <a:ext uri="{FF2B5EF4-FFF2-40B4-BE49-F238E27FC236}">
                    <a16:creationId xmlns:a16="http://schemas.microsoft.com/office/drawing/2014/main" id="{08E852AA-F520-426E-82D2-09CBCBA6D1E1}"/>
                  </a:ext>
                </a:extLst>
              </p:cNvPr>
              <p:cNvGrpSpPr/>
              <p:nvPr/>
            </p:nvGrpSpPr>
            <p:grpSpPr>
              <a:xfrm>
                <a:off x="2189322" y="3370550"/>
                <a:ext cx="2430672" cy="1329236"/>
                <a:chOff x="156881" y="1354015"/>
                <a:chExt cx="3031796" cy="2474308"/>
              </a:xfrm>
            </p:grpSpPr>
            <p:pic>
              <p:nvPicPr>
                <p:cNvPr id="87" name="Γραφικό 86" descr="Επιδίωξη περίγραμμα">
                  <a:extLst>
                    <a:ext uri="{FF2B5EF4-FFF2-40B4-BE49-F238E27FC236}">
                      <a16:creationId xmlns:a16="http://schemas.microsoft.com/office/drawing/2014/main" id="{211B69C9-A27C-486F-9E42-A6F05BABE5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88" name="TextBox 87">
                  <a:extLst>
                    <a:ext uri="{FF2B5EF4-FFF2-40B4-BE49-F238E27FC236}">
                      <a16:creationId xmlns:a16="http://schemas.microsoft.com/office/drawing/2014/main" id="{E4700AAE-AB44-4A6D-B4AB-9B555D3C2BA0}"/>
                    </a:ext>
                  </a:extLst>
                </p:cNvPr>
                <p:cNvSpPr txBox="1"/>
                <p:nvPr/>
              </p:nvSpPr>
              <p:spPr>
                <a:xfrm>
                  <a:off x="156881" y="3136611"/>
                  <a:ext cx="3031796" cy="691712"/>
                </a:xfrm>
                <a:prstGeom prst="rect">
                  <a:avLst/>
                </a:prstGeom>
                <a:noFill/>
              </p:spPr>
              <p:txBody>
                <a:bodyPr wrap="square" rtlCol="0">
                  <a:spAutoFit/>
                </a:bodyPr>
                <a:lstStyle/>
                <a:p>
                  <a:pPr algn="ctr"/>
                  <a:r>
                    <a:rPr lang="en-US" sz="1100" dirty="0">
                      <a:solidFill>
                        <a:srgbClr val="FF0000"/>
                      </a:solidFill>
                    </a:rPr>
                    <a:t>Student’s  Name</a:t>
                  </a:r>
                  <a:endParaRPr lang="el-GR" sz="1100" dirty="0">
                    <a:solidFill>
                      <a:srgbClr val="FF0000"/>
                    </a:solidFill>
                  </a:endParaRPr>
                </a:p>
              </p:txBody>
            </p:sp>
          </p:grpSp>
          <p:grpSp>
            <p:nvGrpSpPr>
              <p:cNvPr id="78" name="Ομάδα 77">
                <a:extLst>
                  <a:ext uri="{FF2B5EF4-FFF2-40B4-BE49-F238E27FC236}">
                    <a16:creationId xmlns:a16="http://schemas.microsoft.com/office/drawing/2014/main" id="{42C550EE-6578-457A-9841-96486E73E5F0}"/>
                  </a:ext>
                </a:extLst>
              </p:cNvPr>
              <p:cNvGrpSpPr/>
              <p:nvPr/>
            </p:nvGrpSpPr>
            <p:grpSpPr>
              <a:xfrm>
                <a:off x="4159901" y="3370550"/>
                <a:ext cx="2430672" cy="1329236"/>
                <a:chOff x="156881" y="1354015"/>
                <a:chExt cx="3031796" cy="2474308"/>
              </a:xfrm>
            </p:grpSpPr>
            <p:pic>
              <p:nvPicPr>
                <p:cNvPr id="85" name="Γραφικό 84" descr="Επιδίωξη περίγραμμα">
                  <a:extLst>
                    <a:ext uri="{FF2B5EF4-FFF2-40B4-BE49-F238E27FC236}">
                      <a16:creationId xmlns:a16="http://schemas.microsoft.com/office/drawing/2014/main" id="{386C7000-9B8D-4D04-A046-B93D2FEA54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86" name="TextBox 85">
                  <a:extLst>
                    <a:ext uri="{FF2B5EF4-FFF2-40B4-BE49-F238E27FC236}">
                      <a16:creationId xmlns:a16="http://schemas.microsoft.com/office/drawing/2014/main" id="{4FFED06A-DA2A-4A29-AAD1-001832FAE8B1}"/>
                    </a:ext>
                  </a:extLst>
                </p:cNvPr>
                <p:cNvSpPr txBox="1"/>
                <p:nvPr/>
              </p:nvSpPr>
              <p:spPr>
                <a:xfrm>
                  <a:off x="156881" y="3136611"/>
                  <a:ext cx="3031796" cy="691712"/>
                </a:xfrm>
                <a:prstGeom prst="rect">
                  <a:avLst/>
                </a:prstGeom>
                <a:noFill/>
              </p:spPr>
              <p:txBody>
                <a:bodyPr wrap="square" rtlCol="0">
                  <a:spAutoFit/>
                </a:bodyPr>
                <a:lstStyle/>
                <a:p>
                  <a:pPr algn="ctr"/>
                  <a:r>
                    <a:rPr lang="en-US" sz="1100" dirty="0">
                      <a:solidFill>
                        <a:srgbClr val="FF0000"/>
                      </a:solidFill>
                    </a:rPr>
                    <a:t>Student’s  Name</a:t>
                  </a:r>
                  <a:endParaRPr lang="el-GR" sz="1100" dirty="0">
                    <a:solidFill>
                      <a:srgbClr val="FF0000"/>
                    </a:solidFill>
                  </a:endParaRPr>
                </a:p>
              </p:txBody>
            </p:sp>
          </p:grpSp>
          <p:grpSp>
            <p:nvGrpSpPr>
              <p:cNvPr id="79" name="Ομάδα 78">
                <a:extLst>
                  <a:ext uri="{FF2B5EF4-FFF2-40B4-BE49-F238E27FC236}">
                    <a16:creationId xmlns:a16="http://schemas.microsoft.com/office/drawing/2014/main" id="{7593276E-9937-44A5-947A-D8A8B7788F16}"/>
                  </a:ext>
                </a:extLst>
              </p:cNvPr>
              <p:cNvGrpSpPr/>
              <p:nvPr/>
            </p:nvGrpSpPr>
            <p:grpSpPr>
              <a:xfrm>
                <a:off x="6130480" y="3370550"/>
                <a:ext cx="2430672" cy="1329236"/>
                <a:chOff x="156881" y="1354015"/>
                <a:chExt cx="3031796" cy="2474308"/>
              </a:xfrm>
            </p:grpSpPr>
            <p:pic>
              <p:nvPicPr>
                <p:cNvPr id="83" name="Γραφικό 82" descr="Επιδίωξη περίγραμμα">
                  <a:extLst>
                    <a:ext uri="{FF2B5EF4-FFF2-40B4-BE49-F238E27FC236}">
                      <a16:creationId xmlns:a16="http://schemas.microsoft.com/office/drawing/2014/main" id="{3594693E-511B-4ADD-B7A0-73CB379253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84" name="TextBox 83">
                  <a:extLst>
                    <a:ext uri="{FF2B5EF4-FFF2-40B4-BE49-F238E27FC236}">
                      <a16:creationId xmlns:a16="http://schemas.microsoft.com/office/drawing/2014/main" id="{A5EE3517-3FD7-4D20-A4BE-BC02AD2E09E4}"/>
                    </a:ext>
                  </a:extLst>
                </p:cNvPr>
                <p:cNvSpPr txBox="1"/>
                <p:nvPr/>
              </p:nvSpPr>
              <p:spPr>
                <a:xfrm>
                  <a:off x="156881" y="3136611"/>
                  <a:ext cx="3031796" cy="691712"/>
                </a:xfrm>
                <a:prstGeom prst="rect">
                  <a:avLst/>
                </a:prstGeom>
                <a:noFill/>
              </p:spPr>
              <p:txBody>
                <a:bodyPr wrap="square" rtlCol="0">
                  <a:spAutoFit/>
                </a:bodyPr>
                <a:lstStyle/>
                <a:p>
                  <a:pPr algn="ctr"/>
                  <a:r>
                    <a:rPr lang="en-US" sz="1100" dirty="0">
                      <a:solidFill>
                        <a:srgbClr val="FF0000"/>
                      </a:solidFill>
                    </a:rPr>
                    <a:t>Student’s  Name</a:t>
                  </a:r>
                  <a:endParaRPr lang="el-GR" sz="1100" dirty="0">
                    <a:solidFill>
                      <a:srgbClr val="FF0000"/>
                    </a:solidFill>
                  </a:endParaRPr>
                </a:p>
              </p:txBody>
            </p:sp>
          </p:grpSp>
          <p:grpSp>
            <p:nvGrpSpPr>
              <p:cNvPr id="80" name="Ομάδα 79">
                <a:extLst>
                  <a:ext uri="{FF2B5EF4-FFF2-40B4-BE49-F238E27FC236}">
                    <a16:creationId xmlns:a16="http://schemas.microsoft.com/office/drawing/2014/main" id="{3967A445-1F53-4EA4-B5E5-7C4476BF0880}"/>
                  </a:ext>
                </a:extLst>
              </p:cNvPr>
              <p:cNvGrpSpPr/>
              <p:nvPr/>
            </p:nvGrpSpPr>
            <p:grpSpPr>
              <a:xfrm>
                <a:off x="8101059" y="3370550"/>
                <a:ext cx="2430672" cy="1329236"/>
                <a:chOff x="156881" y="1354015"/>
                <a:chExt cx="3031796" cy="2474308"/>
              </a:xfrm>
            </p:grpSpPr>
            <p:pic>
              <p:nvPicPr>
                <p:cNvPr id="81" name="Γραφικό 80" descr="Επιδίωξη περίγραμμα">
                  <a:extLst>
                    <a:ext uri="{FF2B5EF4-FFF2-40B4-BE49-F238E27FC236}">
                      <a16:creationId xmlns:a16="http://schemas.microsoft.com/office/drawing/2014/main" id="{0B1E4A71-C2B9-4658-93CF-C2D39F4617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82" name="TextBox 81">
                  <a:extLst>
                    <a:ext uri="{FF2B5EF4-FFF2-40B4-BE49-F238E27FC236}">
                      <a16:creationId xmlns:a16="http://schemas.microsoft.com/office/drawing/2014/main" id="{5FFB3E83-221D-424C-A6CE-E88880044B2D}"/>
                    </a:ext>
                  </a:extLst>
                </p:cNvPr>
                <p:cNvSpPr txBox="1"/>
                <p:nvPr/>
              </p:nvSpPr>
              <p:spPr>
                <a:xfrm>
                  <a:off x="156881" y="3136611"/>
                  <a:ext cx="3031796" cy="691712"/>
                </a:xfrm>
                <a:prstGeom prst="rect">
                  <a:avLst/>
                </a:prstGeom>
                <a:noFill/>
              </p:spPr>
              <p:txBody>
                <a:bodyPr wrap="square" rtlCol="0">
                  <a:spAutoFit/>
                </a:bodyPr>
                <a:lstStyle/>
                <a:p>
                  <a:pPr algn="ctr"/>
                  <a:r>
                    <a:rPr lang="en-US" sz="1100" dirty="0">
                      <a:solidFill>
                        <a:srgbClr val="FF0000"/>
                      </a:solidFill>
                    </a:rPr>
                    <a:t>Student’s  Name</a:t>
                  </a:r>
                  <a:endParaRPr lang="el-GR" sz="1100" dirty="0">
                    <a:solidFill>
                      <a:srgbClr val="FF0000"/>
                    </a:solidFill>
                  </a:endParaRPr>
                </a:p>
              </p:txBody>
            </p:sp>
          </p:grpSp>
        </p:grpSp>
      </p:grpSp>
      <p:sp>
        <p:nvSpPr>
          <p:cNvPr id="93" name="TextBox 92">
            <a:extLst>
              <a:ext uri="{FF2B5EF4-FFF2-40B4-BE49-F238E27FC236}">
                <a16:creationId xmlns:a16="http://schemas.microsoft.com/office/drawing/2014/main" id="{A5AFFEED-4B2B-4007-9D95-46EF59ACA3B4}"/>
              </a:ext>
            </a:extLst>
          </p:cNvPr>
          <p:cNvSpPr txBox="1"/>
          <p:nvPr/>
        </p:nvSpPr>
        <p:spPr>
          <a:xfrm>
            <a:off x="-211789" y="1388678"/>
            <a:ext cx="12192000" cy="3631763"/>
          </a:xfrm>
          <a:prstGeom prst="rect">
            <a:avLst/>
          </a:prstGeom>
          <a:noFill/>
        </p:spPr>
        <p:txBody>
          <a:bodyPr wrap="square" rtlCol="0">
            <a:spAutoFit/>
          </a:bodyPr>
          <a:lstStyle/>
          <a:p>
            <a:pPr algn="ctr"/>
            <a:r>
              <a:rPr lang="en-US" sz="11500" dirty="0">
                <a:solidFill>
                  <a:srgbClr val="002060"/>
                </a:solidFill>
                <a:effectLst>
                  <a:outerShdw blurRad="38100" dist="38100" dir="2700000" algn="tl">
                    <a:srgbClr val="000000">
                      <a:alpha val="43137"/>
                    </a:srgbClr>
                  </a:outerShdw>
                </a:effectLst>
              </a:rPr>
              <a:t>How to handle so many data?</a:t>
            </a:r>
            <a:endParaRPr lang="el-GR" sz="11500"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23247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3"/>
                                        </p:tgtEl>
                                        <p:attrNameLst>
                                          <p:attrName>style.visibility</p:attrName>
                                        </p:attrNameLst>
                                      </p:cBhvr>
                                      <p:to>
                                        <p:strVal val="visible"/>
                                      </p:to>
                                    </p:set>
                                    <p:animEffect transition="in" filter="barn(inVertical)">
                                      <p:cBhvr>
                                        <p:cTn id="27"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1"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1" dirty="0">
                          <a:latin typeface="Calibri" pitchFamily="34" charset="0"/>
                          <a:cs typeface="Calibri" pitchFamily="34" charset="0"/>
                        </a:rPr>
                        <a:t>5</a:t>
                      </a:r>
                    </a:p>
                  </a:txBody>
                  <a:tcPr anchor="ctr">
                    <a:solidFill>
                      <a:schemeClr val="accent2">
                        <a:lumMod val="60000"/>
                        <a:lumOff val="4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solidFill>
                      <a:schemeClr val="accent6">
                        <a:lumMod val="40000"/>
                        <a:lumOff val="60000"/>
                      </a:schemeClr>
                    </a:solid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714884"/>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786322"/>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Κ=5</a:t>
            </a:r>
          </a:p>
        </p:txBody>
      </p:sp>
      <p:sp>
        <p:nvSpPr>
          <p:cNvPr id="9" name="8 - TextBox"/>
          <p:cNvSpPr txBox="1"/>
          <p:nvPr/>
        </p:nvSpPr>
        <p:spPr>
          <a:xfrm>
            <a:off x="5738810" y="4555489"/>
            <a:ext cx="4839429" cy="830997"/>
          </a:xfrm>
          <a:prstGeom prst="rect">
            <a:avLst/>
          </a:prstGeom>
          <a:noFill/>
        </p:spPr>
        <p:txBody>
          <a:bodyPr wrap="square" rtlCol="0">
            <a:spAutoFit/>
          </a:bodyPr>
          <a:lstStyle/>
          <a:p>
            <a:r>
              <a:rPr lang="en-US" sz="2400" dirty="0">
                <a:latin typeface="Verdana" panose="020B0604030504040204" pitchFamily="34" charset="0"/>
                <a:ea typeface="Verdana" panose="020B0604030504040204" pitchFamily="34" charset="0"/>
                <a:cs typeface="Calibri" pitchFamily="34" charset="0"/>
              </a:rPr>
              <a:t>Swap A[5] with A[4]
</a:t>
            </a:r>
            <a:endParaRPr lang="el-GR" sz="2400" dirty="0">
              <a:latin typeface="Verdana" panose="020B0604030504040204" pitchFamily="34" charset="0"/>
              <a:ea typeface="Verdana" panose="020B0604030504040204" pitchFamily="34" charset="0"/>
              <a:cs typeface="Calibri" pitchFamily="34" charset="0"/>
            </a:endParaRPr>
          </a:p>
        </p:txBody>
      </p:sp>
      <p:sp>
        <p:nvSpPr>
          <p:cNvPr id="11" name="1 - Τίτλος">
            <a:extLst>
              <a:ext uri="{FF2B5EF4-FFF2-40B4-BE49-F238E27FC236}">
                <a16:creationId xmlns:a16="http://schemas.microsoft.com/office/drawing/2014/main" id="{03F2DF51-BD82-4485-8A01-5F32073CDDA2}"/>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3" name="9 - TextBox">
            <a:extLst>
              <a:ext uri="{FF2B5EF4-FFF2-40B4-BE49-F238E27FC236}">
                <a16:creationId xmlns:a16="http://schemas.microsoft.com/office/drawing/2014/main" id="{B2A765EE-9A07-47CF-BA68-D6918AA55834}"/>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2</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nd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4" name="3 - TextBox">
            <a:extLst>
              <a:ext uri="{FF2B5EF4-FFF2-40B4-BE49-F238E27FC236}">
                <a16:creationId xmlns:a16="http://schemas.microsoft.com/office/drawing/2014/main" id="{5749C85F-3DEE-4D15-A3FC-1FDEA6451D9E}"/>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solidFill>
                      <a:schemeClr val="accent2">
                        <a:lumMod val="60000"/>
                        <a:lumOff val="40000"/>
                      </a:schemeClr>
                    </a:solidFill>
                  </a:tcPr>
                </a:tc>
                <a:extLst>
                  <a:ext uri="{0D108BD9-81ED-4DB2-BD59-A6C34878D82A}">
                    <a16:rowId xmlns:a16="http://schemas.microsoft.com/office/drawing/2014/main" val="10002"/>
                  </a:ext>
                </a:extLst>
              </a:tr>
              <a:tr h="583410">
                <a:tc>
                  <a:txBody>
                    <a:bodyPr/>
                    <a:lstStyle/>
                    <a:p>
                      <a:pPr algn="ctr"/>
                      <a:r>
                        <a:rPr lang="el-GR" sz="1800" b="1" dirty="0">
                          <a:latin typeface="Calibri" pitchFamily="34" charset="0"/>
                          <a:cs typeface="Calibri" pitchFamily="34" charset="0"/>
                        </a:rPr>
                        <a:t>5</a:t>
                      </a:r>
                    </a:p>
                  </a:txBody>
                  <a:tcPr anchor="ctr">
                    <a:solidFill>
                      <a:schemeClr val="accent6">
                        <a:lumMod val="40000"/>
                        <a:lumOff val="6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143380"/>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214818"/>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Κ=4</a:t>
            </a:r>
          </a:p>
        </p:txBody>
      </p:sp>
      <p:sp>
        <p:nvSpPr>
          <p:cNvPr id="11" name="1 - Τίτλος">
            <a:extLst>
              <a:ext uri="{FF2B5EF4-FFF2-40B4-BE49-F238E27FC236}">
                <a16:creationId xmlns:a16="http://schemas.microsoft.com/office/drawing/2014/main" id="{2918FEB9-5A2A-49FE-B182-CB14E30DB3B9}"/>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2" name="9 - TextBox">
            <a:extLst>
              <a:ext uri="{FF2B5EF4-FFF2-40B4-BE49-F238E27FC236}">
                <a16:creationId xmlns:a16="http://schemas.microsoft.com/office/drawing/2014/main" id="{0E7DBDC0-E045-4E6D-AFA5-9D85DA0420CF}"/>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2</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nd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4" name="8 - TextBox">
            <a:extLst>
              <a:ext uri="{FF2B5EF4-FFF2-40B4-BE49-F238E27FC236}">
                <a16:creationId xmlns:a16="http://schemas.microsoft.com/office/drawing/2014/main" id="{D658E13F-59FC-44DB-8363-B1D8175DD6F5}"/>
              </a:ext>
            </a:extLst>
          </p:cNvPr>
          <p:cNvSpPr txBox="1"/>
          <p:nvPr/>
        </p:nvSpPr>
        <p:spPr>
          <a:xfrm>
            <a:off x="5524496" y="3964848"/>
            <a:ext cx="4714908" cy="954107"/>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Calibri" pitchFamily="34" charset="0"/>
              </a:rPr>
              <a:t>Compare  A[4] with A[3]
</a:t>
            </a:r>
            <a:endParaRPr lang="el-GR" sz="2800" dirty="0">
              <a:latin typeface="Verdana" panose="020B0604030504040204" pitchFamily="34" charset="0"/>
              <a:ea typeface="Verdana" panose="020B0604030504040204" pitchFamily="34" charset="0"/>
              <a:cs typeface="Calibri" pitchFamily="34" charset="0"/>
            </a:endParaRPr>
          </a:p>
        </p:txBody>
      </p:sp>
      <p:sp>
        <p:nvSpPr>
          <p:cNvPr id="15" name="3 - TextBox">
            <a:extLst>
              <a:ext uri="{FF2B5EF4-FFF2-40B4-BE49-F238E27FC236}">
                <a16:creationId xmlns:a16="http://schemas.microsoft.com/office/drawing/2014/main" id="{796B5460-80CC-4F7F-9E41-08F215C81D19}"/>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1"/>
                  </a:ext>
                </a:extLst>
              </a:tr>
              <a:tr h="583410">
                <a:tc>
                  <a:txBody>
                    <a:bodyPr/>
                    <a:lstStyle/>
                    <a:p>
                      <a:pPr algn="ctr"/>
                      <a:r>
                        <a:rPr lang="el-GR" sz="1800" b="1" dirty="0">
                          <a:latin typeface="Calibri" pitchFamily="34" charset="0"/>
                          <a:cs typeface="Calibri" pitchFamily="34" charset="0"/>
                        </a:rPr>
                        <a:t>5</a:t>
                      </a:r>
                    </a:p>
                  </a:txBody>
                  <a:tcPr anchor="ctr">
                    <a:solidFill>
                      <a:schemeClr val="accent2">
                        <a:lumMod val="60000"/>
                        <a:lumOff val="40000"/>
                      </a:schemeClr>
                    </a:solid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7</a:t>
                      </a:r>
                    </a:p>
                  </a:txBody>
                  <a:tcPr anchor="ctr">
                    <a:solidFill>
                      <a:schemeClr val="accent6">
                        <a:lumMod val="40000"/>
                        <a:lumOff val="6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143380"/>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214818"/>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Κ=4</a:t>
            </a:r>
          </a:p>
        </p:txBody>
      </p:sp>
      <p:sp>
        <p:nvSpPr>
          <p:cNvPr id="9" name="8 - TextBox"/>
          <p:cNvSpPr txBox="1"/>
          <p:nvPr/>
        </p:nvSpPr>
        <p:spPr>
          <a:xfrm>
            <a:off x="5738810" y="3929066"/>
            <a:ext cx="4714908" cy="954107"/>
          </a:xfrm>
          <a:prstGeom prst="rect">
            <a:avLst/>
          </a:prstGeom>
          <a:noFill/>
        </p:spPr>
        <p:txBody>
          <a:bodyPr wrap="square" rtlCol="0">
            <a:spAutoFit/>
          </a:bodyPr>
          <a:lstStyle/>
          <a:p>
            <a:r>
              <a:rPr lang="en-US" sz="2800">
                <a:latin typeface="Verdana" panose="020B0604030504040204" pitchFamily="34" charset="0"/>
                <a:ea typeface="Verdana" panose="020B0604030504040204" pitchFamily="34" charset="0"/>
                <a:cs typeface="Calibri" pitchFamily="34" charset="0"/>
              </a:rPr>
              <a:t>Swap A[4] with A[3]
</a:t>
            </a:r>
            <a:endParaRPr lang="el-GR" sz="2800" dirty="0">
              <a:latin typeface="Verdana" panose="020B0604030504040204" pitchFamily="34" charset="0"/>
              <a:ea typeface="Verdana" panose="020B0604030504040204" pitchFamily="34" charset="0"/>
              <a:cs typeface="Calibri" pitchFamily="34" charset="0"/>
            </a:endParaRPr>
          </a:p>
        </p:txBody>
      </p:sp>
      <p:sp>
        <p:nvSpPr>
          <p:cNvPr id="11" name="1 - Τίτλος">
            <a:extLst>
              <a:ext uri="{FF2B5EF4-FFF2-40B4-BE49-F238E27FC236}">
                <a16:creationId xmlns:a16="http://schemas.microsoft.com/office/drawing/2014/main" id="{FD69E34E-313D-4034-9F76-E2B2E8DD5535}"/>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3" name="9 - TextBox">
            <a:extLst>
              <a:ext uri="{FF2B5EF4-FFF2-40B4-BE49-F238E27FC236}">
                <a16:creationId xmlns:a16="http://schemas.microsoft.com/office/drawing/2014/main" id="{160CD2E9-4BC9-4AAB-87E4-BE3F926A48E4}"/>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2</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nd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4" name="3 - TextBox">
            <a:extLst>
              <a:ext uri="{FF2B5EF4-FFF2-40B4-BE49-F238E27FC236}">
                <a16:creationId xmlns:a16="http://schemas.microsoft.com/office/drawing/2014/main" id="{EE776F44-275F-46FA-A027-EE00C5695152}"/>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1"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52</a:t>
                      </a:r>
                    </a:p>
                  </a:txBody>
                  <a:tcPr anchor="ctr">
                    <a:solidFill>
                      <a:schemeClr val="accent2">
                        <a:lumMod val="60000"/>
                        <a:lumOff val="40000"/>
                      </a:schemeClr>
                    </a:solidFill>
                  </a:tcPr>
                </a:tc>
                <a:extLst>
                  <a:ext uri="{0D108BD9-81ED-4DB2-BD59-A6C34878D82A}">
                    <a16:rowId xmlns:a16="http://schemas.microsoft.com/office/drawing/2014/main" val="10001"/>
                  </a:ext>
                </a:extLst>
              </a:tr>
              <a:tr h="583410">
                <a:tc>
                  <a:txBody>
                    <a:bodyPr/>
                    <a:lstStyle/>
                    <a:p>
                      <a:pPr algn="ctr"/>
                      <a:r>
                        <a:rPr lang="el-GR" sz="1800" b="1" dirty="0">
                          <a:latin typeface="Calibri" pitchFamily="34" charset="0"/>
                          <a:cs typeface="Calibri" pitchFamily="34" charset="0"/>
                        </a:rPr>
                        <a:t>5</a:t>
                      </a:r>
                    </a:p>
                  </a:txBody>
                  <a:tcPr anchor="ctr">
                    <a:solidFill>
                      <a:schemeClr val="accent6">
                        <a:lumMod val="40000"/>
                        <a:lumOff val="60000"/>
                      </a:schemeClr>
                    </a:solid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3571876"/>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3643314"/>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Κ=3</a:t>
            </a:r>
          </a:p>
        </p:txBody>
      </p:sp>
      <p:sp>
        <p:nvSpPr>
          <p:cNvPr id="11" name="1 - Τίτλος">
            <a:extLst>
              <a:ext uri="{FF2B5EF4-FFF2-40B4-BE49-F238E27FC236}">
                <a16:creationId xmlns:a16="http://schemas.microsoft.com/office/drawing/2014/main" id="{65E72DE6-BD27-4D82-AA61-B49323418223}"/>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2" name="9 - TextBox">
            <a:extLst>
              <a:ext uri="{FF2B5EF4-FFF2-40B4-BE49-F238E27FC236}">
                <a16:creationId xmlns:a16="http://schemas.microsoft.com/office/drawing/2014/main" id="{B8ADA512-9AE1-4705-A663-ECDBE48EC30C}"/>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2</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nd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3" name="8 - TextBox">
            <a:extLst>
              <a:ext uri="{FF2B5EF4-FFF2-40B4-BE49-F238E27FC236}">
                <a16:creationId xmlns:a16="http://schemas.microsoft.com/office/drawing/2014/main" id="{A14B8F37-362B-414C-B328-0496913EF409}"/>
              </a:ext>
            </a:extLst>
          </p:cNvPr>
          <p:cNvSpPr txBox="1"/>
          <p:nvPr/>
        </p:nvSpPr>
        <p:spPr>
          <a:xfrm>
            <a:off x="5453058" y="3344854"/>
            <a:ext cx="4714908" cy="954107"/>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Calibri" pitchFamily="34" charset="0"/>
              </a:rPr>
              <a:t>Compare  A[3] with A[2]
</a:t>
            </a:r>
            <a:endParaRPr lang="el-GR" sz="2800" dirty="0">
              <a:latin typeface="Verdana" panose="020B0604030504040204" pitchFamily="34" charset="0"/>
              <a:ea typeface="Verdana" panose="020B0604030504040204" pitchFamily="34" charset="0"/>
              <a:cs typeface="Calibri" pitchFamily="34" charset="0"/>
            </a:endParaRPr>
          </a:p>
        </p:txBody>
      </p:sp>
      <p:sp>
        <p:nvSpPr>
          <p:cNvPr id="14" name="3 - TextBox">
            <a:extLst>
              <a:ext uri="{FF2B5EF4-FFF2-40B4-BE49-F238E27FC236}">
                <a16:creationId xmlns:a16="http://schemas.microsoft.com/office/drawing/2014/main" id="{7129BCEC-4AD1-407D-ACC0-C32F14E2679D}"/>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1" dirty="0">
                          <a:latin typeface="Calibri" pitchFamily="34" charset="0"/>
                          <a:cs typeface="Calibri" pitchFamily="34" charset="0"/>
                        </a:rPr>
                        <a:t>5</a:t>
                      </a:r>
                    </a:p>
                  </a:txBody>
                  <a:tcPr anchor="ctr">
                    <a:solidFill>
                      <a:schemeClr val="accent2">
                        <a:lumMod val="60000"/>
                        <a:lumOff val="40000"/>
                      </a:schemeClr>
                    </a:solid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52</a:t>
                      </a:r>
                    </a:p>
                  </a:txBody>
                  <a:tcPr anchor="ctr">
                    <a:solidFill>
                      <a:schemeClr val="accent6">
                        <a:lumMod val="40000"/>
                        <a:lumOff val="60000"/>
                      </a:schemeClr>
                    </a:solid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3571876"/>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3643314"/>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Κ=3</a:t>
            </a:r>
          </a:p>
        </p:txBody>
      </p:sp>
      <p:sp>
        <p:nvSpPr>
          <p:cNvPr id="9" name="8 - TextBox"/>
          <p:cNvSpPr txBox="1"/>
          <p:nvPr/>
        </p:nvSpPr>
        <p:spPr>
          <a:xfrm>
            <a:off x="5738810" y="3429000"/>
            <a:ext cx="4714908" cy="830997"/>
          </a:xfrm>
          <a:prstGeom prst="rect">
            <a:avLst/>
          </a:prstGeom>
          <a:noFill/>
        </p:spPr>
        <p:txBody>
          <a:bodyPr wrap="square" rtlCol="0">
            <a:spAutoFit/>
          </a:bodyPr>
          <a:lstStyle/>
          <a:p>
            <a:r>
              <a:rPr lang="en-US" sz="2400">
                <a:latin typeface="Verdana" panose="020B0604030504040204" pitchFamily="34" charset="0"/>
                <a:ea typeface="Verdana" panose="020B0604030504040204" pitchFamily="34" charset="0"/>
                <a:cs typeface="Calibri" pitchFamily="34" charset="0"/>
              </a:rPr>
              <a:t>Swap A[3] with A[2]
</a:t>
            </a:r>
            <a:endParaRPr lang="el-GR" sz="2400" dirty="0">
              <a:latin typeface="Verdana" panose="020B0604030504040204" pitchFamily="34" charset="0"/>
              <a:ea typeface="Verdana" panose="020B0604030504040204" pitchFamily="34" charset="0"/>
              <a:cs typeface="Calibri" pitchFamily="34" charset="0"/>
            </a:endParaRPr>
          </a:p>
        </p:txBody>
      </p:sp>
      <p:sp>
        <p:nvSpPr>
          <p:cNvPr id="11" name="1 - Τίτλος">
            <a:extLst>
              <a:ext uri="{FF2B5EF4-FFF2-40B4-BE49-F238E27FC236}">
                <a16:creationId xmlns:a16="http://schemas.microsoft.com/office/drawing/2014/main" id="{76EEF71E-8C9C-41AD-AA81-F69871D4EC4D}"/>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2" name="9 - TextBox">
            <a:extLst>
              <a:ext uri="{FF2B5EF4-FFF2-40B4-BE49-F238E27FC236}">
                <a16:creationId xmlns:a16="http://schemas.microsoft.com/office/drawing/2014/main" id="{5E7D637D-6D90-4107-AFD1-7F96398D47DE}"/>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2</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nd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3" name="3 - TextBox">
            <a:extLst>
              <a:ext uri="{FF2B5EF4-FFF2-40B4-BE49-F238E27FC236}">
                <a16:creationId xmlns:a16="http://schemas.microsoft.com/office/drawing/2014/main" id="{DBCFD900-03ED-4F3D-8CC5-C6600E2EBEAC}"/>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solidFill>
                      <a:schemeClr val="accent6">
                        <a:lumMod val="40000"/>
                        <a:lumOff val="60000"/>
                      </a:schemeClr>
                    </a:solid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3571876"/>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3643314"/>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Κ=3</a:t>
            </a:r>
          </a:p>
        </p:txBody>
      </p:sp>
      <p:sp>
        <p:nvSpPr>
          <p:cNvPr id="8" name="7 - TextBox"/>
          <p:cNvSpPr txBox="1"/>
          <p:nvPr/>
        </p:nvSpPr>
        <p:spPr>
          <a:xfrm>
            <a:off x="5738810" y="1928802"/>
            <a:ext cx="5614990" cy="1938992"/>
          </a:xfrm>
          <a:prstGeom prst="rect">
            <a:avLst/>
          </a:prstGeom>
          <a:noFill/>
        </p:spPr>
        <p:txBody>
          <a:bodyPr wrap="square" rtlCol="0">
            <a:spAutoFit/>
          </a:bodyPr>
          <a:lstStyle/>
          <a:p>
            <a:r>
              <a:rPr lang="en-US" sz="2400">
                <a:latin typeface="Verdana" panose="020B0604030504040204" pitchFamily="34" charset="0"/>
                <a:ea typeface="Verdana" panose="020B0604030504040204" pitchFamily="34" charset="0"/>
              </a:rPr>
              <a:t>At this point the algorithm has elevated the second smallest element of all to the second position in the table.
</a:t>
            </a:r>
            <a:endParaRPr lang="el-GR" sz="2400" dirty="0">
              <a:latin typeface="Verdana" panose="020B0604030504040204" pitchFamily="34" charset="0"/>
              <a:ea typeface="Verdana" panose="020B0604030504040204" pitchFamily="34" charset="0"/>
            </a:endParaRPr>
          </a:p>
        </p:txBody>
      </p:sp>
      <p:sp>
        <p:nvSpPr>
          <p:cNvPr id="11" name="10 - TextBox"/>
          <p:cNvSpPr txBox="1"/>
          <p:nvPr/>
        </p:nvSpPr>
        <p:spPr>
          <a:xfrm>
            <a:off x="5667372" y="3929067"/>
            <a:ext cx="4714908" cy="584775"/>
          </a:xfrm>
          <a:prstGeom prst="rect">
            <a:avLst/>
          </a:prstGeom>
          <a:noFill/>
        </p:spPr>
        <p:txBody>
          <a:bodyPr wrap="square" rtlCol="0">
            <a:spAutoFit/>
          </a:bodyPr>
          <a:lstStyle/>
          <a:p>
            <a:r>
              <a:rPr lang="en-US" sz="3200" b="1" dirty="0">
                <a:solidFill>
                  <a:schemeClr val="accent5"/>
                </a:solidFill>
                <a:latin typeface="Calibri" pitchFamily="34" charset="0"/>
                <a:cs typeface="Calibri" pitchFamily="34" charset="0"/>
              </a:rPr>
              <a:t>End</a:t>
            </a:r>
            <a:r>
              <a:rPr lang="el-GR" sz="3200" b="1" dirty="0">
                <a:solidFill>
                  <a:schemeClr val="accent5"/>
                </a:solidFill>
                <a:latin typeface="Calibri" pitchFamily="34" charset="0"/>
                <a:cs typeface="Calibri" pitchFamily="34" charset="0"/>
              </a:rPr>
              <a:t> </a:t>
            </a:r>
            <a:r>
              <a:rPr lang="en-US" sz="3200" b="1" dirty="0">
                <a:solidFill>
                  <a:schemeClr val="accent5"/>
                </a:solidFill>
                <a:latin typeface="Calibri" pitchFamily="34" charset="0"/>
                <a:cs typeface="Calibri" pitchFamily="34" charset="0"/>
              </a:rPr>
              <a:t>of </a:t>
            </a:r>
            <a:r>
              <a:rPr lang="el-GR" sz="3200" b="1" dirty="0">
                <a:solidFill>
                  <a:schemeClr val="accent5"/>
                </a:solidFill>
                <a:latin typeface="Calibri" pitchFamily="34" charset="0"/>
                <a:cs typeface="Calibri" pitchFamily="34" charset="0"/>
              </a:rPr>
              <a:t>2</a:t>
            </a:r>
            <a:r>
              <a:rPr lang="en-US" sz="3200" b="1" baseline="30000" dirty="0" err="1">
                <a:solidFill>
                  <a:schemeClr val="accent5"/>
                </a:solidFill>
                <a:latin typeface="Calibri" pitchFamily="34" charset="0"/>
                <a:cs typeface="Calibri" pitchFamily="34" charset="0"/>
              </a:rPr>
              <a:t>nd</a:t>
            </a:r>
            <a:r>
              <a:rPr lang="el-GR" sz="3200" b="1" dirty="0">
                <a:solidFill>
                  <a:schemeClr val="accent5"/>
                </a:solidFill>
                <a:latin typeface="Calibri" pitchFamily="34" charset="0"/>
                <a:cs typeface="Calibri" pitchFamily="34" charset="0"/>
              </a:rPr>
              <a:t> </a:t>
            </a:r>
            <a:r>
              <a:rPr lang="en-US" sz="3200" b="1" dirty="0">
                <a:solidFill>
                  <a:schemeClr val="accent5"/>
                </a:solidFill>
                <a:latin typeface="Calibri" pitchFamily="34" charset="0"/>
                <a:cs typeface="Calibri" pitchFamily="34" charset="0"/>
              </a:rPr>
              <a:t>PASS</a:t>
            </a:r>
            <a:endParaRPr lang="el-GR" sz="3200" b="1" dirty="0">
              <a:solidFill>
                <a:schemeClr val="accent5"/>
              </a:solidFill>
              <a:latin typeface="Calibri" pitchFamily="34" charset="0"/>
              <a:cs typeface="Calibri" pitchFamily="34" charset="0"/>
            </a:endParaRPr>
          </a:p>
        </p:txBody>
      </p:sp>
      <p:sp>
        <p:nvSpPr>
          <p:cNvPr id="12" name="1 - Τίτλος">
            <a:extLst>
              <a:ext uri="{FF2B5EF4-FFF2-40B4-BE49-F238E27FC236}">
                <a16:creationId xmlns:a16="http://schemas.microsoft.com/office/drawing/2014/main" id="{562913D3-0410-419A-A1CF-F15A4F6FCA60}"/>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3" name="9 - TextBox">
            <a:extLst>
              <a:ext uri="{FF2B5EF4-FFF2-40B4-BE49-F238E27FC236}">
                <a16:creationId xmlns:a16="http://schemas.microsoft.com/office/drawing/2014/main" id="{7E7CB6F2-BD97-4D10-82CE-7B37C212EAE3}"/>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2</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nd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4" name="3 - TextBox">
            <a:extLst>
              <a:ext uri="{FF2B5EF4-FFF2-40B4-BE49-F238E27FC236}">
                <a16:creationId xmlns:a16="http://schemas.microsoft.com/office/drawing/2014/main" id="{6B56783F-72C9-4A37-8DE3-C7BCFA6B4567}"/>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solidFill>
                      <a:schemeClr val="accent2">
                        <a:lumMod val="60000"/>
                        <a:lumOff val="40000"/>
                      </a:schemeClr>
                    </a:solidFill>
                  </a:tcPr>
                </a:tc>
                <a:extLst>
                  <a:ext uri="{0D108BD9-81ED-4DB2-BD59-A6C34878D82A}">
                    <a16:rowId xmlns:a16="http://schemas.microsoft.com/office/drawing/2014/main" val="10004"/>
                  </a:ext>
                </a:extLst>
              </a:tr>
              <a:tr h="583410">
                <a:tc>
                  <a:txBody>
                    <a:bodyPr/>
                    <a:lstStyle/>
                    <a:p>
                      <a:pPr algn="ctr"/>
                      <a:r>
                        <a:rPr lang="el-GR" sz="1800" b="1" dirty="0">
                          <a:latin typeface="Calibri" pitchFamily="34" charset="0"/>
                          <a:cs typeface="Calibri" pitchFamily="34" charset="0"/>
                        </a:rPr>
                        <a:t>16</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528638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535782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Κ=6</a:t>
            </a:r>
          </a:p>
        </p:txBody>
      </p:sp>
      <p:sp>
        <p:nvSpPr>
          <p:cNvPr id="11" name="10 - TextBox"/>
          <p:cNvSpPr txBox="1"/>
          <p:nvPr/>
        </p:nvSpPr>
        <p:spPr>
          <a:xfrm>
            <a:off x="5738810" y="1928803"/>
            <a:ext cx="5442334" cy="1938992"/>
          </a:xfrm>
          <a:prstGeom prst="rect">
            <a:avLst/>
          </a:prstGeom>
          <a:noFill/>
        </p:spPr>
        <p:txBody>
          <a:bodyPr wrap="square" rtlCol="0">
            <a:spAutoFit/>
          </a:bodyPr>
          <a:lstStyle/>
          <a:p>
            <a:r>
              <a:rPr lang="en-US" sz="2400" dirty="0">
                <a:latin typeface="Calibri" pitchFamily="34" charset="0"/>
                <a:cs typeface="Calibri" pitchFamily="34" charset="0"/>
              </a:rPr>
              <a:t>The process starts again from the last element of the table and we check each time with the previous one up to position 3 of the table. 
</a:t>
            </a:r>
            <a:endParaRPr lang="el-GR" sz="2400" dirty="0">
              <a:latin typeface="Calibri" pitchFamily="34" charset="0"/>
              <a:cs typeface="Calibri" pitchFamily="34" charset="0"/>
            </a:endParaRPr>
          </a:p>
        </p:txBody>
      </p:sp>
      <p:sp>
        <p:nvSpPr>
          <p:cNvPr id="13" name="12 - TextBox"/>
          <p:cNvSpPr txBox="1"/>
          <p:nvPr/>
        </p:nvSpPr>
        <p:spPr>
          <a:xfrm>
            <a:off x="5738810" y="5080827"/>
            <a:ext cx="4714908" cy="954107"/>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Calibri" pitchFamily="34" charset="0"/>
              </a:rPr>
              <a:t>Compare A[6] with A[5]
</a:t>
            </a:r>
            <a:endParaRPr lang="el-GR" sz="2800" dirty="0">
              <a:latin typeface="Verdana" panose="020B0604030504040204" pitchFamily="34" charset="0"/>
              <a:ea typeface="Verdana" panose="020B0604030504040204" pitchFamily="34" charset="0"/>
              <a:cs typeface="Calibri" pitchFamily="34" charset="0"/>
            </a:endParaRPr>
          </a:p>
        </p:txBody>
      </p:sp>
      <p:sp>
        <p:nvSpPr>
          <p:cNvPr id="14" name="1 - Τίτλος">
            <a:extLst>
              <a:ext uri="{FF2B5EF4-FFF2-40B4-BE49-F238E27FC236}">
                <a16:creationId xmlns:a16="http://schemas.microsoft.com/office/drawing/2014/main" id="{CEE21D4D-260A-4BE2-B430-4D2311A16A35}"/>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5" name="9 - TextBox">
            <a:extLst>
              <a:ext uri="{FF2B5EF4-FFF2-40B4-BE49-F238E27FC236}">
                <a16:creationId xmlns:a16="http://schemas.microsoft.com/office/drawing/2014/main" id="{11CED571-B693-4A91-995E-9671B5606750}"/>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3</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rd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6" name="3 - TextBox">
            <a:extLst>
              <a:ext uri="{FF2B5EF4-FFF2-40B4-BE49-F238E27FC236}">
                <a16:creationId xmlns:a16="http://schemas.microsoft.com/office/drawing/2014/main" id="{F3C065F6-323B-4E5C-A857-67E331056C70}"/>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7</a:t>
                      </a:r>
                    </a:p>
                  </a:txBody>
                  <a:tcPr anchor="ctr">
                    <a:solidFill>
                      <a:schemeClr val="accent2">
                        <a:lumMod val="60000"/>
                        <a:lumOff val="40000"/>
                      </a:schemeClr>
                    </a:solidFill>
                  </a:tcPr>
                </a:tc>
                <a:extLst>
                  <a:ext uri="{0D108BD9-81ED-4DB2-BD59-A6C34878D82A}">
                    <a16:rowId xmlns:a16="http://schemas.microsoft.com/office/drawing/2014/main" val="10003"/>
                  </a:ext>
                </a:extLst>
              </a:tr>
              <a:tr h="583410">
                <a:tc>
                  <a:txBody>
                    <a:bodyPr/>
                    <a:lstStyle/>
                    <a:p>
                      <a:pPr algn="ctr"/>
                      <a:r>
                        <a:rPr lang="el-GR" sz="1800" b="1" dirty="0">
                          <a:latin typeface="Calibri" pitchFamily="34" charset="0"/>
                          <a:cs typeface="Calibri" pitchFamily="34" charset="0"/>
                        </a:rPr>
                        <a:t>12</a:t>
                      </a:r>
                    </a:p>
                  </a:txBody>
                  <a:tcPr anchor="ctr">
                    <a:solidFill>
                      <a:schemeClr val="accent6">
                        <a:lumMod val="40000"/>
                        <a:lumOff val="60000"/>
                      </a:schemeClr>
                    </a:solid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714884"/>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786322"/>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Κ=5</a:t>
            </a:r>
          </a:p>
        </p:txBody>
      </p:sp>
      <p:sp>
        <p:nvSpPr>
          <p:cNvPr id="11" name="1 - Τίτλος">
            <a:extLst>
              <a:ext uri="{FF2B5EF4-FFF2-40B4-BE49-F238E27FC236}">
                <a16:creationId xmlns:a16="http://schemas.microsoft.com/office/drawing/2014/main" id="{BB4C3F79-30B7-4AA8-B0F6-F2E0D8A06037}"/>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2" name="9 - TextBox">
            <a:extLst>
              <a:ext uri="{FF2B5EF4-FFF2-40B4-BE49-F238E27FC236}">
                <a16:creationId xmlns:a16="http://schemas.microsoft.com/office/drawing/2014/main" id="{9D4F8FC7-F8B2-4958-99C1-9994E95AA406}"/>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3</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rd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3" name="12 - TextBox">
            <a:extLst>
              <a:ext uri="{FF2B5EF4-FFF2-40B4-BE49-F238E27FC236}">
                <a16:creationId xmlns:a16="http://schemas.microsoft.com/office/drawing/2014/main" id="{29C9B74E-8667-4736-AB7F-1513721D637B}"/>
              </a:ext>
            </a:extLst>
          </p:cNvPr>
          <p:cNvSpPr txBox="1"/>
          <p:nvPr/>
        </p:nvSpPr>
        <p:spPr>
          <a:xfrm>
            <a:off x="5738810" y="4493934"/>
            <a:ext cx="4714908" cy="954107"/>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Calibri" pitchFamily="34" charset="0"/>
              </a:rPr>
              <a:t>Compare A[5] with A[4]
</a:t>
            </a:r>
            <a:endParaRPr lang="el-GR" sz="2800" dirty="0">
              <a:latin typeface="Verdana" panose="020B0604030504040204" pitchFamily="34" charset="0"/>
              <a:ea typeface="Verdana" panose="020B0604030504040204" pitchFamily="34" charset="0"/>
              <a:cs typeface="Calibri" pitchFamily="34" charset="0"/>
            </a:endParaRPr>
          </a:p>
        </p:txBody>
      </p:sp>
      <p:sp>
        <p:nvSpPr>
          <p:cNvPr id="14" name="3 - TextBox">
            <a:extLst>
              <a:ext uri="{FF2B5EF4-FFF2-40B4-BE49-F238E27FC236}">
                <a16:creationId xmlns:a16="http://schemas.microsoft.com/office/drawing/2014/main" id="{53AB8C57-8C0B-49B4-B076-FCB75F7DCADE}"/>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52</a:t>
                      </a:r>
                    </a:p>
                  </a:txBody>
                  <a:tcPr anchor="ctr">
                    <a:solidFill>
                      <a:schemeClr val="accent2">
                        <a:lumMod val="60000"/>
                        <a:lumOff val="40000"/>
                      </a:schemeClr>
                    </a:solidFill>
                  </a:tcPr>
                </a:tc>
                <a:extLst>
                  <a:ext uri="{0D108BD9-81ED-4DB2-BD59-A6C34878D82A}">
                    <a16:rowId xmlns:a16="http://schemas.microsoft.com/office/drawing/2014/main" val="10002"/>
                  </a:ext>
                </a:extLst>
              </a:tr>
              <a:tr h="583410">
                <a:tc>
                  <a:txBody>
                    <a:bodyPr/>
                    <a:lstStyle/>
                    <a:p>
                      <a:pPr algn="ctr"/>
                      <a:r>
                        <a:rPr lang="el-GR" sz="1800" b="1" dirty="0">
                          <a:latin typeface="Calibri" pitchFamily="34" charset="0"/>
                          <a:cs typeface="Calibri" pitchFamily="34" charset="0"/>
                        </a:rPr>
                        <a:t>7</a:t>
                      </a:r>
                    </a:p>
                  </a:txBody>
                  <a:tcPr anchor="ctr">
                    <a:solidFill>
                      <a:schemeClr val="accent6">
                        <a:lumMod val="40000"/>
                        <a:lumOff val="6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143380"/>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214818"/>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Κ=4</a:t>
            </a:r>
          </a:p>
        </p:txBody>
      </p:sp>
      <p:sp>
        <p:nvSpPr>
          <p:cNvPr id="11" name="1 - Τίτλος">
            <a:extLst>
              <a:ext uri="{FF2B5EF4-FFF2-40B4-BE49-F238E27FC236}">
                <a16:creationId xmlns:a16="http://schemas.microsoft.com/office/drawing/2014/main" id="{A677E2B1-8511-4A1B-B541-630AAE72DFDE}"/>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2" name="9 - TextBox">
            <a:extLst>
              <a:ext uri="{FF2B5EF4-FFF2-40B4-BE49-F238E27FC236}">
                <a16:creationId xmlns:a16="http://schemas.microsoft.com/office/drawing/2014/main" id="{AA37F0AA-19EF-46E9-B95C-3082CF3A78A9}"/>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3</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rd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3" name="12 - TextBox">
            <a:extLst>
              <a:ext uri="{FF2B5EF4-FFF2-40B4-BE49-F238E27FC236}">
                <a16:creationId xmlns:a16="http://schemas.microsoft.com/office/drawing/2014/main" id="{75867500-DE2D-4844-8A46-35D2216C5BB1}"/>
              </a:ext>
            </a:extLst>
          </p:cNvPr>
          <p:cNvSpPr txBox="1"/>
          <p:nvPr/>
        </p:nvSpPr>
        <p:spPr>
          <a:xfrm>
            <a:off x="5595936" y="3942055"/>
            <a:ext cx="4714908" cy="954107"/>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Calibri" pitchFamily="34" charset="0"/>
              </a:rPr>
              <a:t>Compare A[4] with A[3]
</a:t>
            </a:r>
            <a:endParaRPr lang="el-GR" sz="2800" dirty="0">
              <a:latin typeface="Verdana" panose="020B0604030504040204" pitchFamily="34" charset="0"/>
              <a:ea typeface="Verdana" panose="020B0604030504040204" pitchFamily="34" charset="0"/>
              <a:cs typeface="Calibri" pitchFamily="34" charset="0"/>
            </a:endParaRPr>
          </a:p>
        </p:txBody>
      </p:sp>
      <p:sp>
        <p:nvSpPr>
          <p:cNvPr id="14" name="3 - TextBox">
            <a:extLst>
              <a:ext uri="{FF2B5EF4-FFF2-40B4-BE49-F238E27FC236}">
                <a16:creationId xmlns:a16="http://schemas.microsoft.com/office/drawing/2014/main" id="{220806C9-CB7D-4733-B7B9-2140FD6DFBDB}"/>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1" dirty="0">
                          <a:latin typeface="Calibri" pitchFamily="34" charset="0"/>
                          <a:cs typeface="Calibri" pitchFamily="34" charset="0"/>
                        </a:rPr>
                        <a:t>7</a:t>
                      </a:r>
                    </a:p>
                  </a:txBody>
                  <a:tcPr anchor="ctr">
                    <a:solidFill>
                      <a:schemeClr val="accent2">
                        <a:lumMod val="60000"/>
                        <a:lumOff val="40000"/>
                      </a:schemeClr>
                    </a:solid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52</a:t>
                      </a:r>
                    </a:p>
                  </a:txBody>
                  <a:tcPr anchor="ctr">
                    <a:solidFill>
                      <a:schemeClr val="accent6">
                        <a:lumMod val="40000"/>
                        <a:lumOff val="6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143380"/>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214818"/>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Κ=4</a:t>
            </a:r>
          </a:p>
        </p:txBody>
      </p:sp>
      <p:sp>
        <p:nvSpPr>
          <p:cNvPr id="10" name="9 - TextBox"/>
          <p:cNvSpPr txBox="1"/>
          <p:nvPr/>
        </p:nvSpPr>
        <p:spPr>
          <a:xfrm>
            <a:off x="5738810" y="3929066"/>
            <a:ext cx="4714908" cy="954107"/>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Calibri" pitchFamily="34" charset="0"/>
              </a:rPr>
              <a:t>Swap A[4] with A[3]
</a:t>
            </a:r>
            <a:endParaRPr lang="el-GR" sz="2800" dirty="0">
              <a:latin typeface="Verdana" panose="020B0604030504040204" pitchFamily="34" charset="0"/>
              <a:ea typeface="Verdana" panose="020B0604030504040204" pitchFamily="34" charset="0"/>
              <a:cs typeface="Calibri" pitchFamily="34" charset="0"/>
            </a:endParaRPr>
          </a:p>
        </p:txBody>
      </p:sp>
      <p:sp>
        <p:nvSpPr>
          <p:cNvPr id="11" name="1 - Τίτλος">
            <a:extLst>
              <a:ext uri="{FF2B5EF4-FFF2-40B4-BE49-F238E27FC236}">
                <a16:creationId xmlns:a16="http://schemas.microsoft.com/office/drawing/2014/main" id="{882C5E66-76F1-43D0-A12D-7BEAF4A19FFD}"/>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2" name="9 - TextBox">
            <a:extLst>
              <a:ext uri="{FF2B5EF4-FFF2-40B4-BE49-F238E27FC236}">
                <a16:creationId xmlns:a16="http://schemas.microsoft.com/office/drawing/2014/main" id="{70B83317-69EB-47EC-9DF5-90D157B2CA54}"/>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3</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rd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3" name="3 - TextBox">
            <a:extLst>
              <a:ext uri="{FF2B5EF4-FFF2-40B4-BE49-F238E27FC236}">
                <a16:creationId xmlns:a16="http://schemas.microsoft.com/office/drawing/2014/main" id="{FBAE310A-5D8A-40B3-8830-3B4D75C650E1}"/>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Ορθογώνιο 20">
            <a:extLst>
              <a:ext uri="{FF2B5EF4-FFF2-40B4-BE49-F238E27FC236}">
                <a16:creationId xmlns:a16="http://schemas.microsoft.com/office/drawing/2014/main" id="{EAED506D-BEC5-40EF-A664-6A97444CD795}"/>
              </a:ext>
            </a:extLst>
          </p:cNvPr>
          <p:cNvSpPr/>
          <p:nvPr/>
        </p:nvSpPr>
        <p:spPr>
          <a:xfrm>
            <a:off x="1535725" y="5141404"/>
            <a:ext cx="4677508" cy="461665"/>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0" name="Ορθογώνιο 19">
            <a:extLst>
              <a:ext uri="{FF2B5EF4-FFF2-40B4-BE49-F238E27FC236}">
                <a16:creationId xmlns:a16="http://schemas.microsoft.com/office/drawing/2014/main" id="{540B9555-F663-4292-81EA-98A1D6B01A35}"/>
              </a:ext>
            </a:extLst>
          </p:cNvPr>
          <p:cNvSpPr/>
          <p:nvPr/>
        </p:nvSpPr>
        <p:spPr>
          <a:xfrm>
            <a:off x="1547446" y="4444221"/>
            <a:ext cx="4677508" cy="461665"/>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8716FE5D-0149-4974-BBA2-9B438A4BE49D}"/>
              </a:ext>
            </a:extLst>
          </p:cNvPr>
          <p:cNvSpPr>
            <a:spLocks noGrp="1"/>
          </p:cNvSpPr>
          <p:nvPr>
            <p:ph type="title"/>
          </p:nvPr>
        </p:nvSpPr>
        <p:spPr/>
        <p:txBody>
          <a:bodyPr/>
          <a:lstStyle/>
          <a:p>
            <a:r>
              <a:rPr lang="en-US" dirty="0"/>
              <a:t>Arrays – Grades Example</a:t>
            </a:r>
            <a:endParaRPr lang="el-GR" dirty="0"/>
          </a:p>
        </p:txBody>
      </p:sp>
      <p:pic>
        <p:nvPicPr>
          <p:cNvPr id="9" name="Εικόνα 8">
            <a:extLst>
              <a:ext uri="{FF2B5EF4-FFF2-40B4-BE49-F238E27FC236}">
                <a16:creationId xmlns:a16="http://schemas.microsoft.com/office/drawing/2014/main" id="{598F4817-BA24-46C9-8F18-0DEB3040DF83}"/>
              </a:ext>
            </a:extLst>
          </p:cNvPr>
          <p:cNvPicPr>
            <a:picLocks noChangeAspect="1"/>
          </p:cNvPicPr>
          <p:nvPr/>
        </p:nvPicPr>
        <p:blipFill rotWithShape="1">
          <a:blip r:embed="rId3"/>
          <a:srcRect b="38318"/>
          <a:stretch/>
        </p:blipFill>
        <p:spPr>
          <a:xfrm>
            <a:off x="458759" y="3075495"/>
            <a:ext cx="11462050" cy="773737"/>
          </a:xfrm>
          <a:prstGeom prst="rect">
            <a:avLst/>
          </a:prstGeom>
        </p:spPr>
      </p:pic>
      <p:sp>
        <p:nvSpPr>
          <p:cNvPr id="11" name="TextBox 10">
            <a:extLst>
              <a:ext uri="{FF2B5EF4-FFF2-40B4-BE49-F238E27FC236}">
                <a16:creationId xmlns:a16="http://schemas.microsoft.com/office/drawing/2014/main" id="{69B00CF3-9A56-4D61-B62E-9D99E2FA53A6}"/>
              </a:ext>
            </a:extLst>
          </p:cNvPr>
          <p:cNvSpPr txBox="1"/>
          <p:nvPr/>
        </p:nvSpPr>
        <p:spPr>
          <a:xfrm>
            <a:off x="1770185" y="4444221"/>
            <a:ext cx="4185138" cy="461665"/>
          </a:xfrm>
          <a:prstGeom prst="rect">
            <a:avLst/>
          </a:prstGeom>
          <a:noFill/>
        </p:spPr>
        <p:txBody>
          <a:bodyPr wrap="square">
            <a:spAutoFit/>
          </a:bodyPr>
          <a:lstStyle/>
          <a:p>
            <a:r>
              <a:rPr lang="el-GR" sz="2400" dirty="0" err="1">
                <a:effectLst/>
                <a:latin typeface="Verdana" panose="020B0604030504040204" pitchFamily="34" charset="0"/>
                <a:ea typeface="Calibri" panose="020F0502020204030204" pitchFamily="34" charset="0"/>
                <a:cs typeface="Times New Roman" panose="02020603050405020304" pitchFamily="18" charset="0"/>
              </a:rPr>
              <a:t>continuous</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positions</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400" dirty="0"/>
          </a:p>
        </p:txBody>
      </p:sp>
      <p:sp>
        <p:nvSpPr>
          <p:cNvPr id="13" name="TextBox 12">
            <a:extLst>
              <a:ext uri="{FF2B5EF4-FFF2-40B4-BE49-F238E27FC236}">
                <a16:creationId xmlns:a16="http://schemas.microsoft.com/office/drawing/2014/main" id="{1C87D453-7F8B-4966-9166-FDF5B1CD42F9}"/>
              </a:ext>
            </a:extLst>
          </p:cNvPr>
          <p:cNvSpPr txBox="1"/>
          <p:nvPr/>
        </p:nvSpPr>
        <p:spPr>
          <a:xfrm>
            <a:off x="1770185" y="5111568"/>
            <a:ext cx="4185138" cy="461665"/>
          </a:xfrm>
          <a:prstGeom prst="rect">
            <a:avLst/>
          </a:prstGeom>
          <a:noFill/>
        </p:spPr>
        <p:txBody>
          <a:bodyPr wrap="square">
            <a:spAutoFit/>
          </a:bodyPr>
          <a:lstStyle/>
          <a:p>
            <a:r>
              <a:rPr lang="el-GR" sz="2400" dirty="0" err="1">
                <a:effectLst/>
                <a:latin typeface="Verdana" panose="020B0604030504040204" pitchFamily="34" charset="0"/>
                <a:ea typeface="Calibri" panose="020F0502020204030204" pitchFamily="34" charset="0"/>
                <a:cs typeface="Times New Roman" panose="02020603050405020304" pitchFamily="18" charset="0"/>
              </a:rPr>
              <a:t>only</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one</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name</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Grade</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400" dirty="0"/>
          </a:p>
        </p:txBody>
      </p:sp>
      <p:grpSp>
        <p:nvGrpSpPr>
          <p:cNvPr id="19" name="Ομάδα 18">
            <a:extLst>
              <a:ext uri="{FF2B5EF4-FFF2-40B4-BE49-F238E27FC236}">
                <a16:creationId xmlns:a16="http://schemas.microsoft.com/office/drawing/2014/main" id="{070D8F76-4F1D-435D-8773-46C1C0756311}"/>
              </a:ext>
            </a:extLst>
          </p:cNvPr>
          <p:cNvGrpSpPr/>
          <p:nvPr/>
        </p:nvGrpSpPr>
        <p:grpSpPr>
          <a:xfrm>
            <a:off x="6459415" y="910846"/>
            <a:ext cx="5257800" cy="1569660"/>
            <a:chOff x="6459415" y="910846"/>
            <a:chExt cx="5257800" cy="1569660"/>
          </a:xfrm>
        </p:grpSpPr>
        <p:sp>
          <p:nvSpPr>
            <p:cNvPr id="15" name="TextBox 14">
              <a:extLst>
                <a:ext uri="{FF2B5EF4-FFF2-40B4-BE49-F238E27FC236}">
                  <a16:creationId xmlns:a16="http://schemas.microsoft.com/office/drawing/2014/main" id="{149B925A-BE78-4AFC-B398-6EAEDA1F2582}"/>
                </a:ext>
              </a:extLst>
            </p:cNvPr>
            <p:cNvSpPr txBox="1"/>
            <p:nvPr/>
          </p:nvSpPr>
          <p:spPr>
            <a:xfrm>
              <a:off x="6459415" y="910846"/>
              <a:ext cx="5257800" cy="1569660"/>
            </a:xfrm>
            <a:prstGeom prst="rect">
              <a:avLst/>
            </a:prstGeom>
            <a:ln w="19050"/>
          </p:spPr>
          <p:style>
            <a:lnRef idx="2">
              <a:schemeClr val="accent2"/>
            </a:lnRef>
            <a:fillRef idx="1">
              <a:schemeClr val="lt1"/>
            </a:fillRef>
            <a:effectRef idx="0">
              <a:schemeClr val="accent2"/>
            </a:effectRef>
            <a:fontRef idx="minor">
              <a:schemeClr val="dk1"/>
            </a:fontRef>
          </p:style>
          <p:txBody>
            <a:bodyPr wrap="square" anchor="ctr" anchorCtr="0">
              <a:normAutofit/>
            </a:bodyPr>
            <a:lstStyle/>
            <a:p>
              <a:pPr algn="ctr"/>
              <a:r>
                <a:rPr lang="en-US" sz="3200" dirty="0"/>
                <a:t>One array to rule them all,</a:t>
              </a:r>
            </a:p>
            <a:p>
              <a:pPr algn="ctr"/>
              <a:r>
                <a:rPr lang="en-US" sz="3200" dirty="0"/>
                <a:t> one array to find them,</a:t>
              </a:r>
            </a:p>
            <a:p>
              <a:pPr algn="ctr"/>
              <a:r>
                <a:rPr lang="en-US" sz="3200" dirty="0"/>
                <a:t>One array to bring them all</a:t>
              </a:r>
              <a:endParaRPr lang="el-GR" sz="3200" dirty="0"/>
            </a:p>
          </p:txBody>
        </p:sp>
        <p:sp>
          <p:nvSpPr>
            <p:cNvPr id="17" name="Οβάλ 16">
              <a:extLst>
                <a:ext uri="{FF2B5EF4-FFF2-40B4-BE49-F238E27FC236}">
                  <a16:creationId xmlns:a16="http://schemas.microsoft.com/office/drawing/2014/main" id="{D561CCCE-1695-489B-88FB-F3F4E5C5AFB4}"/>
                </a:ext>
              </a:extLst>
            </p:cNvPr>
            <p:cNvSpPr/>
            <p:nvPr/>
          </p:nvSpPr>
          <p:spPr>
            <a:xfrm>
              <a:off x="6600092" y="1003178"/>
              <a:ext cx="128954" cy="15740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l-GR"/>
            </a:p>
          </p:txBody>
        </p:sp>
        <p:sp>
          <p:nvSpPr>
            <p:cNvPr id="18" name="Οβάλ 17">
              <a:extLst>
                <a:ext uri="{FF2B5EF4-FFF2-40B4-BE49-F238E27FC236}">
                  <a16:creationId xmlns:a16="http://schemas.microsoft.com/office/drawing/2014/main" id="{07F5D399-8392-4F56-8A68-820BFFBBDA3D}"/>
                </a:ext>
              </a:extLst>
            </p:cNvPr>
            <p:cNvSpPr/>
            <p:nvPr/>
          </p:nvSpPr>
          <p:spPr>
            <a:xfrm>
              <a:off x="11494477" y="998171"/>
              <a:ext cx="128954" cy="15740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l-GR"/>
            </a:p>
          </p:txBody>
        </p:sp>
      </p:grpSp>
    </p:spTree>
    <p:extLst>
      <p:ext uri="{BB962C8B-B14F-4D97-AF65-F5344CB8AC3E}">
        <p14:creationId xmlns:p14="http://schemas.microsoft.com/office/powerpoint/2010/main" val="499466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1" dirty="0">
                          <a:latin typeface="Calibri" pitchFamily="34" charset="0"/>
                          <a:cs typeface="Calibri" pitchFamily="34" charset="0"/>
                        </a:rPr>
                        <a:t>7</a:t>
                      </a:r>
                    </a:p>
                  </a:txBody>
                  <a:tcPr anchor="ctr">
                    <a:solidFill>
                      <a:schemeClr val="accent6">
                        <a:lumMod val="40000"/>
                        <a:lumOff val="60000"/>
                      </a:schemeClr>
                    </a:solid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143380"/>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214818"/>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Κ=4</a:t>
            </a:r>
          </a:p>
        </p:txBody>
      </p:sp>
      <p:sp>
        <p:nvSpPr>
          <p:cNvPr id="11" name="10 - TextBox"/>
          <p:cNvSpPr txBox="1"/>
          <p:nvPr/>
        </p:nvSpPr>
        <p:spPr>
          <a:xfrm>
            <a:off x="5667372" y="3929067"/>
            <a:ext cx="4714908" cy="584775"/>
          </a:xfrm>
          <a:prstGeom prst="rect">
            <a:avLst/>
          </a:prstGeom>
          <a:noFill/>
        </p:spPr>
        <p:txBody>
          <a:bodyPr wrap="square" rtlCol="0">
            <a:spAutoFit/>
          </a:bodyPr>
          <a:lstStyle/>
          <a:p>
            <a:r>
              <a:rPr lang="en-US" sz="3200" b="1" dirty="0">
                <a:solidFill>
                  <a:schemeClr val="accent5"/>
                </a:solidFill>
                <a:latin typeface="Calibri" pitchFamily="34" charset="0"/>
                <a:cs typeface="Calibri" pitchFamily="34" charset="0"/>
              </a:rPr>
              <a:t>END OF</a:t>
            </a:r>
            <a:r>
              <a:rPr lang="el-GR" sz="3200" b="1" dirty="0">
                <a:solidFill>
                  <a:schemeClr val="accent5"/>
                </a:solidFill>
                <a:latin typeface="Calibri" pitchFamily="34" charset="0"/>
                <a:cs typeface="Calibri" pitchFamily="34" charset="0"/>
              </a:rPr>
              <a:t> 3</a:t>
            </a:r>
            <a:r>
              <a:rPr lang="en-US" sz="3200" b="1" baseline="30000" dirty="0" err="1">
                <a:solidFill>
                  <a:schemeClr val="accent5"/>
                </a:solidFill>
                <a:latin typeface="Calibri" pitchFamily="34" charset="0"/>
                <a:cs typeface="Calibri" pitchFamily="34" charset="0"/>
              </a:rPr>
              <a:t>rd</a:t>
            </a:r>
            <a:r>
              <a:rPr lang="el-GR" sz="3200" b="1" dirty="0">
                <a:solidFill>
                  <a:schemeClr val="accent5"/>
                </a:solidFill>
                <a:latin typeface="Calibri" pitchFamily="34" charset="0"/>
                <a:cs typeface="Calibri" pitchFamily="34" charset="0"/>
              </a:rPr>
              <a:t> </a:t>
            </a:r>
            <a:r>
              <a:rPr lang="en-US" sz="3200" b="1" dirty="0">
                <a:solidFill>
                  <a:schemeClr val="accent5"/>
                </a:solidFill>
                <a:latin typeface="Calibri" pitchFamily="34" charset="0"/>
                <a:cs typeface="Calibri" pitchFamily="34" charset="0"/>
              </a:rPr>
              <a:t>PASS</a:t>
            </a:r>
            <a:endParaRPr lang="el-GR" sz="3200" b="1" dirty="0">
              <a:solidFill>
                <a:schemeClr val="accent5"/>
              </a:solidFill>
              <a:latin typeface="Calibri" pitchFamily="34" charset="0"/>
              <a:cs typeface="Calibri" pitchFamily="34" charset="0"/>
            </a:endParaRPr>
          </a:p>
        </p:txBody>
      </p:sp>
      <p:sp>
        <p:nvSpPr>
          <p:cNvPr id="12" name="11 - TextBox"/>
          <p:cNvSpPr txBox="1"/>
          <p:nvPr/>
        </p:nvSpPr>
        <p:spPr>
          <a:xfrm>
            <a:off x="5738809" y="1928802"/>
            <a:ext cx="5326587" cy="1938992"/>
          </a:xfrm>
          <a:prstGeom prst="rect">
            <a:avLst/>
          </a:prstGeom>
          <a:noFill/>
        </p:spPr>
        <p:txBody>
          <a:bodyPr wrap="square" rtlCol="0">
            <a:spAutoFit/>
          </a:bodyPr>
          <a:lstStyle/>
          <a:p>
            <a:r>
              <a:rPr lang="en-US" sz="2400">
                <a:latin typeface="Verdana" panose="020B0604030504040204" pitchFamily="34" charset="0"/>
                <a:ea typeface="Verdana" panose="020B0604030504040204" pitchFamily="34" charset="0"/>
              </a:rPr>
              <a:t>At this point the algorithm has elevated the third smallest element of all to third place in the table.
</a:t>
            </a:r>
            <a:endParaRPr lang="el-GR" sz="2400" dirty="0">
              <a:latin typeface="Verdana" panose="020B0604030504040204" pitchFamily="34" charset="0"/>
              <a:ea typeface="Verdana" panose="020B0604030504040204" pitchFamily="34" charset="0"/>
            </a:endParaRPr>
          </a:p>
        </p:txBody>
      </p:sp>
      <p:sp>
        <p:nvSpPr>
          <p:cNvPr id="13" name="1 - Τίτλος">
            <a:extLst>
              <a:ext uri="{FF2B5EF4-FFF2-40B4-BE49-F238E27FC236}">
                <a16:creationId xmlns:a16="http://schemas.microsoft.com/office/drawing/2014/main" id="{1F8448DF-E6C3-4D94-A86D-841AB73B609D}"/>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4" name="9 - TextBox">
            <a:extLst>
              <a:ext uri="{FF2B5EF4-FFF2-40B4-BE49-F238E27FC236}">
                <a16:creationId xmlns:a16="http://schemas.microsoft.com/office/drawing/2014/main" id="{CE987D6D-529F-4274-8A72-D20AE7549A12}"/>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3</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rd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5" name="3 - TextBox">
            <a:extLst>
              <a:ext uri="{FF2B5EF4-FFF2-40B4-BE49-F238E27FC236}">
                <a16:creationId xmlns:a16="http://schemas.microsoft.com/office/drawing/2014/main" id="{F125C142-2262-4EF3-9DC0-72D9A6C6BD45}"/>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solidFill>
                      <a:schemeClr val="accent2">
                        <a:lumMod val="60000"/>
                        <a:lumOff val="40000"/>
                      </a:schemeClr>
                    </a:solidFill>
                  </a:tcPr>
                </a:tc>
                <a:extLst>
                  <a:ext uri="{0D108BD9-81ED-4DB2-BD59-A6C34878D82A}">
                    <a16:rowId xmlns:a16="http://schemas.microsoft.com/office/drawing/2014/main" val="10004"/>
                  </a:ext>
                </a:extLst>
              </a:tr>
              <a:tr h="583410">
                <a:tc>
                  <a:txBody>
                    <a:bodyPr/>
                    <a:lstStyle/>
                    <a:p>
                      <a:pPr algn="ctr"/>
                      <a:r>
                        <a:rPr lang="el-GR" sz="1800" b="1" dirty="0">
                          <a:latin typeface="Calibri" pitchFamily="34" charset="0"/>
                          <a:cs typeface="Calibri" pitchFamily="34" charset="0"/>
                        </a:rPr>
                        <a:t>16</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5345684"/>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5417122"/>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Κ=6</a:t>
            </a:r>
          </a:p>
        </p:txBody>
      </p:sp>
      <p:sp>
        <p:nvSpPr>
          <p:cNvPr id="8" name="7 - TextBox"/>
          <p:cNvSpPr txBox="1"/>
          <p:nvPr/>
        </p:nvSpPr>
        <p:spPr>
          <a:xfrm>
            <a:off x="5738810" y="1928803"/>
            <a:ext cx="5025646" cy="2308324"/>
          </a:xfrm>
          <a:prstGeom prst="rect">
            <a:avLst/>
          </a:prstGeom>
          <a:noFill/>
        </p:spPr>
        <p:txBody>
          <a:bodyPr wrap="square" rtlCol="0">
            <a:spAutoFit/>
          </a:bodyPr>
          <a:lstStyle/>
          <a:p>
            <a:r>
              <a:rPr lang="en-US" sz="2400">
                <a:latin typeface="Verdana" panose="020B0604030504040204" pitchFamily="34" charset="0"/>
                <a:ea typeface="Verdana" panose="020B0604030504040204" pitchFamily="34" charset="0"/>
                <a:cs typeface="Calibri" pitchFamily="34" charset="0"/>
              </a:rPr>
              <a:t>The process starts again from the last element of the table and we check each time with the previous one up to position 4 of the table. 
</a:t>
            </a:r>
            <a:endParaRPr lang="el-GR" sz="2400" dirty="0">
              <a:latin typeface="Verdana" panose="020B0604030504040204" pitchFamily="34" charset="0"/>
              <a:ea typeface="Verdana" panose="020B0604030504040204" pitchFamily="34" charset="0"/>
              <a:cs typeface="Calibri" pitchFamily="34" charset="0"/>
            </a:endParaRPr>
          </a:p>
        </p:txBody>
      </p:sp>
      <p:sp>
        <p:nvSpPr>
          <p:cNvPr id="12" name="1 - Τίτλος">
            <a:extLst>
              <a:ext uri="{FF2B5EF4-FFF2-40B4-BE49-F238E27FC236}">
                <a16:creationId xmlns:a16="http://schemas.microsoft.com/office/drawing/2014/main" id="{8F7C5073-9041-4C9C-BDA1-261B1CB2B89E}"/>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3" name="9 - TextBox">
            <a:extLst>
              <a:ext uri="{FF2B5EF4-FFF2-40B4-BE49-F238E27FC236}">
                <a16:creationId xmlns:a16="http://schemas.microsoft.com/office/drawing/2014/main" id="{ECC30518-D948-4118-B8D1-D088083F28A7}"/>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4</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th</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4" name="TextBox 13">
            <a:extLst>
              <a:ext uri="{FF2B5EF4-FFF2-40B4-BE49-F238E27FC236}">
                <a16:creationId xmlns:a16="http://schemas.microsoft.com/office/drawing/2014/main" id="{F785E8A5-C9BA-4FB3-BD2C-813E5E16515D}"/>
              </a:ext>
            </a:extLst>
          </p:cNvPr>
          <p:cNvSpPr txBox="1"/>
          <p:nvPr/>
        </p:nvSpPr>
        <p:spPr>
          <a:xfrm>
            <a:off x="5524496" y="5155512"/>
            <a:ext cx="6094070" cy="523220"/>
          </a:xfrm>
          <a:prstGeom prst="rect">
            <a:avLst/>
          </a:prstGeom>
          <a:noFill/>
        </p:spPr>
        <p:txBody>
          <a:bodyPr wrap="square">
            <a:spAutoFit/>
          </a:bodyPr>
          <a:lstStyle/>
          <a:p>
            <a:r>
              <a:rPr lang="en-US" sz="2800" dirty="0">
                <a:latin typeface="Verdana" panose="020B0604030504040204" pitchFamily="34" charset="0"/>
                <a:ea typeface="Verdana" panose="020B0604030504040204" pitchFamily="34" charset="0"/>
                <a:cs typeface="Calibri" pitchFamily="34" charset="0"/>
              </a:rPr>
              <a:t>Compare A[6] with A[5]</a:t>
            </a:r>
            <a:endParaRPr lang="el-GR" sz="2800" dirty="0"/>
          </a:p>
        </p:txBody>
      </p:sp>
      <p:sp>
        <p:nvSpPr>
          <p:cNvPr id="15" name="3 - TextBox">
            <a:extLst>
              <a:ext uri="{FF2B5EF4-FFF2-40B4-BE49-F238E27FC236}">
                <a16:creationId xmlns:a16="http://schemas.microsoft.com/office/drawing/2014/main" id="{AC8FB6A9-F50E-4873-B7FE-EF29D78E7099}"/>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52</a:t>
                      </a:r>
                    </a:p>
                  </a:txBody>
                  <a:tcPr anchor="ctr">
                    <a:solidFill>
                      <a:schemeClr val="accent2">
                        <a:lumMod val="60000"/>
                        <a:lumOff val="40000"/>
                      </a:schemeClr>
                    </a:solidFill>
                  </a:tcPr>
                </a:tc>
                <a:extLst>
                  <a:ext uri="{0D108BD9-81ED-4DB2-BD59-A6C34878D82A}">
                    <a16:rowId xmlns:a16="http://schemas.microsoft.com/office/drawing/2014/main" val="10003"/>
                  </a:ext>
                </a:extLst>
              </a:tr>
              <a:tr h="583410">
                <a:tc>
                  <a:txBody>
                    <a:bodyPr/>
                    <a:lstStyle/>
                    <a:p>
                      <a:pPr algn="ctr"/>
                      <a:r>
                        <a:rPr lang="el-GR" sz="1800" b="1" dirty="0">
                          <a:latin typeface="Calibri" pitchFamily="34" charset="0"/>
                          <a:cs typeface="Calibri" pitchFamily="34" charset="0"/>
                        </a:rPr>
                        <a:t>12</a:t>
                      </a:r>
                    </a:p>
                  </a:txBody>
                  <a:tcPr anchor="ctr">
                    <a:solidFill>
                      <a:schemeClr val="accent6">
                        <a:lumMod val="40000"/>
                        <a:lumOff val="60000"/>
                      </a:schemeClr>
                    </a:solid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774180"/>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845618"/>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Κ=5</a:t>
            </a:r>
          </a:p>
        </p:txBody>
      </p:sp>
      <p:sp>
        <p:nvSpPr>
          <p:cNvPr id="11" name="1 - Τίτλος">
            <a:extLst>
              <a:ext uri="{FF2B5EF4-FFF2-40B4-BE49-F238E27FC236}">
                <a16:creationId xmlns:a16="http://schemas.microsoft.com/office/drawing/2014/main" id="{B449237A-A0FC-4C0F-BF8D-8CCB2C45AEA1}"/>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2" name="9 - TextBox">
            <a:extLst>
              <a:ext uri="{FF2B5EF4-FFF2-40B4-BE49-F238E27FC236}">
                <a16:creationId xmlns:a16="http://schemas.microsoft.com/office/drawing/2014/main" id="{34E321EF-6498-4373-AE41-82CF3F201146}"/>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4</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th</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3" name="3 - TextBox">
            <a:extLst>
              <a:ext uri="{FF2B5EF4-FFF2-40B4-BE49-F238E27FC236}">
                <a16:creationId xmlns:a16="http://schemas.microsoft.com/office/drawing/2014/main" id="{B93E020B-2D2B-4865-992E-3BA929884981}"/>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
        <p:nvSpPr>
          <p:cNvPr id="14" name="TextBox 13">
            <a:extLst>
              <a:ext uri="{FF2B5EF4-FFF2-40B4-BE49-F238E27FC236}">
                <a16:creationId xmlns:a16="http://schemas.microsoft.com/office/drawing/2014/main" id="{300D4558-92B2-462C-BA95-051401D2754A}"/>
              </a:ext>
            </a:extLst>
          </p:cNvPr>
          <p:cNvSpPr txBox="1"/>
          <p:nvPr/>
        </p:nvSpPr>
        <p:spPr>
          <a:xfrm>
            <a:off x="5524496" y="4512570"/>
            <a:ext cx="6094070" cy="523220"/>
          </a:xfrm>
          <a:prstGeom prst="rect">
            <a:avLst/>
          </a:prstGeom>
          <a:noFill/>
        </p:spPr>
        <p:txBody>
          <a:bodyPr wrap="square">
            <a:spAutoFit/>
          </a:bodyPr>
          <a:lstStyle/>
          <a:p>
            <a:r>
              <a:rPr lang="en-US" sz="2800" dirty="0">
                <a:latin typeface="Verdana" panose="020B0604030504040204" pitchFamily="34" charset="0"/>
                <a:ea typeface="Verdana" panose="020B0604030504040204" pitchFamily="34" charset="0"/>
                <a:cs typeface="Calibri" pitchFamily="34" charset="0"/>
              </a:rPr>
              <a:t>Compare A[5] with A[4]</a:t>
            </a:r>
            <a:endParaRPr lang="el-GR"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1" dirty="0">
                          <a:latin typeface="Calibri" pitchFamily="34" charset="0"/>
                          <a:cs typeface="Calibri" pitchFamily="34" charset="0"/>
                        </a:rPr>
                        <a:t>12</a:t>
                      </a:r>
                    </a:p>
                  </a:txBody>
                  <a:tcPr anchor="ctr">
                    <a:solidFill>
                      <a:schemeClr val="accent2">
                        <a:lumMod val="60000"/>
                        <a:lumOff val="4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52</a:t>
                      </a:r>
                    </a:p>
                  </a:txBody>
                  <a:tcPr anchor="ctr">
                    <a:solidFill>
                      <a:schemeClr val="accent6">
                        <a:lumMod val="40000"/>
                        <a:lumOff val="60000"/>
                      </a:schemeClr>
                    </a:solid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774180"/>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845618"/>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Κ=5</a:t>
            </a:r>
          </a:p>
        </p:txBody>
      </p:sp>
      <p:sp>
        <p:nvSpPr>
          <p:cNvPr id="10" name="9 - TextBox"/>
          <p:cNvSpPr txBox="1"/>
          <p:nvPr/>
        </p:nvSpPr>
        <p:spPr>
          <a:xfrm>
            <a:off x="5738810" y="4553230"/>
            <a:ext cx="4714908" cy="954107"/>
          </a:xfrm>
          <a:prstGeom prst="rect">
            <a:avLst/>
          </a:prstGeom>
          <a:noFill/>
        </p:spPr>
        <p:txBody>
          <a:bodyPr wrap="square" rtlCol="0">
            <a:spAutoFit/>
          </a:bodyPr>
          <a:lstStyle/>
          <a:p>
            <a:r>
              <a:rPr lang="en-US" sz="2800">
                <a:latin typeface="Verdana" panose="020B0604030504040204" pitchFamily="34" charset="0"/>
                <a:ea typeface="Verdana" panose="020B0604030504040204" pitchFamily="34" charset="0"/>
                <a:cs typeface="Calibri" pitchFamily="34" charset="0"/>
              </a:rPr>
              <a:t>Swap A[5] with A[4]
</a:t>
            </a:r>
            <a:endParaRPr lang="el-GR" sz="2800" dirty="0">
              <a:latin typeface="Verdana" panose="020B0604030504040204" pitchFamily="34" charset="0"/>
              <a:ea typeface="Verdana" panose="020B0604030504040204" pitchFamily="34" charset="0"/>
              <a:cs typeface="Calibri" pitchFamily="34" charset="0"/>
            </a:endParaRPr>
          </a:p>
        </p:txBody>
      </p:sp>
      <p:sp>
        <p:nvSpPr>
          <p:cNvPr id="11" name="1 - Τίτλος">
            <a:extLst>
              <a:ext uri="{FF2B5EF4-FFF2-40B4-BE49-F238E27FC236}">
                <a16:creationId xmlns:a16="http://schemas.microsoft.com/office/drawing/2014/main" id="{EB4EF8E0-0A7E-4C8C-9044-D0E724528D75}"/>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2" name="9 - TextBox">
            <a:extLst>
              <a:ext uri="{FF2B5EF4-FFF2-40B4-BE49-F238E27FC236}">
                <a16:creationId xmlns:a16="http://schemas.microsoft.com/office/drawing/2014/main" id="{6EB271BD-AA97-4488-A9B1-D7E2A5CAC783}"/>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4</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th</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3" name="3 - TextBox">
            <a:extLst>
              <a:ext uri="{FF2B5EF4-FFF2-40B4-BE49-F238E27FC236}">
                <a16:creationId xmlns:a16="http://schemas.microsoft.com/office/drawing/2014/main" id="{E39795FF-6FA6-4FD6-84DE-1254E52187C2}"/>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1" dirty="0">
                          <a:latin typeface="Calibri" pitchFamily="34" charset="0"/>
                          <a:cs typeface="Calibri" pitchFamily="34" charset="0"/>
                        </a:rPr>
                        <a:t>12</a:t>
                      </a:r>
                    </a:p>
                  </a:txBody>
                  <a:tcPr anchor="ctr">
                    <a:solidFill>
                      <a:schemeClr val="accent6">
                        <a:lumMod val="40000"/>
                        <a:lumOff val="6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774180"/>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845618"/>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Κ=5</a:t>
            </a:r>
          </a:p>
        </p:txBody>
      </p:sp>
      <p:sp>
        <p:nvSpPr>
          <p:cNvPr id="11" name="10 - TextBox"/>
          <p:cNvSpPr txBox="1"/>
          <p:nvPr/>
        </p:nvSpPr>
        <p:spPr>
          <a:xfrm>
            <a:off x="5863331" y="4737896"/>
            <a:ext cx="5294664" cy="954107"/>
          </a:xfrm>
          <a:prstGeom prst="rect">
            <a:avLst/>
          </a:prstGeom>
          <a:noFill/>
        </p:spPr>
        <p:txBody>
          <a:bodyPr wrap="square" rtlCol="0">
            <a:spAutoFit/>
          </a:bodyPr>
          <a:lstStyle/>
          <a:p>
            <a:r>
              <a:rPr lang="en-US" sz="2800" b="1" dirty="0">
                <a:solidFill>
                  <a:schemeClr val="accent5"/>
                </a:solidFill>
                <a:latin typeface="Verdana" panose="020B0604030504040204" pitchFamily="34" charset="0"/>
                <a:ea typeface="Verdana" panose="020B0604030504040204" pitchFamily="34" charset="0"/>
                <a:cs typeface="Calibri" pitchFamily="34" charset="0"/>
              </a:rPr>
              <a:t>END OF THE 4th PASS
</a:t>
            </a:r>
            <a:endParaRPr lang="el-GR" sz="28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2" name="11 - TextBox"/>
          <p:cNvSpPr txBox="1"/>
          <p:nvPr/>
        </p:nvSpPr>
        <p:spPr>
          <a:xfrm>
            <a:off x="5738810" y="1928802"/>
            <a:ext cx="4714908" cy="2308324"/>
          </a:xfrm>
          <a:prstGeom prst="rect">
            <a:avLst/>
          </a:prstGeom>
          <a:noFill/>
        </p:spPr>
        <p:txBody>
          <a:bodyPr wrap="square" rtlCol="0">
            <a:spAutoFit/>
          </a:bodyPr>
          <a:lstStyle/>
          <a:p>
            <a:r>
              <a:rPr lang="en-US" sz="2400">
                <a:latin typeface="Verdana" panose="020B0604030504040204" pitchFamily="34" charset="0"/>
                <a:ea typeface="Verdana" panose="020B0604030504040204" pitchFamily="34" charset="0"/>
              </a:rPr>
              <a:t>At this point the algorithm has elevated the fourth position of the table to the fourth smallest element of all.
</a:t>
            </a:r>
            <a:endParaRPr lang="el-GR" sz="2400" dirty="0">
              <a:latin typeface="Verdana" panose="020B0604030504040204" pitchFamily="34" charset="0"/>
              <a:ea typeface="Verdana" panose="020B0604030504040204" pitchFamily="34" charset="0"/>
            </a:endParaRPr>
          </a:p>
        </p:txBody>
      </p:sp>
      <p:sp>
        <p:nvSpPr>
          <p:cNvPr id="13" name="1 - Τίτλος">
            <a:extLst>
              <a:ext uri="{FF2B5EF4-FFF2-40B4-BE49-F238E27FC236}">
                <a16:creationId xmlns:a16="http://schemas.microsoft.com/office/drawing/2014/main" id="{AF711B54-4CE8-42C7-B792-3B446994C8DD}"/>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4" name="9 - TextBox">
            <a:extLst>
              <a:ext uri="{FF2B5EF4-FFF2-40B4-BE49-F238E27FC236}">
                <a16:creationId xmlns:a16="http://schemas.microsoft.com/office/drawing/2014/main" id="{81ADF1E4-E2D4-4A89-B03B-8575BD62B869}"/>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4</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th</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5" name="3 - TextBox">
            <a:extLst>
              <a:ext uri="{FF2B5EF4-FFF2-40B4-BE49-F238E27FC236}">
                <a16:creationId xmlns:a16="http://schemas.microsoft.com/office/drawing/2014/main" id="{C0B9A755-4C15-4811-9141-ACA28ACBA6CE}"/>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52</a:t>
                      </a:r>
                    </a:p>
                  </a:txBody>
                  <a:tcPr anchor="ctr">
                    <a:solidFill>
                      <a:schemeClr val="accent2">
                        <a:lumMod val="60000"/>
                        <a:lumOff val="40000"/>
                      </a:schemeClr>
                    </a:solidFill>
                  </a:tcPr>
                </a:tc>
                <a:extLst>
                  <a:ext uri="{0D108BD9-81ED-4DB2-BD59-A6C34878D82A}">
                    <a16:rowId xmlns:a16="http://schemas.microsoft.com/office/drawing/2014/main" val="10004"/>
                  </a:ext>
                </a:extLst>
              </a:tr>
              <a:tr h="583410">
                <a:tc>
                  <a:txBody>
                    <a:bodyPr/>
                    <a:lstStyle/>
                    <a:p>
                      <a:pPr algn="ctr"/>
                      <a:r>
                        <a:rPr lang="el-GR" sz="1800" b="1" dirty="0">
                          <a:latin typeface="Calibri" pitchFamily="34" charset="0"/>
                          <a:cs typeface="Calibri" pitchFamily="34" charset="0"/>
                        </a:rPr>
                        <a:t>16</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528638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535782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Κ=6</a:t>
            </a:r>
          </a:p>
        </p:txBody>
      </p:sp>
      <p:sp>
        <p:nvSpPr>
          <p:cNvPr id="8" name="7 - TextBox"/>
          <p:cNvSpPr txBox="1"/>
          <p:nvPr/>
        </p:nvSpPr>
        <p:spPr>
          <a:xfrm>
            <a:off x="5738810" y="1928803"/>
            <a:ext cx="5614990" cy="1938992"/>
          </a:xfrm>
          <a:prstGeom prst="rect">
            <a:avLst/>
          </a:prstGeom>
          <a:noFill/>
        </p:spPr>
        <p:txBody>
          <a:bodyPr wrap="square" rtlCol="0">
            <a:spAutoFit/>
          </a:bodyPr>
          <a:lstStyle/>
          <a:p>
            <a:r>
              <a:rPr lang="en-US" sz="2400">
                <a:latin typeface="Calibri" pitchFamily="34" charset="0"/>
                <a:cs typeface="Calibri" pitchFamily="34" charset="0"/>
              </a:rPr>
              <a:t>The process starts again from the last element of the table and we check each time with the previous one up to position 5 of the table. 
</a:t>
            </a:r>
            <a:endParaRPr lang="el-GR" sz="2400" dirty="0">
              <a:latin typeface="Calibri" pitchFamily="34" charset="0"/>
              <a:cs typeface="Calibri" pitchFamily="34" charset="0"/>
            </a:endParaRPr>
          </a:p>
        </p:txBody>
      </p:sp>
      <p:sp>
        <p:nvSpPr>
          <p:cNvPr id="12" name="1 - Τίτλος">
            <a:extLst>
              <a:ext uri="{FF2B5EF4-FFF2-40B4-BE49-F238E27FC236}">
                <a16:creationId xmlns:a16="http://schemas.microsoft.com/office/drawing/2014/main" id="{2B30A968-8227-4A63-858E-528D221F7B98}"/>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3" name="9 - TextBox">
            <a:extLst>
              <a:ext uri="{FF2B5EF4-FFF2-40B4-BE49-F238E27FC236}">
                <a16:creationId xmlns:a16="http://schemas.microsoft.com/office/drawing/2014/main" id="{7282072B-4574-44CB-B611-A4915DAE3C6B}"/>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5</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th</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4" name="3 - TextBox">
            <a:extLst>
              <a:ext uri="{FF2B5EF4-FFF2-40B4-BE49-F238E27FC236}">
                <a16:creationId xmlns:a16="http://schemas.microsoft.com/office/drawing/2014/main" id="{67BCA8DF-BEFC-4351-99D7-5315228B2CF6}"/>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
        <p:nvSpPr>
          <p:cNvPr id="15" name="TextBox 14">
            <a:extLst>
              <a:ext uri="{FF2B5EF4-FFF2-40B4-BE49-F238E27FC236}">
                <a16:creationId xmlns:a16="http://schemas.microsoft.com/office/drawing/2014/main" id="{9DE0D770-3027-4CC6-95BF-ADFBEC61FE1D}"/>
              </a:ext>
            </a:extLst>
          </p:cNvPr>
          <p:cNvSpPr txBox="1"/>
          <p:nvPr/>
        </p:nvSpPr>
        <p:spPr>
          <a:xfrm>
            <a:off x="5524496" y="5078434"/>
            <a:ext cx="6094070" cy="523220"/>
          </a:xfrm>
          <a:prstGeom prst="rect">
            <a:avLst/>
          </a:prstGeom>
          <a:noFill/>
        </p:spPr>
        <p:txBody>
          <a:bodyPr wrap="square">
            <a:spAutoFit/>
          </a:bodyPr>
          <a:lstStyle/>
          <a:p>
            <a:r>
              <a:rPr lang="en-US" sz="2800" dirty="0">
                <a:latin typeface="Verdana" panose="020B0604030504040204" pitchFamily="34" charset="0"/>
                <a:ea typeface="Verdana" panose="020B0604030504040204" pitchFamily="34" charset="0"/>
                <a:cs typeface="Calibri" pitchFamily="34" charset="0"/>
              </a:rPr>
              <a:t>Compare A[6] with A[5]</a:t>
            </a:r>
            <a:endParaRPr lang="el-GR"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1" dirty="0">
                          <a:latin typeface="Calibri" pitchFamily="34" charset="0"/>
                          <a:cs typeface="Calibri" pitchFamily="34" charset="0"/>
                        </a:rPr>
                        <a:t>16</a:t>
                      </a:r>
                    </a:p>
                  </a:txBody>
                  <a:tcPr anchor="ctr">
                    <a:solidFill>
                      <a:schemeClr val="accent2">
                        <a:lumMod val="60000"/>
                        <a:lumOff val="40000"/>
                      </a:schemeClr>
                    </a:solid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52</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528638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535782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Κ=6</a:t>
            </a:r>
          </a:p>
        </p:txBody>
      </p:sp>
      <p:sp>
        <p:nvSpPr>
          <p:cNvPr id="10" name="9 - TextBox"/>
          <p:cNvSpPr txBox="1"/>
          <p:nvPr/>
        </p:nvSpPr>
        <p:spPr>
          <a:xfrm>
            <a:off x="5738810" y="5065438"/>
            <a:ext cx="4714908" cy="954107"/>
          </a:xfrm>
          <a:prstGeom prst="rect">
            <a:avLst/>
          </a:prstGeom>
          <a:noFill/>
        </p:spPr>
        <p:txBody>
          <a:bodyPr wrap="square" rtlCol="0">
            <a:spAutoFit/>
          </a:bodyPr>
          <a:lstStyle/>
          <a:p>
            <a:r>
              <a:rPr lang="en-US" sz="2800">
                <a:latin typeface="Verdana" panose="020B0604030504040204" pitchFamily="34" charset="0"/>
                <a:ea typeface="Verdana" panose="020B0604030504040204" pitchFamily="34" charset="0"/>
                <a:cs typeface="Calibri" pitchFamily="34" charset="0"/>
              </a:rPr>
              <a:t>Swap A[6] with A[5]
</a:t>
            </a:r>
            <a:endParaRPr lang="el-GR" sz="2800" dirty="0">
              <a:latin typeface="Verdana" panose="020B0604030504040204" pitchFamily="34" charset="0"/>
              <a:ea typeface="Verdana" panose="020B0604030504040204" pitchFamily="34" charset="0"/>
              <a:cs typeface="Calibri" pitchFamily="34" charset="0"/>
            </a:endParaRPr>
          </a:p>
        </p:txBody>
      </p:sp>
      <p:sp>
        <p:nvSpPr>
          <p:cNvPr id="11" name="1 - Τίτλος">
            <a:extLst>
              <a:ext uri="{FF2B5EF4-FFF2-40B4-BE49-F238E27FC236}">
                <a16:creationId xmlns:a16="http://schemas.microsoft.com/office/drawing/2014/main" id="{08C74D61-0F94-4419-86D4-55B877D7F78F}"/>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2" name="9 - TextBox">
            <a:extLst>
              <a:ext uri="{FF2B5EF4-FFF2-40B4-BE49-F238E27FC236}">
                <a16:creationId xmlns:a16="http://schemas.microsoft.com/office/drawing/2014/main" id="{7A9E310F-56B6-4D35-ACC4-AAD2D7B4F7D2}"/>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5</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th</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3" name="3 - TextBox">
            <a:extLst>
              <a:ext uri="{FF2B5EF4-FFF2-40B4-BE49-F238E27FC236}">
                <a16:creationId xmlns:a16="http://schemas.microsoft.com/office/drawing/2014/main" id="{7F18F113-6F97-41BA-90DA-336E792ECF6D}"/>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1" dirty="0">
                          <a:latin typeface="Calibri" pitchFamily="34" charset="0"/>
                          <a:cs typeface="Calibri" pitchFamily="34" charset="0"/>
                        </a:rPr>
                        <a:t>16</a:t>
                      </a:r>
                    </a:p>
                  </a:txBody>
                  <a:tcPr anchor="ctr">
                    <a:solidFill>
                      <a:schemeClr val="accent2">
                        <a:lumMod val="60000"/>
                        <a:lumOff val="40000"/>
                      </a:schemeClr>
                    </a:solid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52</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528638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535782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Κ=6</a:t>
            </a:r>
          </a:p>
        </p:txBody>
      </p:sp>
      <p:sp>
        <p:nvSpPr>
          <p:cNvPr id="11" name="10 - TextBox"/>
          <p:cNvSpPr txBox="1"/>
          <p:nvPr/>
        </p:nvSpPr>
        <p:spPr>
          <a:xfrm>
            <a:off x="5595936" y="3729215"/>
            <a:ext cx="5928471" cy="584775"/>
          </a:xfrm>
          <a:prstGeom prst="rect">
            <a:avLst/>
          </a:prstGeom>
          <a:noFill/>
        </p:spPr>
        <p:txBody>
          <a:bodyPr wrap="square" rtlCol="0">
            <a:spAutoFit/>
          </a:bodyPr>
          <a:lstStyle/>
          <a:p>
            <a:r>
              <a:rPr lang="en-US" sz="3200" b="1" dirty="0">
                <a:solidFill>
                  <a:schemeClr val="accent5"/>
                </a:solidFill>
                <a:latin typeface="Calibri" pitchFamily="34" charset="0"/>
                <a:cs typeface="Calibri" pitchFamily="34" charset="0"/>
              </a:rPr>
              <a:t>END OF THE 5th PASS</a:t>
            </a:r>
            <a:endParaRPr lang="el-GR" sz="3200" b="1" dirty="0">
              <a:solidFill>
                <a:schemeClr val="accent5"/>
              </a:solidFill>
              <a:latin typeface="Calibri" pitchFamily="34" charset="0"/>
              <a:cs typeface="Calibri" pitchFamily="34" charset="0"/>
            </a:endParaRPr>
          </a:p>
        </p:txBody>
      </p:sp>
      <p:sp>
        <p:nvSpPr>
          <p:cNvPr id="12" name="11 - TextBox"/>
          <p:cNvSpPr txBox="1"/>
          <p:nvPr/>
        </p:nvSpPr>
        <p:spPr>
          <a:xfrm>
            <a:off x="5595936" y="4542643"/>
            <a:ext cx="4714908" cy="584775"/>
          </a:xfrm>
          <a:prstGeom prst="rect">
            <a:avLst/>
          </a:prstGeom>
          <a:noFill/>
        </p:spPr>
        <p:txBody>
          <a:bodyPr wrap="square" rtlCol="0">
            <a:spAutoFit/>
          </a:bodyPr>
          <a:lstStyle/>
          <a:p>
            <a:r>
              <a:rPr lang="en-US" sz="3200" b="1" dirty="0">
                <a:solidFill>
                  <a:schemeClr val="accent5"/>
                </a:solidFill>
                <a:latin typeface="Calibri" pitchFamily="34" charset="0"/>
                <a:cs typeface="Calibri" pitchFamily="34" charset="0"/>
              </a:rPr>
              <a:t>END OF ALGORITHM</a:t>
            </a:r>
            <a:endParaRPr lang="el-GR" sz="3200" b="1" dirty="0">
              <a:solidFill>
                <a:schemeClr val="accent5"/>
              </a:solidFill>
              <a:latin typeface="Calibri" pitchFamily="34" charset="0"/>
              <a:cs typeface="Calibri" pitchFamily="34" charset="0"/>
            </a:endParaRPr>
          </a:p>
        </p:txBody>
      </p:sp>
      <p:sp>
        <p:nvSpPr>
          <p:cNvPr id="13" name="12 - TextBox"/>
          <p:cNvSpPr txBox="1"/>
          <p:nvPr/>
        </p:nvSpPr>
        <p:spPr>
          <a:xfrm>
            <a:off x="5738810" y="1928802"/>
            <a:ext cx="5614990" cy="1569660"/>
          </a:xfrm>
          <a:prstGeom prst="rect">
            <a:avLst/>
          </a:prstGeom>
          <a:noFill/>
        </p:spPr>
        <p:txBody>
          <a:bodyPr wrap="square" rtlCol="0">
            <a:spAutoFit/>
          </a:bodyPr>
          <a:lstStyle/>
          <a:p>
            <a:r>
              <a:rPr lang="en-US" sz="2400" dirty="0">
                <a:latin typeface="Verdana" panose="020B0604030504040204" pitchFamily="34" charset="0"/>
                <a:ea typeface="Verdana" panose="020B0604030504040204" pitchFamily="34" charset="0"/>
              </a:rPr>
              <a:t>At this point the algorithm has elevated to the fifth position of the table the fifth smallest element of all.</a:t>
            </a:r>
            <a:endParaRPr lang="el-GR" sz="2400" dirty="0">
              <a:latin typeface="Verdana" panose="020B0604030504040204" pitchFamily="34" charset="0"/>
              <a:ea typeface="Verdana" panose="020B0604030504040204" pitchFamily="34" charset="0"/>
            </a:endParaRPr>
          </a:p>
        </p:txBody>
      </p:sp>
      <p:sp>
        <p:nvSpPr>
          <p:cNvPr id="14" name="13 - TextBox"/>
          <p:cNvSpPr txBox="1"/>
          <p:nvPr/>
        </p:nvSpPr>
        <p:spPr>
          <a:xfrm>
            <a:off x="5310182" y="625191"/>
            <a:ext cx="5928471" cy="523220"/>
          </a:xfrm>
          <a:prstGeom prst="rect">
            <a:avLst/>
          </a:prstGeom>
          <a:noFill/>
        </p:spPr>
        <p:txBody>
          <a:bodyPr wrap="square" rtlCol="0">
            <a:spAutoFit/>
          </a:bodyPr>
          <a:lstStyle/>
          <a:p>
            <a:pPr algn="ctr"/>
            <a:r>
              <a:rPr lang="en-US" sz="2800" dirty="0">
                <a:solidFill>
                  <a:srgbClr val="FF0000"/>
                </a:solidFill>
                <a:latin typeface="Calibri" pitchFamily="34" charset="0"/>
                <a:cs typeface="Calibri" pitchFamily="34" charset="0"/>
              </a:rPr>
              <a:t>Total Scans: (Table Dimension – 1)</a:t>
            </a:r>
            <a:endParaRPr lang="el-GR" sz="2800" b="1" dirty="0">
              <a:solidFill>
                <a:srgbClr val="FF0000"/>
              </a:solidFill>
              <a:latin typeface="Calibri" pitchFamily="34" charset="0"/>
              <a:cs typeface="Calibri" pitchFamily="34" charset="0"/>
            </a:endParaRPr>
          </a:p>
        </p:txBody>
      </p:sp>
      <p:sp>
        <p:nvSpPr>
          <p:cNvPr id="15" name="1 - Τίτλος">
            <a:extLst>
              <a:ext uri="{FF2B5EF4-FFF2-40B4-BE49-F238E27FC236}">
                <a16:creationId xmlns:a16="http://schemas.microsoft.com/office/drawing/2014/main" id="{A51744A8-79D9-4A68-A3B0-44AE2DBBCD6A}"/>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dirty="0"/>
              <a:t>Sort – Bubble Sort</a:t>
            </a:r>
            <a:endParaRPr lang="el-GR" dirty="0"/>
          </a:p>
        </p:txBody>
      </p:sp>
      <p:sp>
        <p:nvSpPr>
          <p:cNvPr id="16" name="9 - TextBox">
            <a:extLst>
              <a:ext uri="{FF2B5EF4-FFF2-40B4-BE49-F238E27FC236}">
                <a16:creationId xmlns:a16="http://schemas.microsoft.com/office/drawing/2014/main" id="{7D17AACB-81F4-4BB1-BFCC-B95F0BC8972F}"/>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5</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th</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7" name="3 - TextBox">
            <a:extLst>
              <a:ext uri="{FF2B5EF4-FFF2-40B4-BE49-F238E27FC236}">
                <a16:creationId xmlns:a16="http://schemas.microsoft.com/office/drawing/2014/main" id="{2C0DBB91-040B-4885-8FCE-74F84EFBA15E}"/>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a:extLst>
              <a:ext uri="{FF2B5EF4-FFF2-40B4-BE49-F238E27FC236}">
                <a16:creationId xmlns:a16="http://schemas.microsoft.com/office/drawing/2014/main" id="{96A7EA4F-D975-4585-B866-9E7C857CEC31}"/>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dirty="0"/>
              <a:t>Sort – Bubble Sort</a:t>
            </a:r>
            <a:endParaRPr lang="el-GR" dirty="0"/>
          </a:p>
        </p:txBody>
      </p:sp>
      <p:sp>
        <p:nvSpPr>
          <p:cNvPr id="4" name="TextBox 3">
            <a:extLst>
              <a:ext uri="{FF2B5EF4-FFF2-40B4-BE49-F238E27FC236}">
                <a16:creationId xmlns:a16="http://schemas.microsoft.com/office/drawing/2014/main" id="{8AE3CD74-F5DB-4590-A7C9-1E08F539DF39}"/>
              </a:ext>
            </a:extLst>
          </p:cNvPr>
          <p:cNvSpPr txBox="1"/>
          <p:nvPr/>
        </p:nvSpPr>
        <p:spPr>
          <a:xfrm>
            <a:off x="372862" y="1012954"/>
            <a:ext cx="11169570" cy="5262979"/>
          </a:xfrm>
          <a:prstGeom prst="rect">
            <a:avLst/>
          </a:prstGeom>
          <a:solidFill>
            <a:schemeClr val="bg2"/>
          </a:solidFill>
        </p:spPr>
        <p:txBody>
          <a:bodyPr wrap="square">
            <a:spAutoFit/>
          </a:bodyPr>
          <a:lstStyle/>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temp</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Array</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52</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7</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12</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3,16</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5)</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1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4		‘i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counts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the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passes   </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For</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k = 4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Step</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(k-1)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temp</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(k-1)</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(k-1)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temp</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1269529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Ορθογώνιο 6">
            <a:extLst>
              <a:ext uri="{FF2B5EF4-FFF2-40B4-BE49-F238E27FC236}">
                <a16:creationId xmlns:a16="http://schemas.microsoft.com/office/drawing/2014/main" id="{72C98DA8-9C76-4AC0-B5BE-FA4F5DD44351}"/>
              </a:ext>
            </a:extLst>
          </p:cNvPr>
          <p:cNvSpPr/>
          <p:nvPr/>
        </p:nvSpPr>
        <p:spPr>
          <a:xfrm>
            <a:off x="372862" y="4583576"/>
            <a:ext cx="9168282" cy="3506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Ορθογώνιο 7">
            <a:extLst>
              <a:ext uri="{FF2B5EF4-FFF2-40B4-BE49-F238E27FC236}">
                <a16:creationId xmlns:a16="http://schemas.microsoft.com/office/drawing/2014/main" id="{E0F09CF8-62F8-4B92-B6B9-8F6DECF4D485}"/>
              </a:ext>
            </a:extLst>
          </p:cNvPr>
          <p:cNvSpPr/>
          <p:nvPr/>
        </p:nvSpPr>
        <p:spPr>
          <a:xfrm>
            <a:off x="372862" y="4990198"/>
            <a:ext cx="9168282" cy="3506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 name="Ορθογώνιο 8">
            <a:extLst>
              <a:ext uri="{FF2B5EF4-FFF2-40B4-BE49-F238E27FC236}">
                <a16:creationId xmlns:a16="http://schemas.microsoft.com/office/drawing/2014/main" id="{E61AA155-062C-4C11-9433-EEBD8CF545DA}"/>
              </a:ext>
            </a:extLst>
          </p:cNvPr>
          <p:cNvSpPr/>
          <p:nvPr/>
        </p:nvSpPr>
        <p:spPr>
          <a:xfrm>
            <a:off x="372862" y="5396820"/>
            <a:ext cx="9168282" cy="3506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520AA424-5E21-4B47-B317-EBAE693E38BE}"/>
              </a:ext>
            </a:extLst>
          </p:cNvPr>
          <p:cNvSpPr>
            <a:spLocks noGrp="1"/>
          </p:cNvSpPr>
          <p:nvPr>
            <p:ph type="title"/>
          </p:nvPr>
        </p:nvSpPr>
        <p:spPr/>
        <p:txBody>
          <a:bodyPr/>
          <a:lstStyle/>
          <a:p>
            <a:r>
              <a:rPr lang="en-US" dirty="0"/>
              <a:t>Selection Sort</a:t>
            </a:r>
            <a:endParaRPr lang="el-GR" dirty="0"/>
          </a:p>
        </p:txBody>
      </p:sp>
      <p:graphicFrame>
        <p:nvGraphicFramePr>
          <p:cNvPr id="4" name="Πίνακας 3">
            <a:extLst>
              <a:ext uri="{FF2B5EF4-FFF2-40B4-BE49-F238E27FC236}">
                <a16:creationId xmlns:a16="http://schemas.microsoft.com/office/drawing/2014/main" id="{5C34421B-6819-4CFE-A1DF-CF6ED71A4A6E}"/>
              </a:ext>
            </a:extLst>
          </p:cNvPr>
          <p:cNvGraphicFramePr>
            <a:graphicFrameLocks noGrp="1"/>
          </p:cNvGraphicFramePr>
          <p:nvPr>
            <p:extLst>
              <p:ext uri="{D42A27DB-BD31-4B8C-83A1-F6EECF244321}">
                <p14:modId xmlns:p14="http://schemas.microsoft.com/office/powerpoint/2010/main" val="580332760"/>
              </p:ext>
            </p:extLst>
          </p:nvPr>
        </p:nvGraphicFramePr>
        <p:xfrm>
          <a:off x="372862" y="1003178"/>
          <a:ext cx="9168282" cy="2983386"/>
        </p:xfrm>
        <a:graphic>
          <a:graphicData uri="http://schemas.openxmlformats.org/drawingml/2006/table">
            <a:tbl>
              <a:tblPr firstRow="1" firstCol="1" bandRow="1"/>
              <a:tblGrid>
                <a:gridCol w="350102">
                  <a:extLst>
                    <a:ext uri="{9D8B030D-6E8A-4147-A177-3AD203B41FA5}">
                      <a16:colId xmlns:a16="http://schemas.microsoft.com/office/drawing/2014/main" val="1985357886"/>
                    </a:ext>
                  </a:extLst>
                </a:gridCol>
                <a:gridCol w="489922">
                  <a:extLst>
                    <a:ext uri="{9D8B030D-6E8A-4147-A177-3AD203B41FA5}">
                      <a16:colId xmlns:a16="http://schemas.microsoft.com/office/drawing/2014/main" val="4291000417"/>
                    </a:ext>
                  </a:extLst>
                </a:gridCol>
                <a:gridCol w="679286">
                  <a:extLst>
                    <a:ext uri="{9D8B030D-6E8A-4147-A177-3AD203B41FA5}">
                      <a16:colId xmlns:a16="http://schemas.microsoft.com/office/drawing/2014/main" val="3394132822"/>
                    </a:ext>
                  </a:extLst>
                </a:gridCol>
                <a:gridCol w="489922">
                  <a:extLst>
                    <a:ext uri="{9D8B030D-6E8A-4147-A177-3AD203B41FA5}">
                      <a16:colId xmlns:a16="http://schemas.microsoft.com/office/drawing/2014/main" val="1004595143"/>
                    </a:ext>
                  </a:extLst>
                </a:gridCol>
                <a:gridCol w="633046">
                  <a:extLst>
                    <a:ext uri="{9D8B030D-6E8A-4147-A177-3AD203B41FA5}">
                      <a16:colId xmlns:a16="http://schemas.microsoft.com/office/drawing/2014/main" val="2050061748"/>
                    </a:ext>
                  </a:extLst>
                </a:gridCol>
                <a:gridCol w="489922">
                  <a:extLst>
                    <a:ext uri="{9D8B030D-6E8A-4147-A177-3AD203B41FA5}">
                      <a16:colId xmlns:a16="http://schemas.microsoft.com/office/drawing/2014/main" val="1260811071"/>
                    </a:ext>
                  </a:extLst>
                </a:gridCol>
                <a:gridCol w="679286">
                  <a:extLst>
                    <a:ext uri="{9D8B030D-6E8A-4147-A177-3AD203B41FA5}">
                      <a16:colId xmlns:a16="http://schemas.microsoft.com/office/drawing/2014/main" val="3971254393"/>
                    </a:ext>
                  </a:extLst>
                </a:gridCol>
                <a:gridCol w="489922">
                  <a:extLst>
                    <a:ext uri="{9D8B030D-6E8A-4147-A177-3AD203B41FA5}">
                      <a16:colId xmlns:a16="http://schemas.microsoft.com/office/drawing/2014/main" val="2100449564"/>
                    </a:ext>
                  </a:extLst>
                </a:gridCol>
                <a:gridCol w="633046">
                  <a:extLst>
                    <a:ext uri="{9D8B030D-6E8A-4147-A177-3AD203B41FA5}">
                      <a16:colId xmlns:a16="http://schemas.microsoft.com/office/drawing/2014/main" val="897505533"/>
                    </a:ext>
                  </a:extLst>
                </a:gridCol>
                <a:gridCol w="489922">
                  <a:extLst>
                    <a:ext uri="{9D8B030D-6E8A-4147-A177-3AD203B41FA5}">
                      <a16:colId xmlns:a16="http://schemas.microsoft.com/office/drawing/2014/main" val="3741297457"/>
                    </a:ext>
                  </a:extLst>
                </a:gridCol>
                <a:gridCol w="679286">
                  <a:extLst>
                    <a:ext uri="{9D8B030D-6E8A-4147-A177-3AD203B41FA5}">
                      <a16:colId xmlns:a16="http://schemas.microsoft.com/office/drawing/2014/main" val="85394110"/>
                    </a:ext>
                  </a:extLst>
                </a:gridCol>
                <a:gridCol w="489922">
                  <a:extLst>
                    <a:ext uri="{9D8B030D-6E8A-4147-A177-3AD203B41FA5}">
                      <a16:colId xmlns:a16="http://schemas.microsoft.com/office/drawing/2014/main" val="989530298"/>
                    </a:ext>
                  </a:extLst>
                </a:gridCol>
                <a:gridCol w="633046">
                  <a:extLst>
                    <a:ext uri="{9D8B030D-6E8A-4147-A177-3AD203B41FA5}">
                      <a16:colId xmlns:a16="http://schemas.microsoft.com/office/drawing/2014/main" val="3479016847"/>
                    </a:ext>
                  </a:extLst>
                </a:gridCol>
                <a:gridCol w="489922">
                  <a:extLst>
                    <a:ext uri="{9D8B030D-6E8A-4147-A177-3AD203B41FA5}">
                      <a16:colId xmlns:a16="http://schemas.microsoft.com/office/drawing/2014/main" val="2919455401"/>
                    </a:ext>
                  </a:extLst>
                </a:gridCol>
                <a:gridCol w="679286">
                  <a:extLst>
                    <a:ext uri="{9D8B030D-6E8A-4147-A177-3AD203B41FA5}">
                      <a16:colId xmlns:a16="http://schemas.microsoft.com/office/drawing/2014/main" val="3046221253"/>
                    </a:ext>
                  </a:extLst>
                </a:gridCol>
                <a:gridCol w="489922">
                  <a:extLst>
                    <a:ext uri="{9D8B030D-6E8A-4147-A177-3AD203B41FA5}">
                      <a16:colId xmlns:a16="http://schemas.microsoft.com/office/drawing/2014/main" val="369510161"/>
                    </a:ext>
                  </a:extLst>
                </a:gridCol>
                <a:gridCol w="282522">
                  <a:extLst>
                    <a:ext uri="{9D8B030D-6E8A-4147-A177-3AD203B41FA5}">
                      <a16:colId xmlns:a16="http://schemas.microsoft.com/office/drawing/2014/main" val="2330740548"/>
                    </a:ext>
                  </a:extLst>
                </a:gridCol>
              </a:tblGrid>
              <a:tr h="222201">
                <a:tc gridSpan="17">
                  <a:txBody>
                    <a:bodyPr/>
                    <a:lstStyle/>
                    <a:p>
                      <a:pPr algn="ctr">
                        <a:lnSpc>
                          <a:spcPct val="107000"/>
                        </a:lnSpc>
                        <a:spcAft>
                          <a:spcPts val="800"/>
                        </a:spcAft>
                      </a:pPr>
                      <a:r>
                        <a:rPr lang="en-US" sz="20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extLst>
                  <a:ext uri="{0D108BD9-81ED-4DB2-BD59-A6C34878D82A}">
                    <a16:rowId xmlns:a16="http://schemas.microsoft.com/office/drawing/2014/main" val="3270599420"/>
                  </a:ext>
                </a:extLst>
              </a:tr>
              <a:tr h="222201">
                <a:tc>
                  <a:txBody>
                    <a:bodyPr/>
                    <a:lstStyle/>
                    <a:p>
                      <a:pPr algn="ctr">
                        <a:lnSpc>
                          <a:spcPct val="107000"/>
                        </a:lnSpc>
                        <a:spcAft>
                          <a:spcPts val="800"/>
                        </a:spcAft>
                      </a:pPr>
                      <a:r>
                        <a:rPr lang="en-US" sz="20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800"/>
                        </a:spcAft>
                      </a:pPr>
                      <a:r>
                        <a:rPr lang="en-US"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n-US"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n-US"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n-US"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n-US"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n-US"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n-US"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36926298"/>
                  </a:ext>
                </a:extLst>
              </a:tr>
              <a:tr h="419342">
                <a:tc>
                  <a:txBody>
                    <a:bodyPr/>
                    <a:lstStyle/>
                    <a:p>
                      <a:pPr algn="ctr">
                        <a:lnSpc>
                          <a:spcPct val="107000"/>
                        </a:lnSpc>
                        <a:spcAft>
                          <a:spcPts val="800"/>
                        </a:spcAft>
                      </a:pPr>
                      <a:r>
                        <a:rPr lang="el-GR" sz="1600">
                          <a:effectLst/>
                          <a:latin typeface="Verdana" panose="020B0604030504040204" pitchFamily="34" charset="0"/>
                          <a:ea typeface="Calibri" panose="020F0502020204030204" pitchFamily="34" charset="0"/>
                          <a:cs typeface="Times New Roman" panose="02020603050405020304" pitchFamily="18" charset="0"/>
                        </a:rPr>
                        <a:t>1</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65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65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rowSpan="2">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Swap</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75583688"/>
                  </a:ext>
                </a:extLst>
              </a:tr>
              <a:tr h="419342">
                <a:tc>
                  <a:txBody>
                    <a:bodyPr/>
                    <a:lstStyle/>
                    <a:p>
                      <a:pPr algn="ctr">
                        <a:lnSpc>
                          <a:spcPct val="107000"/>
                        </a:lnSpc>
                        <a:spcAft>
                          <a:spcPts val="800"/>
                        </a:spcAft>
                      </a:pPr>
                      <a:r>
                        <a:rPr lang="el-GR" sz="1600">
                          <a:effectLst/>
                          <a:latin typeface="Verdana" panose="020B0604030504040204" pitchFamily="34" charset="0"/>
                          <a:ea typeface="Calibri" panose="020F0502020204030204" pitchFamily="34" charset="0"/>
                          <a:cs typeface="Times New Roman" panose="02020603050405020304" pitchFamily="18" charset="0"/>
                        </a:rPr>
                        <a:t>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r>
                        <a:rPr lang="el-GR" sz="1400">
                          <a:effectLst/>
                          <a:latin typeface="Verdana" panose="020B0604030504040204" pitchFamily="34" charset="0"/>
                          <a:ea typeface="Calibri" panose="020F0502020204030204" pitchFamily="34" charset="0"/>
                          <a:cs typeface="Times New Roman" panose="02020603050405020304" pitchFamily="18" charset="0"/>
                        </a:rPr>
                        <a:t>Min</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12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vMerge="1">
                  <a:txBody>
                    <a:bodyPr/>
                    <a:lstStyle/>
                    <a:p>
                      <a:endParaRPr lang="el-GR"/>
                    </a:p>
                  </a:txBody>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65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65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rowSpan="2">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Swap</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19</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19</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19</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19</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5746929"/>
                  </a:ext>
                </a:extLst>
              </a:tr>
              <a:tr h="419342">
                <a:tc>
                  <a:txBody>
                    <a:bodyPr/>
                    <a:lstStyle/>
                    <a:p>
                      <a:pPr algn="ctr">
                        <a:lnSpc>
                          <a:spcPct val="107000"/>
                        </a:lnSpc>
                        <a:spcAft>
                          <a:spcPts val="800"/>
                        </a:spcAft>
                      </a:pPr>
                      <a:r>
                        <a:rPr lang="el-GR" sz="1600">
                          <a:effectLst/>
                          <a:latin typeface="Verdana" panose="020B0604030504040204" pitchFamily="34" charset="0"/>
                          <a:ea typeface="Calibri" panose="020F0502020204030204" pitchFamily="34" charset="0"/>
                          <a:cs typeface="Times New Roman" panose="02020603050405020304" pitchFamily="18" charset="0"/>
                        </a:rPr>
                        <a:t>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19</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19</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19</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r>
                        <a:rPr lang="el-GR" sz="1400">
                          <a:effectLst/>
                          <a:latin typeface="Verdana" panose="020B0604030504040204" pitchFamily="34" charset="0"/>
                          <a:ea typeface="Calibri" panose="020F0502020204030204" pitchFamily="34" charset="0"/>
                          <a:cs typeface="Times New Roman" panose="02020603050405020304" pitchFamily="18" charset="0"/>
                        </a:rPr>
                        <a:t>Min</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19</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vMerge="1">
                  <a:txBody>
                    <a:bodyPr/>
                    <a:lstStyle/>
                    <a:p>
                      <a:endParaRPr lang="el-GR"/>
                    </a:p>
                  </a:txBody>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65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65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rowSpan="2">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Swap</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23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23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46438559"/>
                  </a:ext>
                </a:extLst>
              </a:tr>
              <a:tr h="419342">
                <a:tc>
                  <a:txBody>
                    <a:bodyPr/>
                    <a:lstStyle/>
                    <a:p>
                      <a:pPr algn="ctr">
                        <a:lnSpc>
                          <a:spcPct val="107000"/>
                        </a:lnSpc>
                        <a:spcAft>
                          <a:spcPts val="800"/>
                        </a:spcAft>
                      </a:pPr>
                      <a:r>
                        <a:rPr lang="el-GR" sz="1600">
                          <a:effectLst/>
                          <a:latin typeface="Verdana" panose="020B0604030504040204" pitchFamily="34" charset="0"/>
                          <a:ea typeface="Calibri" panose="020F0502020204030204" pitchFamily="34" charset="0"/>
                          <a:cs typeface="Times New Roman" panose="02020603050405020304" pitchFamily="18" charset="0"/>
                        </a:rPr>
                        <a:t>4</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43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43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23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23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23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r>
                        <a:rPr lang="el-GR" sz="1400">
                          <a:effectLst/>
                          <a:latin typeface="Verdana" panose="020B0604030504040204" pitchFamily="34" charset="0"/>
                          <a:ea typeface="Calibri" panose="020F0502020204030204" pitchFamily="34" charset="0"/>
                          <a:cs typeface="Times New Roman" panose="02020603050405020304" pitchFamily="18" charset="0"/>
                        </a:rPr>
                        <a:t>Min</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23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vMerge="1">
                  <a:txBody>
                    <a:bodyPr/>
                    <a:lstStyle/>
                    <a:p>
                      <a:endParaRPr lang="el-GR"/>
                    </a:p>
                  </a:txBody>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65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65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rowSpan="2">
                  <a:txBody>
                    <a:bodyPr/>
                    <a:lstStyle/>
                    <a:p>
                      <a:pPr algn="ctr">
                        <a:lnSpc>
                          <a:spcPct val="107000"/>
                        </a:lnSpc>
                        <a:spcAft>
                          <a:spcPts val="800"/>
                        </a:spcAft>
                      </a:pPr>
                      <a:r>
                        <a:rPr lang="el-GR" sz="1400" dirty="0" err="1">
                          <a:effectLst/>
                          <a:latin typeface="Verdana" panose="020B0604030504040204" pitchFamily="34" charset="0"/>
                          <a:ea typeface="Calibri" panose="020F0502020204030204" pitchFamily="34" charset="0"/>
                          <a:cs typeface="Times New Roman" panose="02020603050405020304" pitchFamily="18" charset="0"/>
                        </a:rPr>
                        <a:t>Swap</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23778537"/>
                  </a:ext>
                </a:extLst>
              </a:tr>
              <a:tr h="419342">
                <a:tc>
                  <a:txBody>
                    <a:bodyPr/>
                    <a:lstStyle/>
                    <a:p>
                      <a:pPr algn="ctr">
                        <a:lnSpc>
                          <a:spcPct val="107000"/>
                        </a:lnSpc>
                        <a:spcAft>
                          <a:spcPts val="800"/>
                        </a:spcAft>
                      </a:pPr>
                      <a:r>
                        <a:rPr lang="el-GR" sz="1600">
                          <a:effectLst/>
                          <a:latin typeface="Verdana" panose="020B0604030504040204" pitchFamily="34" charset="0"/>
                          <a:ea typeface="Calibri" panose="020F0502020204030204" pitchFamily="34" charset="0"/>
                          <a:cs typeface="Times New Roman" panose="02020603050405020304" pitchFamily="18" charset="0"/>
                        </a:rPr>
                        <a:t>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23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23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43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43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43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43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43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r>
                        <a:rPr lang="el-GR" sz="1400">
                          <a:effectLst/>
                          <a:latin typeface="Verdana" panose="020B0604030504040204" pitchFamily="34" charset="0"/>
                          <a:ea typeface="Calibri" panose="020F0502020204030204" pitchFamily="34" charset="0"/>
                          <a:cs typeface="Times New Roman" panose="02020603050405020304" pitchFamily="18" charset="0"/>
                        </a:rPr>
                        <a:t>Min</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43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vMerge="1">
                  <a:txBody>
                    <a:bodyPr/>
                    <a:lstStyle/>
                    <a:p>
                      <a:endParaRPr lang="el-GR"/>
                    </a:p>
                  </a:txBody>
                  <a:tcPr/>
                </a:tc>
                <a:extLst>
                  <a:ext uri="{0D108BD9-81ED-4DB2-BD59-A6C34878D82A}">
                    <a16:rowId xmlns:a16="http://schemas.microsoft.com/office/drawing/2014/main" val="900812419"/>
                  </a:ext>
                </a:extLst>
              </a:tr>
              <a:tr h="177780">
                <a:tc>
                  <a:txBody>
                    <a:bodyPr/>
                    <a:lstStyle/>
                    <a:p>
                      <a:pPr algn="ctr">
                        <a:lnSpc>
                          <a:spcPct val="107000"/>
                        </a:lnSpc>
                        <a:spcAft>
                          <a:spcPts val="800"/>
                        </a:spcAft>
                      </a:pPr>
                      <a:r>
                        <a:rPr lang="en-US"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1</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1</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1</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1</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7256064"/>
                  </a:ext>
                </a:extLst>
              </a:tr>
            </a:tbl>
          </a:graphicData>
        </a:graphic>
      </p:graphicFrame>
      <p:sp>
        <p:nvSpPr>
          <p:cNvPr id="6" name="TextBox 5">
            <a:extLst>
              <a:ext uri="{FF2B5EF4-FFF2-40B4-BE49-F238E27FC236}">
                <a16:creationId xmlns:a16="http://schemas.microsoft.com/office/drawing/2014/main" id="{F3BD2FC7-2416-402B-9FDD-0294331411EC}"/>
              </a:ext>
            </a:extLst>
          </p:cNvPr>
          <p:cNvSpPr txBox="1"/>
          <p:nvPr/>
        </p:nvSpPr>
        <p:spPr>
          <a:xfrm>
            <a:off x="372862" y="4502552"/>
            <a:ext cx="9569791" cy="1242904"/>
          </a:xfrm>
          <a:prstGeom prst="rect">
            <a:avLst/>
          </a:prstGeom>
          <a:noFill/>
        </p:spPr>
        <p:txBody>
          <a:bodyPr wrap="square">
            <a:spAutoFit/>
          </a:bodyPr>
          <a:lstStyle/>
          <a:p>
            <a:pPr marL="342900" lvl="0" indent="-342900">
              <a:lnSpc>
                <a:spcPct val="107000"/>
              </a:lnSpc>
              <a:buFont typeface="+mj-lt"/>
              <a:buAutoNum type="arabicPeriod"/>
            </a:pPr>
            <a:r>
              <a:rPr lang="el-GR" sz="2400" dirty="0" err="1">
                <a:effectLst/>
                <a:latin typeface="Verdana" panose="020B0604030504040204" pitchFamily="34" charset="0"/>
                <a:ea typeface="Calibri" panose="020F0502020204030204" pitchFamily="34" charset="0"/>
                <a:cs typeface="Times New Roman" panose="02020603050405020304" pitchFamily="18" charset="0"/>
              </a:rPr>
              <a:t>Select</a:t>
            </a:r>
            <a:r>
              <a:rPr lang="el-GR" sz="2400" dirty="0">
                <a:effectLst/>
                <a:latin typeface="Verdana" panose="020B0604030504040204" pitchFamily="34" charset="0"/>
                <a:ea typeface="Calibri" panose="020F0502020204030204" pitchFamily="34" charset="0"/>
                <a:cs typeface="Times New Roman" panose="02020603050405020304" pitchFamily="18" charset="0"/>
              </a:rPr>
              <a:t> the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minimum</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item</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l-GR" sz="2400" dirty="0">
                <a:effectLst/>
                <a:latin typeface="Verdana" panose="020B0604030504040204" pitchFamily="34" charset="0"/>
                <a:ea typeface="Calibri" panose="020F0502020204030204" pitchFamily="34" charset="0"/>
                <a:cs typeface="Times New Roman" panose="02020603050405020304" pitchFamily="18" charset="0"/>
              </a:rPr>
              <a:t>Exchange of the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minimum</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2400" dirty="0">
                <a:effectLst/>
                <a:latin typeface="Verdana" panose="020B0604030504040204" pitchFamily="34" charset="0"/>
                <a:ea typeface="Calibri" panose="020F0502020204030204" pitchFamily="34" charset="0"/>
                <a:cs typeface="Times New Roman" panose="02020603050405020304" pitchFamily="18" charset="0"/>
              </a:rPr>
              <a:t> the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first</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item</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l-GR" sz="2400" dirty="0" err="1">
                <a:effectLst/>
                <a:latin typeface="Verdana" panose="020B0604030504040204" pitchFamily="34" charset="0"/>
                <a:ea typeface="Calibri" panose="020F0502020204030204" pitchFamily="34" charset="0"/>
                <a:cs typeface="Times New Roman" panose="02020603050405020304" pitchFamily="18" charset="0"/>
              </a:rPr>
              <a:t>Repeat</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steps</a:t>
            </a:r>
            <a:r>
              <a:rPr lang="el-GR" sz="2400" dirty="0">
                <a:effectLst/>
                <a:latin typeface="Verdana" panose="020B0604030504040204" pitchFamily="34" charset="0"/>
                <a:ea typeface="Calibri" panose="020F0502020204030204" pitchFamily="34" charset="0"/>
                <a:cs typeface="Times New Roman" panose="02020603050405020304" pitchFamily="18" charset="0"/>
              </a:rPr>
              <a:t> 1 and 2 for the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rest</a:t>
            </a:r>
            <a:r>
              <a:rPr lang="el-GR" sz="24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items</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3489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D96397A-028C-41A2-9C03-F408D6D78E4D}"/>
              </a:ext>
            </a:extLst>
          </p:cNvPr>
          <p:cNvSpPr>
            <a:spLocks noGrp="1"/>
          </p:cNvSpPr>
          <p:nvPr>
            <p:ph type="title"/>
          </p:nvPr>
        </p:nvSpPr>
        <p:spPr/>
        <p:txBody>
          <a:bodyPr/>
          <a:lstStyle/>
          <a:p>
            <a:r>
              <a:rPr lang="en-US" dirty="0"/>
              <a:t>Declaring Tables </a:t>
            </a:r>
            <a:endParaRPr lang="el-GR" dirty="0"/>
          </a:p>
        </p:txBody>
      </p:sp>
      <p:sp>
        <p:nvSpPr>
          <p:cNvPr id="4" name="TextBox 3">
            <a:extLst>
              <a:ext uri="{FF2B5EF4-FFF2-40B4-BE49-F238E27FC236}">
                <a16:creationId xmlns:a16="http://schemas.microsoft.com/office/drawing/2014/main" id="{5AB9B858-334C-478D-A49C-2B9AD7F46FFB}"/>
              </a:ext>
            </a:extLst>
          </p:cNvPr>
          <p:cNvSpPr txBox="1"/>
          <p:nvPr/>
        </p:nvSpPr>
        <p:spPr>
          <a:xfrm>
            <a:off x="605530" y="3429000"/>
            <a:ext cx="10156254" cy="830997"/>
          </a:xfrm>
          <a:prstGeom prst="rect">
            <a:avLst/>
          </a:prstGeom>
          <a:noFill/>
        </p:spPr>
        <p:txBody>
          <a:bodyPr wrap="square">
            <a:spAutoFit/>
          </a:bodyPr>
          <a:lstStyle/>
          <a:p>
            <a:pPr>
              <a:tabLst>
                <a:tab pos="180340" algn="l"/>
                <a:tab pos="540385" algn="l"/>
                <a:tab pos="900430" algn="l"/>
                <a:tab pos="1260475" algn="l"/>
              </a:tabLst>
            </a:pPr>
            <a:r>
              <a:rPr lang="el-GR" sz="4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4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4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4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(14)</a:t>
            </a:r>
            <a:r>
              <a:rPr lang="en-US" sz="4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4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4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4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4800" dirty="0">
              <a:effectLst/>
              <a:latin typeface="Courier New" panose="02070309020205020404" pitchFamily="49" charset="0"/>
              <a:ea typeface="Calibri" panose="020F0502020204030204" pitchFamily="34" charset="0"/>
              <a:cs typeface="Liberation Serif" panose="02020603050405020304" pitchFamily="18" charset="0"/>
            </a:endParaRPr>
          </a:p>
        </p:txBody>
      </p:sp>
      <p:pic>
        <p:nvPicPr>
          <p:cNvPr id="5" name="Εικόνα 4">
            <a:extLst>
              <a:ext uri="{FF2B5EF4-FFF2-40B4-BE49-F238E27FC236}">
                <a16:creationId xmlns:a16="http://schemas.microsoft.com/office/drawing/2014/main" id="{7020A332-A128-46DF-8E37-45A8F53B1ABD}"/>
              </a:ext>
            </a:extLst>
          </p:cNvPr>
          <p:cNvPicPr>
            <a:picLocks noChangeAspect="1"/>
          </p:cNvPicPr>
          <p:nvPr/>
        </p:nvPicPr>
        <p:blipFill rotWithShape="1">
          <a:blip r:embed="rId3"/>
          <a:srcRect b="38318"/>
          <a:stretch/>
        </p:blipFill>
        <p:spPr>
          <a:xfrm>
            <a:off x="372862" y="1586664"/>
            <a:ext cx="11462050" cy="773737"/>
          </a:xfrm>
          <a:prstGeom prst="rect">
            <a:avLst/>
          </a:prstGeom>
        </p:spPr>
      </p:pic>
    </p:spTree>
    <p:extLst>
      <p:ext uri="{BB962C8B-B14F-4D97-AF65-F5344CB8AC3E}">
        <p14:creationId xmlns:p14="http://schemas.microsoft.com/office/powerpoint/2010/main" val="14826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C6E7820-D405-4AD3-B37C-7368BABD0BF7}"/>
              </a:ext>
            </a:extLst>
          </p:cNvPr>
          <p:cNvSpPr>
            <a:spLocks noGrp="1"/>
          </p:cNvSpPr>
          <p:nvPr>
            <p:ph type="title"/>
          </p:nvPr>
        </p:nvSpPr>
        <p:spPr>
          <a:xfrm>
            <a:off x="185949" y="-112812"/>
            <a:ext cx="10980938" cy="866652"/>
          </a:xfrm>
        </p:spPr>
        <p:txBody>
          <a:bodyPr/>
          <a:lstStyle/>
          <a:p>
            <a:r>
              <a:rPr lang="en-US" dirty="0"/>
              <a:t>Selection Sort</a:t>
            </a:r>
            <a:endParaRPr lang="el-GR" dirty="0"/>
          </a:p>
        </p:txBody>
      </p:sp>
      <p:sp>
        <p:nvSpPr>
          <p:cNvPr id="4" name="TextBox 3">
            <a:extLst>
              <a:ext uri="{FF2B5EF4-FFF2-40B4-BE49-F238E27FC236}">
                <a16:creationId xmlns:a16="http://schemas.microsoft.com/office/drawing/2014/main" id="{F739CC3B-F730-4043-B370-6EDDB995362D}"/>
              </a:ext>
            </a:extLst>
          </p:cNvPr>
          <p:cNvSpPr txBox="1"/>
          <p:nvPr/>
        </p:nvSpPr>
        <p:spPr>
          <a:xfrm>
            <a:off x="185949" y="753840"/>
            <a:ext cx="11354764" cy="5632311"/>
          </a:xfrm>
          <a:prstGeom prst="rect">
            <a:avLst/>
          </a:prstGeom>
          <a:solidFill>
            <a:schemeClr val="bg2"/>
          </a:solidFill>
        </p:spPr>
        <p:txBody>
          <a:bodyPr wrap="square">
            <a:spAutoFit/>
          </a:bodyPr>
          <a:lstStyle/>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Array</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(65,12,19,43,23)</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intMinPos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k = 0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4</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intMinPos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k</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k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4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Find</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the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minimum</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from</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position</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k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5th</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&gt;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intMinPos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i				</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intMinPos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 =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237196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D7FBC3-4166-4DEC-BF7C-E8AA3314345D}"/>
              </a:ext>
            </a:extLst>
          </p:cNvPr>
          <p:cNvSpPr txBox="1"/>
          <p:nvPr/>
        </p:nvSpPr>
        <p:spPr>
          <a:xfrm>
            <a:off x="3756808" y="2702346"/>
            <a:ext cx="6096000" cy="923330"/>
          </a:xfrm>
          <a:prstGeom prst="rect">
            <a:avLst/>
          </a:prstGeom>
          <a:noFill/>
        </p:spPr>
        <p:txBody>
          <a:bodyPr wrap="square">
            <a:spAutoFit/>
          </a:bodyPr>
          <a:lstStyle/>
          <a:p>
            <a:pPr algn="ctr"/>
            <a:r>
              <a:rPr lang="en-US" sz="5400" dirty="0">
                <a:latin typeface="Verdana" panose="020B0604030504040204" pitchFamily="34" charset="0"/>
                <a:ea typeface="Verdana" panose="020B0604030504040204" pitchFamily="34" charset="0"/>
              </a:rPr>
              <a:t>Thank you!!!</a:t>
            </a:r>
            <a:endParaRPr lang="el-GR" sz="5400" dirty="0">
              <a:latin typeface="Verdana" panose="020B0604030504040204" pitchFamily="34" charset="0"/>
              <a:ea typeface="Verdana" panose="020B0604030504040204" pitchFamily="34" charset="0"/>
            </a:endParaRPr>
          </a:p>
        </p:txBody>
      </p:sp>
      <p:pic>
        <p:nvPicPr>
          <p:cNvPr id="4" name="Εικόνα 3" descr="Επιδοκιμασία κοτόπουλο">
            <a:extLst>
              <a:ext uri="{FF2B5EF4-FFF2-40B4-BE49-F238E27FC236}">
                <a16:creationId xmlns:a16="http://schemas.microsoft.com/office/drawing/2014/main" id="{5ADEEC40-4AE7-4DAF-8743-432C5CB23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134" y="1259011"/>
            <a:ext cx="3810000" cy="3810000"/>
          </a:xfrm>
          <a:prstGeom prst="rect">
            <a:avLst/>
          </a:prstGeom>
        </p:spPr>
      </p:pic>
    </p:spTree>
    <p:extLst>
      <p:ext uri="{BB962C8B-B14F-4D97-AF65-F5344CB8AC3E}">
        <p14:creationId xmlns:p14="http://schemas.microsoft.com/office/powerpoint/2010/main" val="35102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0D06C19-90CF-44FF-9477-E22F19AD1935}"/>
              </a:ext>
            </a:extLst>
          </p:cNvPr>
          <p:cNvSpPr>
            <a:spLocks noGrp="1"/>
          </p:cNvSpPr>
          <p:nvPr>
            <p:ph type="title"/>
          </p:nvPr>
        </p:nvSpPr>
        <p:spPr/>
        <p:txBody>
          <a:bodyPr>
            <a:normAutofit/>
          </a:bodyPr>
          <a:lstStyle/>
          <a:p>
            <a:r>
              <a:rPr lang="en-US" dirty="0"/>
              <a:t>Insert items into a table. </a:t>
            </a:r>
            <a:endParaRPr lang="el-GR" dirty="0"/>
          </a:p>
        </p:txBody>
      </p:sp>
      <p:sp>
        <p:nvSpPr>
          <p:cNvPr id="4" name="TextBox 3">
            <a:extLst>
              <a:ext uri="{FF2B5EF4-FFF2-40B4-BE49-F238E27FC236}">
                <a16:creationId xmlns:a16="http://schemas.microsoft.com/office/drawing/2014/main" id="{E209C669-58D9-474A-814C-12970EAC21E8}"/>
              </a:ext>
            </a:extLst>
          </p:cNvPr>
          <p:cNvSpPr txBox="1"/>
          <p:nvPr/>
        </p:nvSpPr>
        <p:spPr>
          <a:xfrm>
            <a:off x="372862" y="1340005"/>
            <a:ext cx="7491047" cy="2308324"/>
          </a:xfrm>
          <a:prstGeom prst="rect">
            <a:avLst/>
          </a:prstGeom>
          <a:solidFill>
            <a:schemeClr val="bg2"/>
          </a:solidFill>
        </p:spPr>
        <p:txBody>
          <a:bodyPr wrap="square">
            <a:spAutoFit/>
          </a:bodyPr>
          <a:lstStyle/>
          <a:p>
            <a:pPr>
              <a:tabLst>
                <a:tab pos="180340" algn="l"/>
                <a:tab pos="540385" algn="l"/>
                <a:tab pos="900430" algn="l"/>
                <a:tab pos="1260475" algn="l"/>
              </a:tabLst>
            </a:pP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(14)  </a:t>
            </a: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3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0  </a:t>
            </a: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13</a:t>
            </a:r>
            <a:endParaRPr lang="el-GR" sz="3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 = </a:t>
            </a: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Rnd</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(1,100)</a:t>
            </a:r>
            <a:endParaRPr lang="el-GR" sz="3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3600" dirty="0">
              <a:effectLst/>
              <a:latin typeface="Courier New" panose="02070309020205020404" pitchFamily="49" charset="0"/>
              <a:ea typeface="Calibri" panose="020F0502020204030204" pitchFamily="34" charset="0"/>
              <a:cs typeface="Liberation Serif" panose="02020603050405020304" pitchFamily="18" charset="0"/>
            </a:endParaRPr>
          </a:p>
        </p:txBody>
      </p:sp>
      <p:graphicFrame>
        <p:nvGraphicFramePr>
          <p:cNvPr id="8" name="Πίνακας 7">
            <a:extLst>
              <a:ext uri="{FF2B5EF4-FFF2-40B4-BE49-F238E27FC236}">
                <a16:creationId xmlns:a16="http://schemas.microsoft.com/office/drawing/2014/main" id="{148AA781-ED64-44D3-A048-C972618FA453}"/>
              </a:ext>
            </a:extLst>
          </p:cNvPr>
          <p:cNvGraphicFramePr>
            <a:graphicFrameLocks noGrp="1"/>
          </p:cNvGraphicFramePr>
          <p:nvPr>
            <p:extLst>
              <p:ext uri="{D42A27DB-BD31-4B8C-83A1-F6EECF244321}">
                <p14:modId xmlns:p14="http://schemas.microsoft.com/office/powerpoint/2010/main" val="2225290041"/>
              </p:ext>
            </p:extLst>
          </p:nvPr>
        </p:nvGraphicFramePr>
        <p:xfrm>
          <a:off x="372854" y="4170983"/>
          <a:ext cx="10022704" cy="1248537"/>
        </p:xfrm>
        <a:graphic>
          <a:graphicData uri="http://schemas.openxmlformats.org/drawingml/2006/table">
            <a:tbl>
              <a:tblPr firstRow="1" firstCol="1" bandRow="1"/>
              <a:tblGrid>
                <a:gridCol w="626419">
                  <a:extLst>
                    <a:ext uri="{9D8B030D-6E8A-4147-A177-3AD203B41FA5}">
                      <a16:colId xmlns:a16="http://schemas.microsoft.com/office/drawing/2014/main" val="3271762031"/>
                    </a:ext>
                  </a:extLst>
                </a:gridCol>
                <a:gridCol w="626419">
                  <a:extLst>
                    <a:ext uri="{9D8B030D-6E8A-4147-A177-3AD203B41FA5}">
                      <a16:colId xmlns:a16="http://schemas.microsoft.com/office/drawing/2014/main" val="133519471"/>
                    </a:ext>
                  </a:extLst>
                </a:gridCol>
                <a:gridCol w="626419">
                  <a:extLst>
                    <a:ext uri="{9D8B030D-6E8A-4147-A177-3AD203B41FA5}">
                      <a16:colId xmlns:a16="http://schemas.microsoft.com/office/drawing/2014/main" val="3071954038"/>
                    </a:ext>
                  </a:extLst>
                </a:gridCol>
                <a:gridCol w="626419">
                  <a:extLst>
                    <a:ext uri="{9D8B030D-6E8A-4147-A177-3AD203B41FA5}">
                      <a16:colId xmlns:a16="http://schemas.microsoft.com/office/drawing/2014/main" val="1467143576"/>
                    </a:ext>
                  </a:extLst>
                </a:gridCol>
                <a:gridCol w="626419">
                  <a:extLst>
                    <a:ext uri="{9D8B030D-6E8A-4147-A177-3AD203B41FA5}">
                      <a16:colId xmlns:a16="http://schemas.microsoft.com/office/drawing/2014/main" val="950799845"/>
                    </a:ext>
                  </a:extLst>
                </a:gridCol>
                <a:gridCol w="626419">
                  <a:extLst>
                    <a:ext uri="{9D8B030D-6E8A-4147-A177-3AD203B41FA5}">
                      <a16:colId xmlns:a16="http://schemas.microsoft.com/office/drawing/2014/main" val="3464535613"/>
                    </a:ext>
                  </a:extLst>
                </a:gridCol>
                <a:gridCol w="626419">
                  <a:extLst>
                    <a:ext uri="{9D8B030D-6E8A-4147-A177-3AD203B41FA5}">
                      <a16:colId xmlns:a16="http://schemas.microsoft.com/office/drawing/2014/main" val="4269498559"/>
                    </a:ext>
                  </a:extLst>
                </a:gridCol>
                <a:gridCol w="626419">
                  <a:extLst>
                    <a:ext uri="{9D8B030D-6E8A-4147-A177-3AD203B41FA5}">
                      <a16:colId xmlns:a16="http://schemas.microsoft.com/office/drawing/2014/main" val="748130447"/>
                    </a:ext>
                  </a:extLst>
                </a:gridCol>
                <a:gridCol w="626419">
                  <a:extLst>
                    <a:ext uri="{9D8B030D-6E8A-4147-A177-3AD203B41FA5}">
                      <a16:colId xmlns:a16="http://schemas.microsoft.com/office/drawing/2014/main" val="4283817099"/>
                    </a:ext>
                  </a:extLst>
                </a:gridCol>
                <a:gridCol w="626419">
                  <a:extLst>
                    <a:ext uri="{9D8B030D-6E8A-4147-A177-3AD203B41FA5}">
                      <a16:colId xmlns:a16="http://schemas.microsoft.com/office/drawing/2014/main" val="707473805"/>
                    </a:ext>
                  </a:extLst>
                </a:gridCol>
                <a:gridCol w="626419">
                  <a:extLst>
                    <a:ext uri="{9D8B030D-6E8A-4147-A177-3AD203B41FA5}">
                      <a16:colId xmlns:a16="http://schemas.microsoft.com/office/drawing/2014/main" val="1832532684"/>
                    </a:ext>
                  </a:extLst>
                </a:gridCol>
                <a:gridCol w="503150">
                  <a:extLst>
                    <a:ext uri="{9D8B030D-6E8A-4147-A177-3AD203B41FA5}">
                      <a16:colId xmlns:a16="http://schemas.microsoft.com/office/drawing/2014/main" val="4054754984"/>
                    </a:ext>
                  </a:extLst>
                </a:gridCol>
                <a:gridCol w="749688">
                  <a:extLst>
                    <a:ext uri="{9D8B030D-6E8A-4147-A177-3AD203B41FA5}">
                      <a16:colId xmlns:a16="http://schemas.microsoft.com/office/drawing/2014/main" val="2698735265"/>
                    </a:ext>
                  </a:extLst>
                </a:gridCol>
                <a:gridCol w="626419">
                  <a:extLst>
                    <a:ext uri="{9D8B030D-6E8A-4147-A177-3AD203B41FA5}">
                      <a16:colId xmlns:a16="http://schemas.microsoft.com/office/drawing/2014/main" val="4082446923"/>
                    </a:ext>
                  </a:extLst>
                </a:gridCol>
                <a:gridCol w="626419">
                  <a:extLst>
                    <a:ext uri="{9D8B030D-6E8A-4147-A177-3AD203B41FA5}">
                      <a16:colId xmlns:a16="http://schemas.microsoft.com/office/drawing/2014/main" val="1385400632"/>
                    </a:ext>
                  </a:extLst>
                </a:gridCol>
                <a:gridCol w="626419">
                  <a:extLst>
                    <a:ext uri="{9D8B030D-6E8A-4147-A177-3AD203B41FA5}">
                      <a16:colId xmlns:a16="http://schemas.microsoft.com/office/drawing/2014/main" val="4242502749"/>
                    </a:ext>
                  </a:extLst>
                </a:gridCol>
              </a:tblGrid>
              <a:tr h="280369">
                <a:tc gridSpan="2">
                  <a:txBody>
                    <a:bodyPr/>
                    <a:lstStyle/>
                    <a:p>
                      <a:pPr>
                        <a:lnSpc>
                          <a:spcPct val="107000"/>
                        </a:lnSpc>
                        <a:spcAft>
                          <a:spcPts val="800"/>
                        </a:spcAft>
                      </a:pPr>
                      <a:r>
                        <a:rPr lang="el-GR" sz="2000" b="1" i="1">
                          <a:effectLst/>
                          <a:latin typeface="Verdana" panose="020B0604030504040204" pitchFamily="34" charset="0"/>
                          <a:ea typeface="Calibri" panose="020F0502020204030204" pitchFamily="34" charset="0"/>
                          <a:cs typeface="Times New Roman" panose="02020603050405020304" pitchFamily="18" charset="0"/>
                        </a:rPr>
                        <a:t>Grades</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el-GR"/>
                    </a:p>
                  </a:txBody>
                  <a:tcPr/>
                </a:tc>
                <a:tc>
                  <a:txBody>
                    <a:bodyPr/>
                    <a:lstStyle/>
                    <a:p>
                      <a:pPr algn="ctr">
                        <a:lnSpc>
                          <a:spcPct val="107000"/>
                        </a:lnSpc>
                        <a:spcAft>
                          <a:spcPts val="800"/>
                        </a:spcAft>
                      </a:pP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4917614"/>
                  </a:ext>
                </a:extLst>
              </a:tr>
              <a:tr h="280369">
                <a:tc gridSpan="2">
                  <a:txBody>
                    <a:bodyPr/>
                    <a:lstStyle/>
                    <a:p>
                      <a:pPr>
                        <a:lnSpc>
                          <a:spcPct val="107000"/>
                        </a:lnSpc>
                        <a:spcAft>
                          <a:spcPts val="800"/>
                        </a:spcAft>
                      </a:pPr>
                      <a:r>
                        <a:rPr lang="en-US" sz="2000" b="1" i="1">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hMerge="1">
                  <a:txBody>
                    <a:bodyPr/>
                    <a:lstStyle/>
                    <a:p>
                      <a:endParaRPr lang="el-GR"/>
                    </a:p>
                  </a:txBody>
                  <a:tcPr/>
                </a:tc>
                <a:tc>
                  <a:txBody>
                    <a:bodyPr/>
                    <a:lstStyle/>
                    <a:p>
                      <a:pPr algn="ctr">
                        <a:lnSpc>
                          <a:spcPct val="107000"/>
                        </a:lnSpc>
                        <a:spcAft>
                          <a:spcPts val="800"/>
                        </a:spcAft>
                      </a:pP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32576124"/>
                  </a:ext>
                </a:extLst>
              </a:tr>
              <a:tr h="176919">
                <a:tc>
                  <a:txBody>
                    <a:bodyPr/>
                    <a:lstStyle/>
                    <a:p>
                      <a:pPr algn="ctr">
                        <a:lnSpc>
                          <a:spcPct val="107000"/>
                        </a:lnSpc>
                        <a:spcAft>
                          <a:spcPts val="800"/>
                        </a:spcAft>
                      </a:pPr>
                      <a:r>
                        <a:rPr lang="en-US"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13</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3488060436"/>
                  </a:ext>
                </a:extLst>
              </a:tr>
            </a:tbl>
          </a:graphicData>
        </a:graphic>
      </p:graphicFrame>
      <p:sp>
        <p:nvSpPr>
          <p:cNvPr id="10" name="TextBox 9">
            <a:extLst>
              <a:ext uri="{FF2B5EF4-FFF2-40B4-BE49-F238E27FC236}">
                <a16:creationId xmlns:a16="http://schemas.microsoft.com/office/drawing/2014/main" id="{7E18AE97-D421-483F-A957-9C3954946E01}"/>
              </a:ext>
            </a:extLst>
          </p:cNvPr>
          <p:cNvSpPr txBox="1"/>
          <p:nvPr/>
        </p:nvSpPr>
        <p:spPr>
          <a:xfrm>
            <a:off x="685800" y="5225607"/>
            <a:ext cx="3180143" cy="584775"/>
          </a:xfrm>
          <a:prstGeom prst="rect">
            <a:avLst/>
          </a:prstGeom>
          <a:noFill/>
        </p:spPr>
        <p:txBody>
          <a:bodyPr wrap="square">
            <a:spAutoFit/>
          </a:bodyPr>
          <a:lstStyle/>
          <a:p>
            <a:r>
              <a:rPr lang="el-GR" sz="3200" b="1" dirty="0" err="1">
                <a:effectLst/>
              </a:rPr>
              <a:t>Index</a:t>
            </a:r>
            <a:r>
              <a:rPr lang="el-GR" sz="3200" dirty="0">
                <a:effectLst/>
              </a:rPr>
              <a:t> of the </a:t>
            </a:r>
            <a:r>
              <a:rPr lang="el-GR" sz="3200" dirty="0" err="1">
                <a:effectLst/>
              </a:rPr>
              <a:t>table</a:t>
            </a:r>
            <a:endParaRPr lang="el-GR" sz="3200" dirty="0"/>
          </a:p>
        </p:txBody>
      </p:sp>
      <p:sp>
        <p:nvSpPr>
          <p:cNvPr id="12" name="TextBox 11">
            <a:extLst>
              <a:ext uri="{FF2B5EF4-FFF2-40B4-BE49-F238E27FC236}">
                <a16:creationId xmlns:a16="http://schemas.microsoft.com/office/drawing/2014/main" id="{50DC6BEB-83A2-45D6-8B8E-D113321AB705}"/>
              </a:ext>
            </a:extLst>
          </p:cNvPr>
          <p:cNvSpPr txBox="1"/>
          <p:nvPr/>
        </p:nvSpPr>
        <p:spPr>
          <a:xfrm>
            <a:off x="3865943" y="3156219"/>
            <a:ext cx="3747303" cy="646331"/>
          </a:xfrm>
          <a:prstGeom prst="rect">
            <a:avLst/>
          </a:prstGeom>
          <a:noFill/>
        </p:spPr>
        <p:txBody>
          <a:bodyPr wrap="square">
            <a:spAutoFit/>
          </a:bodyPr>
          <a:lstStyle/>
          <a:p>
            <a:pPr algn="ctr">
              <a:tabLst>
                <a:tab pos="180340" algn="l"/>
                <a:tab pos="540385" algn="l"/>
                <a:tab pos="900430" algn="l"/>
                <a:tab pos="1260475" algn="l"/>
              </a:tabLst>
            </a:pPr>
            <a:r>
              <a:rPr lang="en-US"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returns a random number between 1 and 100</a:t>
            </a:r>
            <a:endParaRPr lang="el-GR" sz="18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13" name="Δεξί άγκιστρο 12">
            <a:extLst>
              <a:ext uri="{FF2B5EF4-FFF2-40B4-BE49-F238E27FC236}">
                <a16:creationId xmlns:a16="http://schemas.microsoft.com/office/drawing/2014/main" id="{70531EDF-16AB-4BC8-9794-F4DB65E81F2B}"/>
              </a:ext>
            </a:extLst>
          </p:cNvPr>
          <p:cNvSpPr/>
          <p:nvPr/>
        </p:nvSpPr>
        <p:spPr>
          <a:xfrm rot="5400000">
            <a:off x="5697994" y="2091720"/>
            <a:ext cx="138896" cy="1889332"/>
          </a:xfrm>
          <a:prstGeom prst="rightBrace">
            <a:avLst>
              <a:gd name="adj1" fmla="val 8333"/>
              <a:gd name="adj2" fmla="val 51311"/>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graphicFrame>
        <p:nvGraphicFramePr>
          <p:cNvPr id="16" name="Πίνακας 16">
            <a:extLst>
              <a:ext uri="{FF2B5EF4-FFF2-40B4-BE49-F238E27FC236}">
                <a16:creationId xmlns:a16="http://schemas.microsoft.com/office/drawing/2014/main" id="{FE6D7F35-A237-4E6A-858F-26140EC41863}"/>
              </a:ext>
            </a:extLst>
          </p:cNvPr>
          <p:cNvGraphicFramePr>
            <a:graphicFrameLocks noGrp="1"/>
          </p:cNvGraphicFramePr>
          <p:nvPr>
            <p:extLst>
              <p:ext uri="{D42A27DB-BD31-4B8C-83A1-F6EECF244321}">
                <p14:modId xmlns:p14="http://schemas.microsoft.com/office/powerpoint/2010/main" val="888964667"/>
              </p:ext>
            </p:extLst>
          </p:nvPr>
        </p:nvGraphicFramePr>
        <p:xfrm>
          <a:off x="8310623" y="569852"/>
          <a:ext cx="3706023" cy="2743200"/>
        </p:xfrm>
        <a:graphic>
          <a:graphicData uri="http://schemas.openxmlformats.org/drawingml/2006/table">
            <a:tbl>
              <a:tblPr firstRow="1" bandRow="1">
                <a:tableStyleId>{5C22544A-7EE6-4342-B048-85BDC9FD1C3A}</a:tableStyleId>
              </a:tblPr>
              <a:tblGrid>
                <a:gridCol w="1041721">
                  <a:extLst>
                    <a:ext uri="{9D8B030D-6E8A-4147-A177-3AD203B41FA5}">
                      <a16:colId xmlns:a16="http://schemas.microsoft.com/office/drawing/2014/main" val="1328858152"/>
                    </a:ext>
                  </a:extLst>
                </a:gridCol>
                <a:gridCol w="1064871">
                  <a:extLst>
                    <a:ext uri="{9D8B030D-6E8A-4147-A177-3AD203B41FA5}">
                      <a16:colId xmlns:a16="http://schemas.microsoft.com/office/drawing/2014/main" val="4023975112"/>
                    </a:ext>
                  </a:extLst>
                </a:gridCol>
                <a:gridCol w="1599431">
                  <a:extLst>
                    <a:ext uri="{9D8B030D-6E8A-4147-A177-3AD203B41FA5}">
                      <a16:colId xmlns:a16="http://schemas.microsoft.com/office/drawing/2014/main" val="3828431029"/>
                    </a:ext>
                  </a:extLst>
                </a:gridCol>
              </a:tblGrid>
              <a:tr h="384721">
                <a:tc>
                  <a:txBody>
                    <a:bodyPr/>
                    <a:lstStyle/>
                    <a:p>
                      <a:pPr algn="ctr"/>
                      <a:r>
                        <a:rPr lang="en-US" sz="2400" dirty="0" err="1"/>
                        <a:t>i</a:t>
                      </a:r>
                      <a:endParaRPr lang="el-GR" sz="2400" dirty="0"/>
                    </a:p>
                  </a:txBody>
                  <a:tcPr/>
                </a:tc>
                <a:tc>
                  <a:txBody>
                    <a:bodyPr/>
                    <a:lstStyle/>
                    <a:p>
                      <a:pPr algn="ctr"/>
                      <a:r>
                        <a:rPr lang="en-US" sz="2400" dirty="0" err="1"/>
                        <a:t>Rnd</a:t>
                      </a:r>
                      <a:endParaRPr lang="el-GR" sz="2400" dirty="0"/>
                    </a:p>
                  </a:txBody>
                  <a:tcPr/>
                </a:tc>
                <a:tc>
                  <a:txBody>
                    <a:bodyPr/>
                    <a:lstStyle/>
                    <a:p>
                      <a:pPr algn="ctr"/>
                      <a:r>
                        <a:rPr lang="en-US" sz="2400" dirty="0"/>
                        <a:t>Grades(</a:t>
                      </a:r>
                      <a:r>
                        <a:rPr lang="en-US" sz="2400" dirty="0" err="1"/>
                        <a:t>i</a:t>
                      </a:r>
                      <a:r>
                        <a:rPr lang="en-US" sz="2400" dirty="0"/>
                        <a:t>)</a:t>
                      </a:r>
                      <a:endParaRPr lang="el-GR" sz="2400" dirty="0"/>
                    </a:p>
                  </a:txBody>
                  <a:tcPr/>
                </a:tc>
                <a:extLst>
                  <a:ext uri="{0D108BD9-81ED-4DB2-BD59-A6C34878D82A}">
                    <a16:rowId xmlns:a16="http://schemas.microsoft.com/office/drawing/2014/main" val="1858757095"/>
                  </a:ext>
                </a:extLst>
              </a:tr>
              <a:tr h="384721">
                <a:tc>
                  <a:txBody>
                    <a:bodyPr/>
                    <a:lstStyle/>
                    <a:p>
                      <a:pPr algn="ctr"/>
                      <a:endParaRPr lang="el-GR" sz="2400" dirty="0"/>
                    </a:p>
                  </a:txBody>
                  <a:tcPr/>
                </a:tc>
                <a:tc>
                  <a:txBody>
                    <a:bodyPr/>
                    <a:lstStyle/>
                    <a:p>
                      <a:pPr algn="ctr"/>
                      <a:endParaRPr lang="el-GR" sz="2400" dirty="0"/>
                    </a:p>
                  </a:txBody>
                  <a:tcPr/>
                </a:tc>
                <a:tc>
                  <a:txBody>
                    <a:bodyPr/>
                    <a:lstStyle/>
                    <a:p>
                      <a:pPr algn="ctr"/>
                      <a:endParaRPr lang="el-GR" sz="2400" dirty="0"/>
                    </a:p>
                  </a:txBody>
                  <a:tcPr/>
                </a:tc>
                <a:extLst>
                  <a:ext uri="{0D108BD9-81ED-4DB2-BD59-A6C34878D82A}">
                    <a16:rowId xmlns:a16="http://schemas.microsoft.com/office/drawing/2014/main" val="837437516"/>
                  </a:ext>
                </a:extLst>
              </a:tr>
              <a:tr h="384721">
                <a:tc>
                  <a:txBody>
                    <a:bodyPr/>
                    <a:lstStyle/>
                    <a:p>
                      <a:pPr algn="ctr"/>
                      <a:endParaRPr lang="el-GR" sz="2400" dirty="0"/>
                    </a:p>
                  </a:txBody>
                  <a:tcPr/>
                </a:tc>
                <a:tc>
                  <a:txBody>
                    <a:bodyPr/>
                    <a:lstStyle/>
                    <a:p>
                      <a:pPr algn="ctr"/>
                      <a:endParaRPr lang="el-GR" sz="2400" dirty="0"/>
                    </a:p>
                  </a:txBody>
                  <a:tcPr/>
                </a:tc>
                <a:tc>
                  <a:txBody>
                    <a:bodyPr/>
                    <a:lstStyle/>
                    <a:p>
                      <a:pPr algn="ctr"/>
                      <a:endParaRPr lang="el-GR" sz="2400" dirty="0"/>
                    </a:p>
                  </a:txBody>
                  <a:tcPr/>
                </a:tc>
                <a:extLst>
                  <a:ext uri="{0D108BD9-81ED-4DB2-BD59-A6C34878D82A}">
                    <a16:rowId xmlns:a16="http://schemas.microsoft.com/office/drawing/2014/main" val="768467759"/>
                  </a:ext>
                </a:extLst>
              </a:tr>
              <a:tr h="384721">
                <a:tc>
                  <a:txBody>
                    <a:bodyPr/>
                    <a:lstStyle/>
                    <a:p>
                      <a:pPr algn="ctr"/>
                      <a:endParaRPr lang="el-GR" sz="2400" dirty="0"/>
                    </a:p>
                  </a:txBody>
                  <a:tcPr/>
                </a:tc>
                <a:tc>
                  <a:txBody>
                    <a:bodyPr/>
                    <a:lstStyle/>
                    <a:p>
                      <a:pPr algn="ctr"/>
                      <a:endParaRPr lang="el-GR" sz="2400" dirty="0"/>
                    </a:p>
                  </a:txBody>
                  <a:tcPr/>
                </a:tc>
                <a:tc>
                  <a:txBody>
                    <a:bodyPr/>
                    <a:lstStyle/>
                    <a:p>
                      <a:pPr algn="ctr"/>
                      <a:endParaRPr lang="el-GR" sz="2400" dirty="0"/>
                    </a:p>
                  </a:txBody>
                  <a:tcPr/>
                </a:tc>
                <a:extLst>
                  <a:ext uri="{0D108BD9-81ED-4DB2-BD59-A6C34878D82A}">
                    <a16:rowId xmlns:a16="http://schemas.microsoft.com/office/drawing/2014/main" val="3347161563"/>
                  </a:ext>
                </a:extLst>
              </a:tr>
              <a:tr h="384721">
                <a:tc>
                  <a:txBody>
                    <a:bodyPr/>
                    <a:lstStyle/>
                    <a:p>
                      <a:pPr algn="ctr"/>
                      <a:endParaRPr lang="el-GR" sz="2400" dirty="0"/>
                    </a:p>
                  </a:txBody>
                  <a:tcPr/>
                </a:tc>
                <a:tc>
                  <a:txBody>
                    <a:bodyPr/>
                    <a:lstStyle/>
                    <a:p>
                      <a:pPr algn="ctr"/>
                      <a:endParaRPr lang="el-GR" sz="2400" dirty="0"/>
                    </a:p>
                  </a:txBody>
                  <a:tcPr/>
                </a:tc>
                <a:tc>
                  <a:txBody>
                    <a:bodyPr/>
                    <a:lstStyle/>
                    <a:p>
                      <a:pPr algn="ctr"/>
                      <a:endParaRPr lang="el-GR" sz="2400" dirty="0"/>
                    </a:p>
                  </a:txBody>
                  <a:tcPr/>
                </a:tc>
                <a:extLst>
                  <a:ext uri="{0D108BD9-81ED-4DB2-BD59-A6C34878D82A}">
                    <a16:rowId xmlns:a16="http://schemas.microsoft.com/office/drawing/2014/main" val="2445306978"/>
                  </a:ext>
                </a:extLst>
              </a:tr>
              <a:tr h="384721">
                <a:tc>
                  <a:txBody>
                    <a:bodyPr/>
                    <a:lstStyle/>
                    <a:p>
                      <a:pPr algn="ctr"/>
                      <a:endParaRPr lang="el-GR" sz="2400" dirty="0"/>
                    </a:p>
                  </a:txBody>
                  <a:tcPr/>
                </a:tc>
                <a:tc>
                  <a:txBody>
                    <a:bodyPr/>
                    <a:lstStyle/>
                    <a:p>
                      <a:pPr algn="ctr"/>
                      <a:endParaRPr lang="el-GR" sz="2400"/>
                    </a:p>
                  </a:txBody>
                  <a:tcPr/>
                </a:tc>
                <a:tc>
                  <a:txBody>
                    <a:bodyPr/>
                    <a:lstStyle/>
                    <a:p>
                      <a:pPr algn="ctr"/>
                      <a:endParaRPr lang="el-GR" sz="2400" dirty="0"/>
                    </a:p>
                  </a:txBody>
                  <a:tcPr/>
                </a:tc>
                <a:extLst>
                  <a:ext uri="{0D108BD9-81ED-4DB2-BD59-A6C34878D82A}">
                    <a16:rowId xmlns:a16="http://schemas.microsoft.com/office/drawing/2014/main" val="1373787352"/>
                  </a:ext>
                </a:extLst>
              </a:tr>
            </a:tbl>
          </a:graphicData>
        </a:graphic>
      </p:graphicFrame>
      <p:sp>
        <p:nvSpPr>
          <p:cNvPr id="17" name="TextBox 16">
            <a:extLst>
              <a:ext uri="{FF2B5EF4-FFF2-40B4-BE49-F238E27FC236}">
                <a16:creationId xmlns:a16="http://schemas.microsoft.com/office/drawing/2014/main" id="{C90FB81B-86AC-48F2-A671-39C875613242}"/>
              </a:ext>
            </a:extLst>
          </p:cNvPr>
          <p:cNvSpPr txBox="1"/>
          <p:nvPr/>
        </p:nvSpPr>
        <p:spPr>
          <a:xfrm>
            <a:off x="8670237" y="1002612"/>
            <a:ext cx="3450642" cy="523220"/>
          </a:xfrm>
          <a:prstGeom prst="rect">
            <a:avLst/>
          </a:prstGeom>
          <a:noFill/>
        </p:spPr>
        <p:txBody>
          <a:bodyPr wrap="square" rtlCol="0">
            <a:spAutoFit/>
          </a:bodyPr>
          <a:lstStyle/>
          <a:p>
            <a:r>
              <a:rPr lang="en-US" sz="2800" dirty="0"/>
              <a:t>0	89	    89</a:t>
            </a:r>
            <a:endParaRPr lang="el-GR" sz="2800" dirty="0"/>
          </a:p>
        </p:txBody>
      </p:sp>
      <p:sp>
        <p:nvSpPr>
          <p:cNvPr id="18" name="TextBox 17">
            <a:extLst>
              <a:ext uri="{FF2B5EF4-FFF2-40B4-BE49-F238E27FC236}">
                <a16:creationId xmlns:a16="http://schemas.microsoft.com/office/drawing/2014/main" id="{62C0AAFE-75A5-4CA1-9CE8-49DD96852E01}"/>
              </a:ext>
            </a:extLst>
          </p:cNvPr>
          <p:cNvSpPr txBox="1"/>
          <p:nvPr/>
        </p:nvSpPr>
        <p:spPr>
          <a:xfrm>
            <a:off x="8670237" y="1439221"/>
            <a:ext cx="3450642" cy="523220"/>
          </a:xfrm>
          <a:prstGeom prst="rect">
            <a:avLst/>
          </a:prstGeom>
          <a:noFill/>
        </p:spPr>
        <p:txBody>
          <a:bodyPr wrap="square" rtlCol="0">
            <a:spAutoFit/>
          </a:bodyPr>
          <a:lstStyle/>
          <a:p>
            <a:r>
              <a:rPr lang="en-US" sz="2800" dirty="0"/>
              <a:t>1	32	    32</a:t>
            </a:r>
            <a:endParaRPr lang="el-GR" sz="2800" dirty="0"/>
          </a:p>
        </p:txBody>
      </p:sp>
      <p:graphicFrame>
        <p:nvGraphicFramePr>
          <p:cNvPr id="19" name="Πίνακας 18">
            <a:extLst>
              <a:ext uri="{FF2B5EF4-FFF2-40B4-BE49-F238E27FC236}">
                <a16:creationId xmlns:a16="http://schemas.microsoft.com/office/drawing/2014/main" id="{B85842D3-A30E-458D-B517-69DCFA559474}"/>
              </a:ext>
            </a:extLst>
          </p:cNvPr>
          <p:cNvGraphicFramePr>
            <a:graphicFrameLocks noGrp="1"/>
          </p:cNvGraphicFramePr>
          <p:nvPr>
            <p:extLst>
              <p:ext uri="{D42A27DB-BD31-4B8C-83A1-F6EECF244321}">
                <p14:modId xmlns:p14="http://schemas.microsoft.com/office/powerpoint/2010/main" val="4005978481"/>
              </p:ext>
            </p:extLst>
          </p:nvPr>
        </p:nvGraphicFramePr>
        <p:xfrm>
          <a:off x="1613204" y="4596087"/>
          <a:ext cx="626419" cy="551985"/>
        </p:xfrm>
        <a:graphic>
          <a:graphicData uri="http://schemas.openxmlformats.org/drawingml/2006/table">
            <a:tbl>
              <a:tblPr firstRow="1" firstCol="1" bandRow="1"/>
              <a:tblGrid>
                <a:gridCol w="626419">
                  <a:extLst>
                    <a:ext uri="{9D8B030D-6E8A-4147-A177-3AD203B41FA5}">
                      <a16:colId xmlns:a16="http://schemas.microsoft.com/office/drawing/2014/main" val="4020069753"/>
                    </a:ext>
                  </a:extLst>
                </a:gridCol>
              </a:tblGrid>
              <a:tr h="282462">
                <a:tc>
                  <a:txBody>
                    <a:bodyPr/>
                    <a:lstStyle/>
                    <a:p>
                      <a:pPr algn="ctr">
                        <a:lnSpc>
                          <a:spcPct val="107000"/>
                        </a:lnSpc>
                        <a:spcAft>
                          <a:spcPts val="800"/>
                        </a:spcAft>
                      </a:pPr>
                      <a:r>
                        <a:rPr lang="el-GR"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94268952"/>
                  </a:ext>
                </a:extLst>
              </a:tr>
              <a:tr h="269523">
                <a:tc>
                  <a:txBody>
                    <a:bodyPr/>
                    <a:lstStyle/>
                    <a:p>
                      <a:pPr algn="ctr">
                        <a:lnSpc>
                          <a:spcPct val="107000"/>
                        </a:lnSpc>
                        <a:spcAft>
                          <a:spcPts val="800"/>
                        </a:spcAft>
                      </a:pPr>
                      <a:r>
                        <a:rPr lang="en-US" sz="1800" dirty="0" err="1">
                          <a:effectLst/>
                          <a:latin typeface="Verdana" panose="020B0604030504040204" pitchFamily="34" charset="0"/>
                          <a:ea typeface="Calibri" panose="020F0502020204030204" pitchFamily="34" charset="0"/>
                          <a:cs typeface="Times New Roman" panose="02020603050405020304" pitchFamily="18" charset="0"/>
                        </a:rPr>
                        <a:t>i</a:t>
                      </a:r>
                      <a:r>
                        <a:rPr lang="en-US" sz="1800" dirty="0">
                          <a:effectLst/>
                          <a:latin typeface="Verdana" panose="020B0604030504040204" pitchFamily="34" charset="0"/>
                          <a:ea typeface="Calibri" panose="020F0502020204030204" pitchFamily="34" charset="0"/>
                          <a:cs typeface="Times New Roman" panose="02020603050405020304" pitchFamily="18" charset="0"/>
                        </a:rPr>
                        <a:t>=0</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522925292"/>
                  </a:ext>
                </a:extLst>
              </a:tr>
            </a:tbl>
          </a:graphicData>
        </a:graphic>
      </p:graphicFrame>
      <p:graphicFrame>
        <p:nvGraphicFramePr>
          <p:cNvPr id="21" name="Πίνακας 20">
            <a:extLst>
              <a:ext uri="{FF2B5EF4-FFF2-40B4-BE49-F238E27FC236}">
                <a16:creationId xmlns:a16="http://schemas.microsoft.com/office/drawing/2014/main" id="{90A70D84-396F-4C0F-9B36-8999C5C38B32}"/>
              </a:ext>
            </a:extLst>
          </p:cNvPr>
          <p:cNvGraphicFramePr>
            <a:graphicFrameLocks noGrp="1"/>
          </p:cNvGraphicFramePr>
          <p:nvPr>
            <p:extLst>
              <p:ext uri="{D42A27DB-BD31-4B8C-83A1-F6EECF244321}">
                <p14:modId xmlns:p14="http://schemas.microsoft.com/office/powerpoint/2010/main" val="886457044"/>
              </p:ext>
            </p:extLst>
          </p:nvPr>
        </p:nvGraphicFramePr>
        <p:xfrm>
          <a:off x="2242775" y="4596087"/>
          <a:ext cx="626419" cy="547895"/>
        </p:xfrm>
        <a:graphic>
          <a:graphicData uri="http://schemas.openxmlformats.org/drawingml/2006/table">
            <a:tbl>
              <a:tblPr firstRow="1" firstCol="1" bandRow="1"/>
              <a:tblGrid>
                <a:gridCol w="626419">
                  <a:extLst>
                    <a:ext uri="{9D8B030D-6E8A-4147-A177-3AD203B41FA5}">
                      <a16:colId xmlns:a16="http://schemas.microsoft.com/office/drawing/2014/main" val="4020069753"/>
                    </a:ext>
                  </a:extLst>
                </a:gridCol>
              </a:tblGrid>
              <a:tr h="280369">
                <a:tc>
                  <a:txBody>
                    <a:bodyPr/>
                    <a:lstStyle/>
                    <a:p>
                      <a:pPr algn="ctr">
                        <a:lnSpc>
                          <a:spcPct val="107000"/>
                        </a:lnSpc>
                        <a:spcAft>
                          <a:spcPts val="800"/>
                        </a:spcAft>
                      </a:pPr>
                      <a:r>
                        <a:rPr lang="el-GR"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94268952"/>
                  </a:ext>
                </a:extLst>
              </a:tr>
              <a:tr h="176919">
                <a:tc>
                  <a:txBody>
                    <a:bodyPr/>
                    <a:lstStyle/>
                    <a:p>
                      <a:pPr algn="ctr">
                        <a:lnSpc>
                          <a:spcPct val="107000"/>
                        </a:lnSpc>
                        <a:spcAft>
                          <a:spcPts val="800"/>
                        </a:spcAft>
                      </a:pPr>
                      <a:r>
                        <a:rPr lang="en-US" sz="1800" dirty="0" err="1">
                          <a:effectLst/>
                          <a:latin typeface="Verdana" panose="020B0604030504040204" pitchFamily="34" charset="0"/>
                          <a:ea typeface="Calibri" panose="020F0502020204030204" pitchFamily="34" charset="0"/>
                          <a:cs typeface="Times New Roman" panose="02020603050405020304" pitchFamily="18" charset="0"/>
                        </a:rPr>
                        <a:t>i</a:t>
                      </a:r>
                      <a:r>
                        <a:rPr lang="en-US" sz="1800" dirty="0">
                          <a:effectLst/>
                          <a:latin typeface="Verdana" panose="020B0604030504040204" pitchFamily="34" charset="0"/>
                          <a:ea typeface="Calibri" panose="020F0502020204030204" pitchFamily="34" charset="0"/>
                          <a:cs typeface="Times New Roman" panose="02020603050405020304" pitchFamily="18" charset="0"/>
                        </a:rPr>
                        <a:t>=1</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522925292"/>
                  </a:ext>
                </a:extLst>
              </a:tr>
            </a:tbl>
          </a:graphicData>
        </a:graphic>
      </p:graphicFrame>
      <p:graphicFrame>
        <p:nvGraphicFramePr>
          <p:cNvPr id="22" name="Πίνακας 21">
            <a:extLst>
              <a:ext uri="{FF2B5EF4-FFF2-40B4-BE49-F238E27FC236}">
                <a16:creationId xmlns:a16="http://schemas.microsoft.com/office/drawing/2014/main" id="{EB68C4F2-073E-4AD3-998A-C3CE97CC4C32}"/>
              </a:ext>
            </a:extLst>
          </p:cNvPr>
          <p:cNvGraphicFramePr>
            <a:graphicFrameLocks noGrp="1"/>
          </p:cNvGraphicFramePr>
          <p:nvPr>
            <p:extLst>
              <p:ext uri="{D42A27DB-BD31-4B8C-83A1-F6EECF244321}">
                <p14:modId xmlns:p14="http://schemas.microsoft.com/office/powerpoint/2010/main" val="953315861"/>
              </p:ext>
            </p:extLst>
          </p:nvPr>
        </p:nvGraphicFramePr>
        <p:xfrm>
          <a:off x="2877922" y="4598996"/>
          <a:ext cx="626419" cy="547895"/>
        </p:xfrm>
        <a:graphic>
          <a:graphicData uri="http://schemas.openxmlformats.org/drawingml/2006/table">
            <a:tbl>
              <a:tblPr firstRow="1" firstCol="1" bandRow="1"/>
              <a:tblGrid>
                <a:gridCol w="626419">
                  <a:extLst>
                    <a:ext uri="{9D8B030D-6E8A-4147-A177-3AD203B41FA5}">
                      <a16:colId xmlns:a16="http://schemas.microsoft.com/office/drawing/2014/main" val="4020069753"/>
                    </a:ext>
                  </a:extLst>
                </a:gridCol>
              </a:tblGrid>
              <a:tr h="280369">
                <a:tc>
                  <a:txBody>
                    <a:bodyPr/>
                    <a:lstStyle/>
                    <a:p>
                      <a:pPr algn="ctr">
                        <a:lnSpc>
                          <a:spcPct val="107000"/>
                        </a:lnSpc>
                        <a:spcAft>
                          <a:spcPts val="800"/>
                        </a:spcAft>
                      </a:pPr>
                      <a:r>
                        <a:rPr lang="el-GR"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94268952"/>
                  </a:ext>
                </a:extLst>
              </a:tr>
              <a:tr h="176919">
                <a:tc>
                  <a:txBody>
                    <a:bodyPr/>
                    <a:lstStyle/>
                    <a:p>
                      <a:pPr algn="ctr">
                        <a:lnSpc>
                          <a:spcPct val="107000"/>
                        </a:lnSpc>
                        <a:spcAft>
                          <a:spcPts val="800"/>
                        </a:spcAft>
                      </a:pPr>
                      <a:r>
                        <a:rPr lang="en-US" sz="1800" dirty="0" err="1">
                          <a:effectLst/>
                          <a:latin typeface="Verdana" panose="020B0604030504040204" pitchFamily="34" charset="0"/>
                          <a:ea typeface="Calibri" panose="020F0502020204030204" pitchFamily="34" charset="0"/>
                          <a:cs typeface="Times New Roman" panose="02020603050405020304" pitchFamily="18" charset="0"/>
                        </a:rPr>
                        <a:t>i</a:t>
                      </a:r>
                      <a:r>
                        <a:rPr lang="en-US" sz="1800" dirty="0">
                          <a:effectLst/>
                          <a:latin typeface="Verdana" panose="020B0604030504040204" pitchFamily="34" charset="0"/>
                          <a:ea typeface="Calibri" panose="020F0502020204030204" pitchFamily="34" charset="0"/>
                          <a:cs typeface="Times New Roman" panose="02020603050405020304" pitchFamily="18" charset="0"/>
                        </a:rPr>
                        <a:t>=2</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522925292"/>
                  </a:ext>
                </a:extLst>
              </a:tr>
            </a:tbl>
          </a:graphicData>
        </a:graphic>
      </p:graphicFrame>
      <p:graphicFrame>
        <p:nvGraphicFramePr>
          <p:cNvPr id="23" name="Πίνακας 22">
            <a:extLst>
              <a:ext uri="{FF2B5EF4-FFF2-40B4-BE49-F238E27FC236}">
                <a16:creationId xmlns:a16="http://schemas.microsoft.com/office/drawing/2014/main" id="{73CFFEFF-F40D-422B-ACE2-EF72C8CCC0D1}"/>
              </a:ext>
            </a:extLst>
          </p:cNvPr>
          <p:cNvGraphicFramePr>
            <a:graphicFrameLocks noGrp="1"/>
          </p:cNvGraphicFramePr>
          <p:nvPr>
            <p:extLst>
              <p:ext uri="{D42A27DB-BD31-4B8C-83A1-F6EECF244321}">
                <p14:modId xmlns:p14="http://schemas.microsoft.com/office/powerpoint/2010/main" val="3345027332"/>
              </p:ext>
            </p:extLst>
          </p:nvPr>
        </p:nvGraphicFramePr>
        <p:xfrm>
          <a:off x="3507493" y="4598995"/>
          <a:ext cx="626419" cy="547895"/>
        </p:xfrm>
        <a:graphic>
          <a:graphicData uri="http://schemas.openxmlformats.org/drawingml/2006/table">
            <a:tbl>
              <a:tblPr firstRow="1" firstCol="1" bandRow="1"/>
              <a:tblGrid>
                <a:gridCol w="626419">
                  <a:extLst>
                    <a:ext uri="{9D8B030D-6E8A-4147-A177-3AD203B41FA5}">
                      <a16:colId xmlns:a16="http://schemas.microsoft.com/office/drawing/2014/main" val="4020069753"/>
                    </a:ext>
                  </a:extLst>
                </a:gridCol>
              </a:tblGrid>
              <a:tr h="280369">
                <a:tc>
                  <a:txBody>
                    <a:bodyPr/>
                    <a:lstStyle/>
                    <a:p>
                      <a:pPr algn="ctr">
                        <a:lnSpc>
                          <a:spcPct val="107000"/>
                        </a:lnSpc>
                        <a:spcAft>
                          <a:spcPts val="800"/>
                        </a:spcAft>
                      </a:pPr>
                      <a:r>
                        <a:rPr lang="el-GR"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94268952"/>
                  </a:ext>
                </a:extLst>
              </a:tr>
              <a:tr h="176919">
                <a:tc>
                  <a:txBody>
                    <a:bodyPr/>
                    <a:lstStyle/>
                    <a:p>
                      <a:pPr algn="ctr">
                        <a:lnSpc>
                          <a:spcPct val="107000"/>
                        </a:lnSpc>
                        <a:spcAft>
                          <a:spcPts val="800"/>
                        </a:spcAft>
                      </a:pPr>
                      <a:r>
                        <a:rPr lang="en-US" sz="1800" dirty="0" err="1">
                          <a:effectLst/>
                          <a:latin typeface="Verdana" panose="020B0604030504040204" pitchFamily="34" charset="0"/>
                          <a:ea typeface="Calibri" panose="020F0502020204030204" pitchFamily="34" charset="0"/>
                          <a:cs typeface="Times New Roman" panose="02020603050405020304" pitchFamily="18" charset="0"/>
                        </a:rPr>
                        <a:t>i</a:t>
                      </a:r>
                      <a:r>
                        <a:rPr lang="en-US" sz="1800" dirty="0">
                          <a:effectLst/>
                          <a:latin typeface="Verdana" panose="020B0604030504040204" pitchFamily="34" charset="0"/>
                          <a:ea typeface="Calibri" panose="020F0502020204030204" pitchFamily="34" charset="0"/>
                          <a:cs typeface="Times New Roman" panose="02020603050405020304" pitchFamily="18" charset="0"/>
                        </a:rPr>
                        <a:t>=3</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522925292"/>
                  </a:ext>
                </a:extLst>
              </a:tr>
            </a:tbl>
          </a:graphicData>
        </a:graphic>
      </p:graphicFrame>
      <p:graphicFrame>
        <p:nvGraphicFramePr>
          <p:cNvPr id="24" name="Πίνακας 23">
            <a:extLst>
              <a:ext uri="{FF2B5EF4-FFF2-40B4-BE49-F238E27FC236}">
                <a16:creationId xmlns:a16="http://schemas.microsoft.com/office/drawing/2014/main" id="{F77E0A56-8A4D-4612-BC8E-735DC70E0D87}"/>
              </a:ext>
            </a:extLst>
          </p:cNvPr>
          <p:cNvGraphicFramePr>
            <a:graphicFrameLocks noGrp="1"/>
          </p:cNvGraphicFramePr>
          <p:nvPr>
            <p:extLst>
              <p:ext uri="{D42A27DB-BD31-4B8C-83A1-F6EECF244321}">
                <p14:modId xmlns:p14="http://schemas.microsoft.com/office/powerpoint/2010/main" val="3318685421"/>
              </p:ext>
            </p:extLst>
          </p:nvPr>
        </p:nvGraphicFramePr>
        <p:xfrm>
          <a:off x="4154520" y="4596087"/>
          <a:ext cx="626419" cy="547895"/>
        </p:xfrm>
        <a:graphic>
          <a:graphicData uri="http://schemas.openxmlformats.org/drawingml/2006/table">
            <a:tbl>
              <a:tblPr firstRow="1" firstCol="1" bandRow="1"/>
              <a:tblGrid>
                <a:gridCol w="626419">
                  <a:extLst>
                    <a:ext uri="{9D8B030D-6E8A-4147-A177-3AD203B41FA5}">
                      <a16:colId xmlns:a16="http://schemas.microsoft.com/office/drawing/2014/main" val="4020069753"/>
                    </a:ext>
                  </a:extLst>
                </a:gridCol>
              </a:tblGrid>
              <a:tr h="280369">
                <a:tc>
                  <a:txBody>
                    <a:bodyPr/>
                    <a:lstStyle/>
                    <a:p>
                      <a:pPr algn="ctr">
                        <a:lnSpc>
                          <a:spcPct val="107000"/>
                        </a:lnSpc>
                        <a:spcAft>
                          <a:spcPts val="800"/>
                        </a:spcAft>
                      </a:pPr>
                      <a:r>
                        <a:rPr lang="el-GR"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94268952"/>
                  </a:ext>
                </a:extLst>
              </a:tr>
              <a:tr h="176919">
                <a:tc>
                  <a:txBody>
                    <a:bodyPr/>
                    <a:lstStyle/>
                    <a:p>
                      <a:pPr algn="ctr">
                        <a:lnSpc>
                          <a:spcPct val="107000"/>
                        </a:lnSpc>
                        <a:spcAft>
                          <a:spcPts val="800"/>
                        </a:spcAft>
                      </a:pPr>
                      <a:r>
                        <a:rPr lang="en-US" sz="1800" dirty="0" err="1">
                          <a:effectLst/>
                          <a:latin typeface="Verdana" panose="020B0604030504040204" pitchFamily="34" charset="0"/>
                          <a:ea typeface="Calibri" panose="020F0502020204030204" pitchFamily="34" charset="0"/>
                          <a:cs typeface="Times New Roman" panose="02020603050405020304" pitchFamily="18" charset="0"/>
                        </a:rPr>
                        <a:t>i</a:t>
                      </a:r>
                      <a:r>
                        <a:rPr lang="en-US" sz="1800" dirty="0">
                          <a:effectLst/>
                          <a:latin typeface="Verdana" panose="020B0604030504040204" pitchFamily="34" charset="0"/>
                          <a:ea typeface="Calibri" panose="020F0502020204030204" pitchFamily="34" charset="0"/>
                          <a:cs typeface="Times New Roman" panose="02020603050405020304" pitchFamily="18" charset="0"/>
                        </a:rPr>
                        <a:t>=4</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522925292"/>
                  </a:ext>
                </a:extLst>
              </a:tr>
            </a:tbl>
          </a:graphicData>
        </a:graphic>
      </p:graphicFrame>
      <p:sp>
        <p:nvSpPr>
          <p:cNvPr id="25" name="TextBox 24">
            <a:extLst>
              <a:ext uri="{FF2B5EF4-FFF2-40B4-BE49-F238E27FC236}">
                <a16:creationId xmlns:a16="http://schemas.microsoft.com/office/drawing/2014/main" id="{73FC5B38-767D-46B0-A46C-12D8B4BACC9E}"/>
              </a:ext>
            </a:extLst>
          </p:cNvPr>
          <p:cNvSpPr txBox="1"/>
          <p:nvPr/>
        </p:nvSpPr>
        <p:spPr>
          <a:xfrm>
            <a:off x="8670237" y="1916576"/>
            <a:ext cx="3450642" cy="523220"/>
          </a:xfrm>
          <a:prstGeom prst="rect">
            <a:avLst/>
          </a:prstGeom>
          <a:noFill/>
        </p:spPr>
        <p:txBody>
          <a:bodyPr wrap="square" rtlCol="0">
            <a:spAutoFit/>
          </a:bodyPr>
          <a:lstStyle/>
          <a:p>
            <a:r>
              <a:rPr lang="en-US" sz="2800" dirty="0"/>
              <a:t>2	78	    78</a:t>
            </a:r>
            <a:endParaRPr lang="el-GR" sz="2800" dirty="0"/>
          </a:p>
        </p:txBody>
      </p:sp>
      <p:sp>
        <p:nvSpPr>
          <p:cNvPr id="26" name="TextBox 25">
            <a:extLst>
              <a:ext uri="{FF2B5EF4-FFF2-40B4-BE49-F238E27FC236}">
                <a16:creationId xmlns:a16="http://schemas.microsoft.com/office/drawing/2014/main" id="{B4261D5C-5CE0-4B9B-A5AB-0EBE7EF86AB6}"/>
              </a:ext>
            </a:extLst>
          </p:cNvPr>
          <p:cNvSpPr txBox="1"/>
          <p:nvPr/>
        </p:nvSpPr>
        <p:spPr>
          <a:xfrm>
            <a:off x="8670237" y="2381927"/>
            <a:ext cx="3450642" cy="523220"/>
          </a:xfrm>
          <a:prstGeom prst="rect">
            <a:avLst/>
          </a:prstGeom>
          <a:noFill/>
        </p:spPr>
        <p:txBody>
          <a:bodyPr wrap="square" rtlCol="0">
            <a:spAutoFit/>
          </a:bodyPr>
          <a:lstStyle/>
          <a:p>
            <a:r>
              <a:rPr lang="en-US" sz="2800" dirty="0"/>
              <a:t>3	64	    64</a:t>
            </a:r>
            <a:endParaRPr lang="el-GR" sz="2800" dirty="0"/>
          </a:p>
        </p:txBody>
      </p:sp>
      <p:sp>
        <p:nvSpPr>
          <p:cNvPr id="27" name="TextBox 26">
            <a:extLst>
              <a:ext uri="{FF2B5EF4-FFF2-40B4-BE49-F238E27FC236}">
                <a16:creationId xmlns:a16="http://schemas.microsoft.com/office/drawing/2014/main" id="{DEBBA8A8-E56B-4D4C-A8CD-6B0DD380B236}"/>
              </a:ext>
            </a:extLst>
          </p:cNvPr>
          <p:cNvSpPr txBox="1"/>
          <p:nvPr/>
        </p:nvSpPr>
        <p:spPr>
          <a:xfrm>
            <a:off x="8670237" y="2871342"/>
            <a:ext cx="3450642" cy="523220"/>
          </a:xfrm>
          <a:prstGeom prst="rect">
            <a:avLst/>
          </a:prstGeom>
          <a:noFill/>
        </p:spPr>
        <p:txBody>
          <a:bodyPr wrap="square" rtlCol="0">
            <a:spAutoFit/>
          </a:bodyPr>
          <a:lstStyle/>
          <a:p>
            <a:r>
              <a:rPr lang="en-US" sz="2800" dirty="0"/>
              <a:t>4	70	    70</a:t>
            </a:r>
            <a:endParaRPr lang="el-GR" sz="2800" dirty="0"/>
          </a:p>
        </p:txBody>
      </p:sp>
      <p:sp>
        <p:nvSpPr>
          <p:cNvPr id="28" name="TextBox 27">
            <a:extLst>
              <a:ext uri="{FF2B5EF4-FFF2-40B4-BE49-F238E27FC236}">
                <a16:creationId xmlns:a16="http://schemas.microsoft.com/office/drawing/2014/main" id="{7879FAC6-1D00-4331-BA23-AD62CA4B4E92}"/>
              </a:ext>
            </a:extLst>
          </p:cNvPr>
          <p:cNvSpPr txBox="1"/>
          <p:nvPr/>
        </p:nvSpPr>
        <p:spPr>
          <a:xfrm>
            <a:off x="1680581" y="4134422"/>
            <a:ext cx="560618" cy="461665"/>
          </a:xfrm>
          <a:prstGeom prst="rect">
            <a:avLst/>
          </a:prstGeom>
          <a:noFill/>
        </p:spPr>
        <p:txBody>
          <a:bodyPr wrap="square" rtlCol="0">
            <a:spAutoFit/>
          </a:bodyPr>
          <a:lstStyle/>
          <a:p>
            <a:r>
              <a:rPr lang="en-US" sz="2400" dirty="0">
                <a:solidFill>
                  <a:srgbClr val="FF0000"/>
                </a:solidFill>
              </a:rPr>
              <a:t>89</a:t>
            </a:r>
            <a:endParaRPr lang="el-GR" sz="2400" dirty="0">
              <a:solidFill>
                <a:srgbClr val="FF0000"/>
              </a:solidFill>
            </a:endParaRPr>
          </a:p>
        </p:txBody>
      </p:sp>
      <p:sp>
        <p:nvSpPr>
          <p:cNvPr id="29" name="TextBox 28">
            <a:extLst>
              <a:ext uri="{FF2B5EF4-FFF2-40B4-BE49-F238E27FC236}">
                <a16:creationId xmlns:a16="http://schemas.microsoft.com/office/drawing/2014/main" id="{3DF08008-10BE-468E-ACFF-87A89FA13945}"/>
              </a:ext>
            </a:extLst>
          </p:cNvPr>
          <p:cNvSpPr txBox="1"/>
          <p:nvPr/>
        </p:nvSpPr>
        <p:spPr>
          <a:xfrm>
            <a:off x="2290690" y="4140308"/>
            <a:ext cx="560618" cy="461665"/>
          </a:xfrm>
          <a:prstGeom prst="rect">
            <a:avLst/>
          </a:prstGeom>
          <a:noFill/>
        </p:spPr>
        <p:txBody>
          <a:bodyPr wrap="square" rtlCol="0">
            <a:spAutoFit/>
          </a:bodyPr>
          <a:lstStyle/>
          <a:p>
            <a:r>
              <a:rPr lang="en-US" sz="2400" dirty="0">
                <a:solidFill>
                  <a:srgbClr val="FF0000"/>
                </a:solidFill>
              </a:rPr>
              <a:t>32</a:t>
            </a:r>
            <a:endParaRPr lang="el-GR" sz="2400" dirty="0">
              <a:solidFill>
                <a:srgbClr val="FF0000"/>
              </a:solidFill>
            </a:endParaRPr>
          </a:p>
        </p:txBody>
      </p:sp>
      <p:sp>
        <p:nvSpPr>
          <p:cNvPr id="30" name="TextBox 29">
            <a:extLst>
              <a:ext uri="{FF2B5EF4-FFF2-40B4-BE49-F238E27FC236}">
                <a16:creationId xmlns:a16="http://schemas.microsoft.com/office/drawing/2014/main" id="{6D83EBBF-97AB-4354-81C8-62DCB5493786}"/>
              </a:ext>
            </a:extLst>
          </p:cNvPr>
          <p:cNvSpPr txBox="1"/>
          <p:nvPr/>
        </p:nvSpPr>
        <p:spPr>
          <a:xfrm>
            <a:off x="2926267" y="4141946"/>
            <a:ext cx="560618" cy="461665"/>
          </a:xfrm>
          <a:prstGeom prst="rect">
            <a:avLst/>
          </a:prstGeom>
          <a:noFill/>
        </p:spPr>
        <p:txBody>
          <a:bodyPr wrap="square" rtlCol="0">
            <a:spAutoFit/>
          </a:bodyPr>
          <a:lstStyle/>
          <a:p>
            <a:r>
              <a:rPr lang="en-US" sz="2400" dirty="0">
                <a:solidFill>
                  <a:srgbClr val="FF0000"/>
                </a:solidFill>
              </a:rPr>
              <a:t>78</a:t>
            </a:r>
            <a:endParaRPr lang="el-GR" sz="2400" dirty="0">
              <a:solidFill>
                <a:srgbClr val="FF0000"/>
              </a:solidFill>
            </a:endParaRPr>
          </a:p>
        </p:txBody>
      </p:sp>
      <p:sp>
        <p:nvSpPr>
          <p:cNvPr id="31" name="TextBox 30">
            <a:extLst>
              <a:ext uri="{FF2B5EF4-FFF2-40B4-BE49-F238E27FC236}">
                <a16:creationId xmlns:a16="http://schemas.microsoft.com/office/drawing/2014/main" id="{B1F73434-17BE-4EBA-9D79-ED71B558615F}"/>
              </a:ext>
            </a:extLst>
          </p:cNvPr>
          <p:cNvSpPr txBox="1"/>
          <p:nvPr/>
        </p:nvSpPr>
        <p:spPr>
          <a:xfrm>
            <a:off x="3552686" y="4155487"/>
            <a:ext cx="560618" cy="461665"/>
          </a:xfrm>
          <a:prstGeom prst="rect">
            <a:avLst/>
          </a:prstGeom>
          <a:noFill/>
        </p:spPr>
        <p:txBody>
          <a:bodyPr wrap="square" rtlCol="0">
            <a:spAutoFit/>
          </a:bodyPr>
          <a:lstStyle/>
          <a:p>
            <a:r>
              <a:rPr lang="en-US" sz="2400" dirty="0">
                <a:solidFill>
                  <a:srgbClr val="FF0000"/>
                </a:solidFill>
              </a:rPr>
              <a:t>64</a:t>
            </a:r>
            <a:endParaRPr lang="el-GR" sz="2400" dirty="0">
              <a:solidFill>
                <a:srgbClr val="FF0000"/>
              </a:solidFill>
            </a:endParaRPr>
          </a:p>
        </p:txBody>
      </p:sp>
      <p:sp>
        <p:nvSpPr>
          <p:cNvPr id="32" name="TextBox 31">
            <a:extLst>
              <a:ext uri="{FF2B5EF4-FFF2-40B4-BE49-F238E27FC236}">
                <a16:creationId xmlns:a16="http://schemas.microsoft.com/office/drawing/2014/main" id="{105A336F-92A7-431A-9929-B31CCD0846CF}"/>
              </a:ext>
            </a:extLst>
          </p:cNvPr>
          <p:cNvSpPr txBox="1"/>
          <p:nvPr/>
        </p:nvSpPr>
        <p:spPr>
          <a:xfrm>
            <a:off x="4187420" y="4155487"/>
            <a:ext cx="560618" cy="461665"/>
          </a:xfrm>
          <a:prstGeom prst="rect">
            <a:avLst/>
          </a:prstGeom>
          <a:noFill/>
        </p:spPr>
        <p:txBody>
          <a:bodyPr wrap="square" rtlCol="0">
            <a:spAutoFit/>
          </a:bodyPr>
          <a:lstStyle/>
          <a:p>
            <a:r>
              <a:rPr lang="en-US" sz="2400" dirty="0">
                <a:solidFill>
                  <a:srgbClr val="FF0000"/>
                </a:solidFill>
              </a:rPr>
              <a:t>70</a:t>
            </a:r>
            <a:endParaRPr lang="el-GR" sz="2400" dirty="0">
              <a:solidFill>
                <a:srgbClr val="FF0000"/>
              </a:solidFill>
            </a:endParaRPr>
          </a:p>
        </p:txBody>
      </p:sp>
    </p:spTree>
    <p:extLst>
      <p:ext uri="{BB962C8B-B14F-4D97-AF65-F5344CB8AC3E}">
        <p14:creationId xmlns:p14="http://schemas.microsoft.com/office/powerpoint/2010/main" val="12660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5" grpId="0"/>
      <p:bldP spid="26" grpId="0"/>
      <p:bldP spid="27" grpId="0"/>
      <p:bldP spid="28" grpId="0"/>
      <p:bldP spid="29" grpId="0"/>
      <p:bldP spid="30" grpId="0"/>
      <p:bldP spid="31"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0E326D9-97CB-4AF1-8A12-06A5FB3D3E4F}"/>
              </a:ext>
            </a:extLst>
          </p:cNvPr>
          <p:cNvSpPr>
            <a:spLocks noGrp="1"/>
          </p:cNvSpPr>
          <p:nvPr>
            <p:ph type="title"/>
          </p:nvPr>
        </p:nvSpPr>
        <p:spPr/>
        <p:txBody>
          <a:bodyPr/>
          <a:lstStyle/>
          <a:p>
            <a:r>
              <a:rPr lang="en-US" dirty="0"/>
              <a:t>Insert items into a table. </a:t>
            </a:r>
            <a:endParaRPr lang="el-GR" dirty="0"/>
          </a:p>
        </p:txBody>
      </p:sp>
      <p:sp>
        <p:nvSpPr>
          <p:cNvPr id="4" name="TextBox 3">
            <a:extLst>
              <a:ext uri="{FF2B5EF4-FFF2-40B4-BE49-F238E27FC236}">
                <a16:creationId xmlns:a16="http://schemas.microsoft.com/office/drawing/2014/main" id="{86836E87-E845-4B54-839A-01933E3FCD2A}"/>
              </a:ext>
            </a:extLst>
          </p:cNvPr>
          <p:cNvSpPr txBox="1"/>
          <p:nvPr/>
        </p:nvSpPr>
        <p:spPr>
          <a:xfrm>
            <a:off x="372862" y="1800143"/>
            <a:ext cx="11466211" cy="830997"/>
          </a:xfrm>
          <a:prstGeom prst="rect">
            <a:avLst/>
          </a:prstGeom>
          <a:solidFill>
            <a:schemeClr val="bg2"/>
          </a:solidFill>
        </p:spPr>
        <p:txBody>
          <a:bodyPr wrap="square">
            <a:spAutoFit/>
          </a:bodyPr>
          <a:lstStyle/>
          <a:p>
            <a:pPr>
              <a:tabLst>
                <a:tab pos="180340" algn="l"/>
                <a:tab pos="540385" algn="l"/>
                <a:tab pos="900430" algn="l"/>
                <a:tab pos="1260475" algn="l"/>
              </a:tabLst>
            </a:pP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Array</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(19,43,12,65,23,87,45,65,87,23,56)</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6" name="TextBox 5">
            <a:extLst>
              <a:ext uri="{FF2B5EF4-FFF2-40B4-BE49-F238E27FC236}">
                <a16:creationId xmlns:a16="http://schemas.microsoft.com/office/drawing/2014/main" id="{69EBCA42-87C2-43F0-B51D-0619A94BF193}"/>
              </a:ext>
            </a:extLst>
          </p:cNvPr>
          <p:cNvSpPr txBox="1"/>
          <p:nvPr/>
        </p:nvSpPr>
        <p:spPr>
          <a:xfrm>
            <a:off x="1001628" y="3561273"/>
            <a:ext cx="9309435" cy="1843262"/>
          </a:xfrm>
          <a:prstGeom prst="rect">
            <a:avLst/>
          </a:prstGeom>
          <a:noFill/>
        </p:spPr>
        <p:txBody>
          <a:bodyPr wrap="square">
            <a:spAutoFit/>
          </a:bodyPr>
          <a:lstStyle/>
          <a:p>
            <a:pPr algn="ctr">
              <a:lnSpc>
                <a:spcPct val="107000"/>
              </a:lnSpc>
              <a:spcAft>
                <a:spcPts val="800"/>
              </a:spcAft>
            </a:pPr>
            <a:r>
              <a:rPr lang="en-US" sz="2400" b="1" dirty="0">
                <a:effectLst/>
                <a:latin typeface="Verdana" panose="020B0604030504040204" pitchFamily="34" charset="0"/>
                <a:ea typeface="Calibri" panose="020F0502020204030204" pitchFamily="34" charset="0"/>
                <a:cs typeface="Times New Roman" panose="02020603050405020304" pitchFamily="18" charset="0"/>
              </a:rPr>
              <a:t>Y</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ou</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can</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have</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tables</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of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any</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type</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for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example</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strings</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floats</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etc</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endParaRPr lang="en-US" sz="2400" b="1"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2400" b="1" dirty="0">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2400" b="1" dirty="0">
                <a:latin typeface="Verdana" panose="020B0604030504040204" pitchFamily="34" charset="0"/>
                <a:ea typeface="Calibri" panose="020F0502020204030204" pitchFamily="34" charset="0"/>
                <a:cs typeface="Times New Roman" panose="02020603050405020304" pitchFamily="18" charset="0"/>
              </a:rPr>
              <a:t>You can’t </a:t>
            </a:r>
            <a:r>
              <a:rPr lang="en-US"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mix</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up</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the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types</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in a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2400" b="1" dirty="0">
                <a:effectLst/>
                <a:latin typeface="Verdana" panose="020B060403050404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455181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843F87E-4E1F-4B96-A8CE-A9E7A57751FA}"/>
              </a:ext>
            </a:extLst>
          </p:cNvPr>
          <p:cNvSpPr>
            <a:spLocks noGrp="1"/>
          </p:cNvSpPr>
          <p:nvPr>
            <p:ph type="title"/>
          </p:nvPr>
        </p:nvSpPr>
        <p:spPr/>
        <p:txBody>
          <a:bodyPr/>
          <a:lstStyle/>
          <a:p>
            <a:r>
              <a:rPr lang="en-US" dirty="0"/>
              <a:t>Display items in a table</a:t>
            </a:r>
            <a:endParaRPr lang="el-GR" dirty="0"/>
          </a:p>
        </p:txBody>
      </p:sp>
      <p:sp>
        <p:nvSpPr>
          <p:cNvPr id="4" name="TextBox 3">
            <a:extLst>
              <a:ext uri="{FF2B5EF4-FFF2-40B4-BE49-F238E27FC236}">
                <a16:creationId xmlns:a16="http://schemas.microsoft.com/office/drawing/2014/main" id="{EE05F6E3-2C12-49F0-B861-C08A64EFFB51}"/>
              </a:ext>
            </a:extLst>
          </p:cNvPr>
          <p:cNvSpPr txBox="1"/>
          <p:nvPr/>
        </p:nvSpPr>
        <p:spPr>
          <a:xfrm>
            <a:off x="372862" y="1443789"/>
            <a:ext cx="11466212" cy="2246769"/>
          </a:xfrm>
          <a:prstGeom prst="rect">
            <a:avLst/>
          </a:prstGeom>
          <a:solidFill>
            <a:schemeClr val="bg2"/>
          </a:solidFill>
        </p:spPr>
        <p:txBody>
          <a:bodyPr wrap="square">
            <a:spAutoFit/>
          </a:bodyPr>
          <a:lstStyle/>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(0)) ‘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Shows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the 1</a:t>
            </a:r>
            <a:r>
              <a:rPr lang="el-GR" sz="2800" baseline="30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item</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of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Array</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800" dirty="0">
                <a:effectLst/>
                <a:latin typeface="Courier New" panose="02070309020205020404" pitchFamily="49" charset="0"/>
                <a:ea typeface="Calibri" panose="020F0502020204030204" pitchFamily="34" charset="0"/>
                <a:cs typeface="Liberation Serif" panose="02020603050405020304" pitchFamily="18" charset="0"/>
              </a:rPr>
              <a:t> </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0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13</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  &amp; “: “ &amp;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6" name="TextBox 5">
            <a:extLst>
              <a:ext uri="{FF2B5EF4-FFF2-40B4-BE49-F238E27FC236}">
                <a16:creationId xmlns:a16="http://schemas.microsoft.com/office/drawing/2014/main" id="{76FF1EA8-BA83-4D34-8A76-127DD2327C28}"/>
              </a:ext>
            </a:extLst>
          </p:cNvPr>
          <p:cNvSpPr txBox="1"/>
          <p:nvPr/>
        </p:nvSpPr>
        <p:spPr>
          <a:xfrm>
            <a:off x="372862" y="4350966"/>
            <a:ext cx="11381874" cy="1569660"/>
          </a:xfrm>
          <a:prstGeom prst="rect">
            <a:avLst/>
          </a:prstGeom>
          <a:noFill/>
        </p:spPr>
        <p:txBody>
          <a:bodyPr wrap="square">
            <a:spAutoFit/>
          </a:bodyPr>
          <a:lstStyle/>
          <a:p>
            <a:pPr algn="ctr"/>
            <a:r>
              <a:rPr lang="en-US" sz="3200" dirty="0">
                <a:solidFill>
                  <a:srgbClr val="FF0000"/>
                </a:solidFill>
                <a:effectLst>
                  <a:outerShdw blurRad="38100" dist="38100" dir="2700000" algn="tl">
                    <a:srgbClr val="000000">
                      <a:alpha val="43137"/>
                    </a:srgbClr>
                  </a:outerShdw>
                </a:effectLst>
              </a:rPr>
              <a:t>Attempting to use an out-of-bounds index leads to a collapse of the program, so it is very important that you pay attention to the use of indexes and table boundaries</a:t>
            </a:r>
            <a:endParaRPr lang="el-GR" sz="3200"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6434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B939ECD-F084-4196-B56F-CDD209680FD5}"/>
              </a:ext>
            </a:extLst>
          </p:cNvPr>
          <p:cNvSpPr>
            <a:spLocks noGrp="1"/>
          </p:cNvSpPr>
          <p:nvPr>
            <p:ph type="title"/>
          </p:nvPr>
        </p:nvSpPr>
        <p:spPr/>
        <p:txBody>
          <a:bodyPr/>
          <a:lstStyle/>
          <a:p>
            <a:r>
              <a:rPr lang="en-US" dirty="0"/>
              <a:t>Show items in reverse order </a:t>
            </a:r>
            <a:endParaRPr lang="el-GR" dirty="0"/>
          </a:p>
        </p:txBody>
      </p:sp>
      <p:sp>
        <p:nvSpPr>
          <p:cNvPr id="4" name="TextBox 3">
            <a:extLst>
              <a:ext uri="{FF2B5EF4-FFF2-40B4-BE49-F238E27FC236}">
                <a16:creationId xmlns:a16="http://schemas.microsoft.com/office/drawing/2014/main" id="{94D7C945-99C7-4384-9178-3D1538BF4C05}"/>
              </a:ext>
            </a:extLst>
          </p:cNvPr>
          <p:cNvSpPr txBox="1"/>
          <p:nvPr/>
        </p:nvSpPr>
        <p:spPr>
          <a:xfrm>
            <a:off x="254852" y="2459504"/>
            <a:ext cx="9258818" cy="1938992"/>
          </a:xfrm>
          <a:prstGeom prst="rect">
            <a:avLst/>
          </a:prstGeom>
          <a:solidFill>
            <a:schemeClr val="bg2"/>
          </a:solidFill>
        </p:spPr>
        <p:txBody>
          <a:bodyPr wrap="square">
            <a:spAutoFit/>
          </a:bodyPr>
          <a:lstStyle/>
          <a:p>
            <a:pPr>
              <a:tabLst>
                <a:tab pos="180340" algn="l"/>
                <a:tab pos="540385" algn="l"/>
                <a:tab pos="900430" algn="l"/>
                <a:tab pos="1260475" algn="l"/>
              </a:tabLst>
            </a:pPr>
            <a:r>
              <a:rPr lang="el-GR" sz="40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l-GR" sz="4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13</a:t>
            </a:r>
            <a:r>
              <a:rPr lang="el-GR" sz="40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40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4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0 </a:t>
            </a:r>
            <a:r>
              <a:rPr lang="el-GR" sz="40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Step</a:t>
            </a:r>
            <a:r>
              <a:rPr lang="el-GR" sz="4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a:t>
            </a:r>
            <a:endParaRPr lang="el-GR" sz="4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4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4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40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l-GR" sz="4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  &amp; “: “ &amp; </a:t>
            </a:r>
            <a:r>
              <a:rPr lang="el-GR" sz="4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4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a:t>
            </a:r>
            <a:endParaRPr lang="el-GR" sz="4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40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4000" dirty="0">
              <a:effectLst/>
              <a:latin typeface="Courier New" panose="02070309020205020404" pitchFamily="49" charset="0"/>
              <a:ea typeface="Calibri" panose="020F0502020204030204" pitchFamily="34" charset="0"/>
              <a:cs typeface="Liberation Serif" panose="02020603050405020304" pitchFamily="18" charset="0"/>
            </a:endParaRPr>
          </a:p>
        </p:txBody>
      </p:sp>
      <p:pic>
        <p:nvPicPr>
          <p:cNvPr id="5" name="Εικόνα 4">
            <a:extLst>
              <a:ext uri="{FF2B5EF4-FFF2-40B4-BE49-F238E27FC236}">
                <a16:creationId xmlns:a16="http://schemas.microsoft.com/office/drawing/2014/main" id="{BCCA26BA-977C-4020-97B9-7AC18AE255FE}"/>
              </a:ext>
            </a:extLst>
          </p:cNvPr>
          <p:cNvPicPr/>
          <p:nvPr/>
        </p:nvPicPr>
        <p:blipFill>
          <a:blip r:embed="rId3">
            <a:extLst>
              <a:ext uri="{28A0092B-C50C-407E-A947-70E740481C1C}">
                <a14:useLocalDpi xmlns:a14="http://schemas.microsoft.com/office/drawing/2010/main" val="0"/>
              </a:ext>
            </a:extLst>
          </a:blip>
          <a:stretch>
            <a:fillRect/>
          </a:stretch>
        </p:blipFill>
        <p:spPr>
          <a:xfrm>
            <a:off x="9773068" y="274320"/>
            <a:ext cx="2525612" cy="6447154"/>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260527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3358</TotalTime>
  <Words>4066</Words>
  <Application>Microsoft Office PowerPoint</Application>
  <PresentationFormat>Ευρεία οθόνη</PresentationFormat>
  <Paragraphs>1096</Paragraphs>
  <Slides>51</Slides>
  <Notes>20</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51</vt:i4>
      </vt:variant>
    </vt:vector>
  </HeadingPairs>
  <TitlesOfParts>
    <vt:vector size="57" baseType="lpstr">
      <vt:lpstr>Arial</vt:lpstr>
      <vt:lpstr>Calibri</vt:lpstr>
      <vt:lpstr>Courier New</vt:lpstr>
      <vt:lpstr>Symbol</vt:lpstr>
      <vt:lpstr>Verdana</vt:lpstr>
      <vt:lpstr>Θέμα του Office</vt:lpstr>
      <vt:lpstr>Programming with B4X</vt:lpstr>
      <vt:lpstr>Today you will learn</vt:lpstr>
      <vt:lpstr>To many data</vt:lpstr>
      <vt:lpstr>Arrays – Grades Example</vt:lpstr>
      <vt:lpstr>Declaring Tables </vt:lpstr>
      <vt:lpstr>Insert items into a table. </vt:lpstr>
      <vt:lpstr>Insert items into a table. </vt:lpstr>
      <vt:lpstr>Display items in a table</vt:lpstr>
      <vt:lpstr>Show items in reverse order </vt:lpstr>
      <vt:lpstr>Find Total and Average Table Items</vt:lpstr>
      <vt:lpstr>Find Maximum and Minimum Value</vt:lpstr>
      <vt:lpstr>Search Algorithms – Serial Search</vt:lpstr>
      <vt:lpstr>Serial Search the first key value</vt:lpstr>
      <vt:lpstr>Binary Search </vt:lpstr>
      <vt:lpstr>Sort – Bubble Sort</vt:lpstr>
      <vt:lpstr>Sort – Bubble Sort</vt:lpstr>
      <vt:lpstr>Sort – Bubble Sort</vt:lpstr>
      <vt:lpstr>Sort – Bubble Sort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Selection Sort</vt:lpstr>
      <vt:lpstr>Selection Sort</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ΜΠΑΚΟΥΡΟΥ ΧΡΥΣΑΝΘΗ</dc:creator>
  <cp:lastModifiedBy>teacher1</cp:lastModifiedBy>
  <cp:revision>429</cp:revision>
  <dcterms:created xsi:type="dcterms:W3CDTF">2021-01-19T13:00:32Z</dcterms:created>
  <dcterms:modified xsi:type="dcterms:W3CDTF">2021-03-16T20:27:43Z</dcterms:modified>
</cp:coreProperties>
</file>