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8346400" cy="39319200"/>
  <p:notesSz cx="9144000" cy="6858000"/>
  <p:defaultTextStyle>
    <a:defPPr>
      <a:defRPr lang="en-US"/>
    </a:defPPr>
    <a:lvl1pPr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1736725" indent="-131445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3478213" indent="-263048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5216525" indent="-3949700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6958013" indent="-5265738" algn="l" defTabSz="1736725" rtl="0" eaLnBrk="0" fontAlgn="base" hangingPunct="0">
      <a:spcBef>
        <a:spcPct val="0"/>
      </a:spcBef>
      <a:spcAft>
        <a:spcPct val="0"/>
      </a:spcAft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69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5"/>
    <p:restoredTop sz="94764"/>
  </p:normalViewPr>
  <p:slideViewPr>
    <p:cSldViewPr snapToGrid="0" snapToObjects="1" showGuides="1">
      <p:cViewPr>
        <p:scale>
          <a:sx n="40" d="100"/>
          <a:sy n="40" d="100"/>
        </p:scale>
        <p:origin x="-1032" y="-80"/>
      </p:cViewPr>
      <p:guideLst>
        <p:guide orient="horz" pos="12384"/>
        <p:guide pos="89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4F0653FE-7627-5148-A15B-C8DF774B203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EDE56FC8-B1EA-6041-95D2-BA8294639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95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D71D1100-1722-9340-9FA2-4306EA4E4EB3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514350"/>
            <a:ext cx="1851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1690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1690688" eaLnBrk="1" hangingPunct="1">
              <a:defRPr sz="1200"/>
            </a:lvl1pPr>
          </a:lstStyle>
          <a:p>
            <a:fld id="{347F58C0-9809-A443-97A0-1B12154F0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2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7367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4782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216525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958013" algn="l" defTabSz="1736725" rtl="0" eaLnBrk="0" fontAlgn="base" hangingPunct="0">
      <a:spcBef>
        <a:spcPct val="30000"/>
      </a:spcBef>
      <a:spcAft>
        <a:spcPct val="0"/>
      </a:spcAft>
      <a:defRPr sz="4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699024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438830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178633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918438" algn="l" defTabSz="1739805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12214441"/>
            <a:ext cx="24094440" cy="84281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22280880"/>
            <a:ext cx="19842480" cy="10048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9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9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5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99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61CBAB-0B4E-514E-AC5B-8666CE5C400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4ED0A-B189-4845-9217-F01E77CE1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12D3A-4381-6E4A-8FC6-F5DDDF6590E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D2B2-272E-5C46-BB51-E6DD0D8EF8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1140" y="1574594"/>
            <a:ext cx="6377940" cy="3354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320" y="1574594"/>
            <a:ext cx="18661380" cy="3354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5F662-5607-7B42-8493-AD9DD58EC00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B77A1-BB00-7F44-BCF0-0570E03D2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DDCFB5-F334-7A41-B2FC-C49F3D28FD98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0C4C7-1C4A-1047-AC7B-59E37C298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71" y="25266229"/>
            <a:ext cx="24094440" cy="7809230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71" y="16665158"/>
            <a:ext cx="24094440" cy="8601073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3980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7961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1941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959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69902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4388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217863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91843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E3E0FC-5B7E-2E46-BE3C-DC53264208FB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F0DBE-2786-EE47-9BC2-43AA58306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9420" y="9174482"/>
            <a:ext cx="12519660" cy="25948856"/>
          </a:xfrm>
        </p:spPr>
        <p:txBody>
          <a:bodyPr/>
          <a:lstStyle>
            <a:lvl1pPr>
              <a:defRPr sz="10700"/>
            </a:lvl1pPr>
            <a:lvl2pPr>
              <a:defRPr sz="91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C80E0-87F8-0140-BF8A-2512D9FEF7FD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54006-84B8-8E41-91AD-3C15625B8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8801317"/>
            <a:ext cx="12524584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12469284"/>
            <a:ext cx="12524584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9580" y="8801317"/>
            <a:ext cx="12529503" cy="3667970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39805" indent="0">
              <a:buNone/>
              <a:defRPr sz="7600" b="1"/>
            </a:lvl2pPr>
            <a:lvl3pPr marL="3479610" indent="0">
              <a:buNone/>
              <a:defRPr sz="6900" b="1"/>
            </a:lvl3pPr>
            <a:lvl4pPr marL="5219414" indent="0">
              <a:buNone/>
              <a:defRPr sz="6100" b="1"/>
            </a:lvl4pPr>
            <a:lvl5pPr marL="6959220" indent="0">
              <a:buNone/>
              <a:defRPr sz="6100" b="1"/>
            </a:lvl5pPr>
            <a:lvl6pPr marL="8699024" indent="0">
              <a:buNone/>
              <a:defRPr sz="6100" b="1"/>
            </a:lvl6pPr>
            <a:lvl7pPr marL="10438830" indent="0">
              <a:buNone/>
              <a:defRPr sz="6100" b="1"/>
            </a:lvl7pPr>
            <a:lvl8pPr marL="12178633" indent="0">
              <a:buNone/>
              <a:defRPr sz="6100" b="1"/>
            </a:lvl8pPr>
            <a:lvl9pPr marL="13918438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9580" y="12469284"/>
            <a:ext cx="12529503" cy="22654051"/>
          </a:xfrm>
        </p:spPr>
        <p:txBody>
          <a:bodyPr/>
          <a:lstStyle>
            <a:lvl1pPr>
              <a:defRPr sz="91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19B3F-2EE9-444E-B34A-A057F9044111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C6E2E-5B4D-2D4C-BF58-9DDCC417B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661956-C3BC-134C-9D64-8B08A6517C1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4986F-35EE-504C-891E-50A25067F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3F9C8-92FE-AE45-9EB0-53DAF9B3CFC6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83C37-CE40-3D44-B28F-808895F39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2" y="1565487"/>
            <a:ext cx="9325771" cy="6662420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655" y="1565490"/>
            <a:ext cx="15846425" cy="33557849"/>
          </a:xfrm>
        </p:spPr>
        <p:txBody>
          <a:bodyPr/>
          <a:lstStyle>
            <a:lvl1pPr>
              <a:defRPr sz="12200"/>
            </a:lvl1pPr>
            <a:lvl2pPr>
              <a:defRPr sz="10700"/>
            </a:lvl2pPr>
            <a:lvl3pPr>
              <a:defRPr sz="91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322" y="8227910"/>
            <a:ext cx="9325771" cy="26895429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AFE013-1CAF-DE4F-8130-00B9525BF42F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EC49E-EDAD-3D49-8593-224EC8D90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94" y="27523440"/>
            <a:ext cx="17007840" cy="3249299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094" y="3513243"/>
            <a:ext cx="17007840" cy="23591520"/>
          </a:xfrm>
        </p:spPr>
        <p:txBody>
          <a:bodyPr rtlCol="0">
            <a:normAutofit/>
          </a:bodyPr>
          <a:lstStyle>
            <a:lvl1pPr marL="0" indent="0">
              <a:buNone/>
              <a:defRPr sz="12200"/>
            </a:lvl1pPr>
            <a:lvl2pPr marL="1739805" indent="0">
              <a:buNone/>
              <a:defRPr sz="10700"/>
            </a:lvl2pPr>
            <a:lvl3pPr marL="3479610" indent="0">
              <a:buNone/>
              <a:defRPr sz="9100"/>
            </a:lvl3pPr>
            <a:lvl4pPr marL="5219414" indent="0">
              <a:buNone/>
              <a:defRPr sz="7600"/>
            </a:lvl4pPr>
            <a:lvl5pPr marL="6959220" indent="0">
              <a:buNone/>
              <a:defRPr sz="7600"/>
            </a:lvl5pPr>
            <a:lvl6pPr marL="8699024" indent="0">
              <a:buNone/>
              <a:defRPr sz="7600"/>
            </a:lvl6pPr>
            <a:lvl7pPr marL="10438830" indent="0">
              <a:buNone/>
              <a:defRPr sz="7600"/>
            </a:lvl7pPr>
            <a:lvl8pPr marL="12178633" indent="0">
              <a:buNone/>
              <a:defRPr sz="7600"/>
            </a:lvl8pPr>
            <a:lvl9pPr marL="13918438" indent="0">
              <a:buNone/>
              <a:defRPr sz="7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094" y="30772740"/>
            <a:ext cx="17007840" cy="4614543"/>
          </a:xfrm>
        </p:spPr>
        <p:txBody>
          <a:bodyPr/>
          <a:lstStyle>
            <a:lvl1pPr marL="0" indent="0">
              <a:buNone/>
              <a:defRPr sz="5200"/>
            </a:lvl1pPr>
            <a:lvl2pPr marL="1739805" indent="0">
              <a:buNone/>
              <a:defRPr sz="4500"/>
            </a:lvl2pPr>
            <a:lvl3pPr marL="3479610" indent="0">
              <a:buNone/>
              <a:defRPr sz="3800"/>
            </a:lvl3pPr>
            <a:lvl4pPr marL="5219414" indent="0">
              <a:buNone/>
              <a:defRPr sz="3400"/>
            </a:lvl4pPr>
            <a:lvl5pPr marL="6959220" indent="0">
              <a:buNone/>
              <a:defRPr sz="3400"/>
            </a:lvl5pPr>
            <a:lvl6pPr marL="8699024" indent="0">
              <a:buNone/>
              <a:defRPr sz="3400"/>
            </a:lvl6pPr>
            <a:lvl7pPr marL="10438830" indent="0">
              <a:buNone/>
              <a:defRPr sz="3400"/>
            </a:lvl7pPr>
            <a:lvl8pPr marL="12178633" indent="0">
              <a:buNone/>
              <a:defRPr sz="3400"/>
            </a:lvl8pPr>
            <a:lvl9pPr marL="13918438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4B4E2-498F-EC46-BE2E-C9897B5FC7D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659D9-0E48-4244-AC2D-550941133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1576388"/>
            <a:ext cx="255111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9174163"/>
            <a:ext cx="25511125" cy="259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7962" tIns="173980" rIns="347962" bIns="173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97DA8C2E-9D43-E249-9F7C-8264952CC975}" type="datetime1">
              <a:rPr lang="en-US"/>
              <a:pPr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338" y="36444238"/>
            <a:ext cx="89757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ct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5238" y="36444238"/>
            <a:ext cx="6613525" cy="2093912"/>
          </a:xfrm>
          <a:prstGeom prst="rect">
            <a:avLst/>
          </a:prstGeom>
        </p:spPr>
        <p:txBody>
          <a:bodyPr vert="horz" wrap="square" lIns="347962" tIns="173980" rIns="347962" bIns="173980" numCol="1" anchor="ctr" anchorCtr="0" compatLnSpc="1">
            <a:prstTxWarp prst="textNoShape">
              <a:avLst/>
            </a:prstTxWarp>
          </a:bodyPr>
          <a:lstStyle>
            <a:lvl1pPr algn="r" defTabSz="1738313" eaLnBrk="1" hangingPunct="1">
              <a:defRPr sz="4500">
                <a:solidFill>
                  <a:srgbClr val="898989"/>
                </a:solidFill>
              </a:defRPr>
            </a:lvl1pPr>
          </a:lstStyle>
          <a:p>
            <a:fld id="{DF6927CA-DD62-3B4A-83D1-D51A592B26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6725" rtl="0" eaLnBrk="0" fontAlgn="base" hangingPunct="0">
        <a:spcBef>
          <a:spcPct val="0"/>
        </a:spcBef>
        <a:spcAft>
          <a:spcPct val="0"/>
        </a:spcAft>
        <a:defRPr sz="16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736725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22878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45756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68634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91512" algn="ctr" defTabSz="1738498" rtl="0" fontAlgn="base">
        <a:spcBef>
          <a:spcPct val="0"/>
        </a:spcBef>
        <a:spcAft>
          <a:spcPct val="0"/>
        </a:spcAft>
        <a:defRPr sz="16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303338" indent="-1303338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24163" indent="-1085850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3465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6088063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826375" indent="-866775" algn="l" defTabSz="1736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9568927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08732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048536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788341" indent="-869902" algn="l" defTabSz="1739805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39805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7961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1941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5922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99024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38830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178633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18438" algn="l" defTabSz="1739805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 descr="seas_shield_transparent.eps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75" y="1447800"/>
            <a:ext cx="32067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27"/>
          <p:cNvSpPr txBox="1">
            <a:spLocks noChangeArrowheads="1"/>
          </p:cNvSpPr>
          <p:nvPr/>
        </p:nvSpPr>
        <p:spPr bwMode="auto">
          <a:xfrm>
            <a:off x="1292225" y="1447800"/>
            <a:ext cx="19665950" cy="12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400" dirty="0" smtClean="0">
                <a:latin typeface="Times" charset="0"/>
              </a:rPr>
              <a:t>General Game Playing Agents for </a:t>
            </a:r>
            <a:r>
              <a:rPr lang="en-US" sz="7400" dirty="0">
                <a:latin typeface="Times" charset="0"/>
              </a:rPr>
              <a:t>2048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06500" y="6402388"/>
            <a:ext cx="8010525" cy="18684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>
                <a:solidFill>
                  <a:schemeClr val="bg1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5364" name="TextBox 27"/>
          <p:cNvSpPr txBox="1">
            <a:spLocks noChangeArrowheads="1"/>
          </p:cNvSpPr>
          <p:nvPr/>
        </p:nvSpPr>
        <p:spPr bwMode="auto">
          <a:xfrm>
            <a:off x="1363663" y="2994025"/>
            <a:ext cx="1681162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dirty="0">
                <a:latin typeface="Helvetica" charset="0"/>
              </a:rPr>
              <a:t>Paul Lisker | </a:t>
            </a:r>
            <a:r>
              <a:rPr lang="en-US" sz="4400" dirty="0" err="1">
                <a:latin typeface="Helvetica" charset="0"/>
              </a:rPr>
              <a:t>plisker@college.harvard.edu</a:t>
            </a:r>
            <a:endParaRPr lang="en-US" sz="4400" dirty="0">
              <a:latin typeface="Helvetica" charset="0"/>
            </a:endParaRPr>
          </a:p>
          <a:p>
            <a:pPr eaLnBrk="1" hangingPunct="1"/>
            <a:r>
              <a:rPr lang="en-US" sz="4400" dirty="0">
                <a:latin typeface="Helvetica" charset="0"/>
              </a:rPr>
              <a:t>Ahmed Ahmed | </a:t>
            </a:r>
            <a:r>
              <a:rPr lang="en-US" sz="4400" dirty="0" err="1">
                <a:latin typeface="Helvetica" charset="0"/>
              </a:rPr>
              <a:t>ahmedahmed@college.harvard.edu</a:t>
            </a:r>
            <a:endParaRPr lang="en-US" sz="4400" dirty="0">
              <a:latin typeface="Helvetica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4400" dirty="0">
                <a:solidFill>
                  <a:srgbClr val="FF0000"/>
                </a:solidFill>
                <a:latin typeface="Helvetica" charset="0"/>
              </a:rPr>
              <a:t>CS 182 : Artificial Intelligence</a:t>
            </a:r>
          </a:p>
          <a:p>
            <a:pPr eaLnBrk="1" hangingPunct="1"/>
            <a:r>
              <a:rPr lang="en-US" sz="4400" dirty="0">
                <a:latin typeface="Helvetica" charset="0"/>
              </a:rPr>
              <a:t>Fall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206038" y="6473818"/>
            <a:ext cx="16937037" cy="413226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6" name="TextBox 1"/>
          <p:cNvSpPr txBox="1">
            <a:spLocks noChangeArrowheads="1"/>
          </p:cNvSpPr>
          <p:nvPr/>
        </p:nvSpPr>
        <p:spPr bwMode="auto">
          <a:xfrm>
            <a:off x="10253662" y="6468906"/>
            <a:ext cx="16946563" cy="407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00" b="1" dirty="0" smtClean="0">
                <a:latin typeface="Times" charset="0"/>
              </a:rPr>
              <a:t>General Game Playing is a subfield of Artificial Intelligence that seeks to design agents that are capable of playing multiple games rather than being tailored to a particular game. A popular approach includes Monte </a:t>
            </a:r>
            <a:r>
              <a:rPr lang="en-US" sz="3700" b="1" dirty="0">
                <a:latin typeface="Times" charset="0"/>
              </a:rPr>
              <a:t>Carlos Tree Search (MCTS</a:t>
            </a:r>
            <a:r>
              <a:rPr lang="en-US" sz="3700" b="1" dirty="0" smtClean="0">
                <a:latin typeface="Times" charset="0"/>
              </a:rPr>
              <a:t>), a </a:t>
            </a:r>
            <a:r>
              <a:rPr lang="en-US" sz="3700" b="1" dirty="0">
                <a:latin typeface="Times" charset="0"/>
              </a:rPr>
              <a:t>class of algorithms for finding optimal choices in a decision space by taking random sample simulations and building a search tree according to their results. We apply MCTS to the </a:t>
            </a:r>
            <a:r>
              <a:rPr lang="en-US" sz="3700" b="1" dirty="0" smtClean="0">
                <a:latin typeface="Times" charset="0"/>
              </a:rPr>
              <a:t>domain of games including the popular puzzle </a:t>
            </a:r>
            <a:r>
              <a:rPr lang="en-US" sz="3700" b="1" dirty="0">
                <a:latin typeface="Times" charset="0"/>
              </a:rPr>
              <a:t>game </a:t>
            </a:r>
            <a:r>
              <a:rPr lang="en-US" sz="3700" b="1" dirty="0" smtClean="0">
                <a:latin typeface="Times" charset="0"/>
              </a:rPr>
              <a:t>2048, analyze </a:t>
            </a:r>
            <a:r>
              <a:rPr lang="en-US" sz="3700" b="1" dirty="0">
                <a:latin typeface="Times" charset="0"/>
              </a:rPr>
              <a:t>its </a:t>
            </a:r>
            <a:r>
              <a:rPr lang="en-US" sz="3700" b="1" dirty="0" smtClean="0">
                <a:latin typeface="Times" charset="0"/>
              </a:rPr>
              <a:t>performance, and compare it to </a:t>
            </a:r>
            <a:r>
              <a:rPr lang="en-US" sz="3700" b="1" dirty="0">
                <a:latin typeface="Times" charset="0"/>
              </a:rPr>
              <a:t>other successful AI </a:t>
            </a:r>
            <a:r>
              <a:rPr lang="en-US" sz="3700" b="1" dirty="0" smtClean="0">
                <a:latin typeface="Times" charset="0"/>
              </a:rPr>
              <a:t>approaches.</a:t>
            </a:r>
            <a:endParaRPr lang="en-US" sz="3700" b="1" dirty="0">
              <a:latin typeface="Times" charset="0"/>
            </a:endParaRPr>
          </a:p>
        </p:txBody>
      </p:sp>
      <p:sp>
        <p:nvSpPr>
          <p:cNvPr id="15367" name="TextBox 17"/>
          <p:cNvSpPr txBox="1">
            <a:spLocks noChangeArrowheads="1"/>
          </p:cNvSpPr>
          <p:nvPr/>
        </p:nvSpPr>
        <p:spPr bwMode="auto">
          <a:xfrm>
            <a:off x="1239838" y="9455150"/>
            <a:ext cx="74882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9838" y="19513550"/>
            <a:ext cx="7964487" cy="1868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>
                <a:solidFill>
                  <a:schemeClr val="bg1"/>
                </a:solidFill>
                <a:latin typeface="Arial" charset="0"/>
                <a:cs typeface="Arial" charset="0"/>
              </a:rPr>
              <a:t>Approach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7775" y="9390063"/>
            <a:ext cx="7524750" cy="2515393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70" name="TextBox 27"/>
          <p:cNvSpPr txBox="1">
            <a:spLocks noChangeArrowheads="1"/>
          </p:cNvSpPr>
          <p:nvPr/>
        </p:nvSpPr>
        <p:spPr bwMode="auto">
          <a:xfrm>
            <a:off x="1277938" y="23050500"/>
            <a:ext cx="74501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>
                <a:latin typeface="Times" charset="0"/>
              </a:rPr>
              <a:t>blah blah blah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64763" y="24333200"/>
            <a:ext cx="8010525" cy="1358265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06500" y="23023513"/>
            <a:ext cx="8010525" cy="148923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06500" y="8916988"/>
            <a:ext cx="8010525" cy="10358437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69525" y="20805242"/>
            <a:ext cx="8010525" cy="18727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Expected Results</a:t>
            </a:r>
            <a:endParaRPr lang="en-US" sz="44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86525" y="29633847"/>
            <a:ext cx="8013700" cy="1866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592029" tIns="592029" rIns="592029" bIns="592029" anchor="ctr">
            <a:spAutoFit/>
          </a:bodyPr>
          <a:lstStyle>
            <a:lvl1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738498" eaLnBrk="1" hangingPunct="1">
              <a:defRPr/>
            </a:pPr>
            <a:r>
              <a:rPr lang="en-US" sz="4400" b="1">
                <a:solidFill>
                  <a:schemeClr val="bg1"/>
                </a:solidFill>
                <a:latin typeface="Arial" charset="0"/>
                <a:cs typeface="Arial" charset="0"/>
              </a:rPr>
              <a:t>Citations and Links</a:t>
            </a:r>
          </a:p>
        </p:txBody>
      </p:sp>
      <p:sp>
        <p:nvSpPr>
          <p:cNvPr id="15380" name="TextBox 38"/>
          <p:cNvSpPr txBox="1">
            <a:spLocks noChangeArrowheads="1"/>
          </p:cNvSpPr>
          <p:nvPr/>
        </p:nvSpPr>
        <p:spPr bwMode="auto">
          <a:xfrm>
            <a:off x="1468438" y="36636325"/>
            <a:ext cx="77422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>
                <a:latin typeface="Arial" charset="0"/>
              </a:rPr>
              <a:t>Figure 1.</a:t>
            </a:r>
            <a:r>
              <a:rPr lang="en-US" sz="3300">
                <a:latin typeface="Arial" charset="0"/>
              </a:rPr>
              <a:t> A snapshot of a game of 2048.</a:t>
            </a:r>
          </a:p>
        </p:txBody>
      </p:sp>
      <p:sp>
        <p:nvSpPr>
          <p:cNvPr id="15382" name="TextBox 42"/>
          <p:cNvSpPr txBox="1">
            <a:spLocks noChangeArrowheads="1"/>
          </p:cNvSpPr>
          <p:nvPr/>
        </p:nvSpPr>
        <p:spPr bwMode="auto">
          <a:xfrm>
            <a:off x="19386550" y="31840301"/>
            <a:ext cx="7518400" cy="549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457200" indent="-45720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Browne, C.B., </a:t>
            </a:r>
            <a:r>
              <a:rPr lang="en-US" sz="2600" dirty="0" err="1" smtClean="0">
                <a:latin typeface="Times" charset="0"/>
              </a:rPr>
              <a:t>Powley</a:t>
            </a:r>
            <a:r>
              <a:rPr lang="en-US" sz="2600" dirty="0" smtClean="0">
                <a:latin typeface="Times" charset="0"/>
              </a:rPr>
              <a:t>, E., Whitehouse, D., Lucas, S.M., Cowling, P.I., </a:t>
            </a:r>
            <a:r>
              <a:rPr lang="en-US" sz="2600" dirty="0" err="1" smtClean="0">
                <a:latin typeface="Times" charset="0"/>
              </a:rPr>
              <a:t>Rohlfshagen</a:t>
            </a:r>
            <a:r>
              <a:rPr lang="en-US" sz="2600" dirty="0" smtClean="0">
                <a:latin typeface="Times" charset="0"/>
              </a:rPr>
              <a:t>, P., </a:t>
            </a:r>
            <a:r>
              <a:rPr lang="en-US" sz="2600" dirty="0" err="1" smtClean="0">
                <a:latin typeface="Times" charset="0"/>
              </a:rPr>
              <a:t>Tavener</a:t>
            </a:r>
            <a:r>
              <a:rPr lang="en-US" sz="2600" dirty="0" smtClean="0">
                <a:latin typeface="Times" charset="0"/>
              </a:rPr>
              <a:t>, S., Perez, D., </a:t>
            </a:r>
            <a:r>
              <a:rPr lang="en-US" sz="2600" dirty="0" err="1" smtClean="0">
                <a:latin typeface="Times" charset="0"/>
              </a:rPr>
              <a:t>Samothrakis</a:t>
            </a:r>
            <a:r>
              <a:rPr lang="en-US" sz="2600" dirty="0" smtClean="0">
                <a:latin typeface="Times" charset="0"/>
              </a:rPr>
              <a:t>, S. and Colton, S., 2012. A survey of </a:t>
            </a:r>
            <a:r>
              <a:rPr lang="en-US" sz="2600" dirty="0" err="1" smtClean="0">
                <a:latin typeface="Times" charset="0"/>
              </a:rPr>
              <a:t>monte</a:t>
            </a:r>
            <a:r>
              <a:rPr lang="en-US" sz="2600" dirty="0" smtClean="0">
                <a:latin typeface="Times" charset="0"/>
              </a:rPr>
              <a:t> </a:t>
            </a:r>
            <a:r>
              <a:rPr lang="en-US" sz="2600" dirty="0" err="1" smtClean="0">
                <a:latin typeface="Times" charset="0"/>
              </a:rPr>
              <a:t>carlo</a:t>
            </a:r>
            <a:r>
              <a:rPr lang="en-US" sz="2600" dirty="0" smtClean="0">
                <a:latin typeface="Times" charset="0"/>
              </a:rPr>
              <a:t> tree search methods. IEEE Transactions on Computational Intelligence and AI in Games, 4(1), pp.1-43.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Play 2048 in your browser: https://</a:t>
            </a:r>
            <a:r>
              <a:rPr lang="en-US" sz="2600" dirty="0" err="1" smtClean="0">
                <a:latin typeface="Times" charset="0"/>
              </a:rPr>
              <a:t>gabrielecirulli.github.io</a:t>
            </a:r>
            <a:r>
              <a:rPr lang="en-US" sz="2600" dirty="0" smtClean="0">
                <a:latin typeface="Times" charset="0"/>
              </a:rPr>
              <a:t>/2048/</a:t>
            </a: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Basic 2048 implementation from: </a:t>
            </a:r>
            <a:r>
              <a:rPr lang="en-US" sz="2600" dirty="0" err="1" smtClean="0">
                <a:latin typeface="Times" charset="0"/>
              </a:rPr>
              <a:t>Rixner</a:t>
            </a:r>
            <a:r>
              <a:rPr lang="en-US" sz="2600" dirty="0" smtClean="0">
                <a:latin typeface="Times" charset="0"/>
              </a:rPr>
              <a:t>, Scott, et. al. “Principles of Computing” course on </a:t>
            </a:r>
            <a:r>
              <a:rPr lang="en-US" sz="2600" dirty="0" err="1" smtClean="0">
                <a:latin typeface="Times" charset="0"/>
              </a:rPr>
              <a:t>coursera</a:t>
            </a:r>
            <a:endParaRPr lang="en-US" sz="2600" dirty="0" smtClean="0">
              <a:latin typeface="Times" charset="0"/>
            </a:endParaRPr>
          </a:p>
          <a:p>
            <a:pPr eaLnBrk="1" hangingPunct="1">
              <a:spcAft>
                <a:spcPts val="550"/>
              </a:spcAft>
            </a:pPr>
            <a:r>
              <a:rPr lang="en-US" sz="2600" dirty="0" smtClean="0">
                <a:latin typeface="Times" charset="0"/>
              </a:rPr>
              <a:t>“What is the optimal algorithm for the game 2048?”: http://</a:t>
            </a:r>
            <a:r>
              <a:rPr lang="en-US" sz="2600" dirty="0" err="1" smtClean="0">
                <a:latin typeface="Times" charset="0"/>
              </a:rPr>
              <a:t>stackoverflow.com</a:t>
            </a:r>
            <a:r>
              <a:rPr lang="en-US" sz="2600" dirty="0" smtClean="0">
                <a:latin typeface="Times" charset="0"/>
              </a:rPr>
              <a:t>/questions/22342854/what-is-the-optimal-algorithm-for-the-game-2048</a:t>
            </a:r>
          </a:p>
        </p:txBody>
      </p:sp>
      <p:sp>
        <p:nvSpPr>
          <p:cNvPr id="15385" name="TextBox 44"/>
          <p:cNvSpPr txBox="1">
            <a:spLocks noChangeArrowheads="1"/>
          </p:cNvSpPr>
          <p:nvPr/>
        </p:nvSpPr>
        <p:spPr bwMode="auto">
          <a:xfrm>
            <a:off x="1466850" y="21848763"/>
            <a:ext cx="7086600" cy="871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Implement a MCTS AI to play </a:t>
            </a:r>
            <a:r>
              <a:rPr lang="en-US" sz="3300" dirty="0" smtClean="0">
                <a:latin typeface="Times" charset="0"/>
              </a:rPr>
              <a:t>2048 and variations </a:t>
            </a:r>
            <a:r>
              <a:rPr lang="en-US" sz="3300" dirty="0">
                <a:latin typeface="Times" charset="0"/>
              </a:rPr>
              <a:t>and evaluate its performance </a:t>
            </a:r>
            <a:r>
              <a:rPr lang="en-US" sz="3300" dirty="0" smtClean="0">
                <a:latin typeface="Times" charset="0"/>
              </a:rPr>
              <a:t>to heuristic agents.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algorithm across variations of the game 2048, including (a) different grid sizes, (b) different score systems, (c) different tile-spawning schemes.</a:t>
            </a:r>
            <a:endParaRPr lang="en-US" sz="3300" dirty="0">
              <a:latin typeface="Times" charset="0"/>
            </a:endParaRP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>
                <a:latin typeface="Times" charset="0"/>
              </a:rPr>
              <a:t>Refine MCTS AI by including 2048</a:t>
            </a:r>
            <a:r>
              <a:rPr lang="en-US" sz="3300" dirty="0" smtClean="0">
                <a:latin typeface="Times" charset="0"/>
              </a:rPr>
              <a:t>-domain specific </a:t>
            </a:r>
            <a:r>
              <a:rPr lang="en-US" sz="3300" dirty="0">
                <a:latin typeface="Times" charset="0"/>
              </a:rPr>
              <a:t>heuristics in the simulation policy as well applying general MCTS optimizations</a:t>
            </a:r>
            <a:r>
              <a:rPr lang="en-US" sz="3300" dirty="0" smtClean="0">
                <a:latin typeface="Times" charset="0"/>
              </a:rPr>
              <a:t>. Then, re-compare this (hopefully) improved AI to others.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Assess the success of the MCTS to each game variation and seek to better its performance overall.</a:t>
            </a:r>
            <a:endParaRPr lang="en-US" sz="3300" dirty="0">
              <a:latin typeface="Times" charset="0"/>
            </a:endParaRP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1466850" y="8639175"/>
            <a:ext cx="7346950" cy="1176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dirty="0" smtClean="0">
                <a:latin typeface="Times" charset="0"/>
              </a:rPr>
              <a:t>General Game Playing (GGP) has been a popular subject of AI research, particularly over the past decade. A notable GGP algorithm is Monte </a:t>
            </a:r>
            <a:r>
              <a:rPr lang="en-US" sz="3300" dirty="0">
                <a:latin typeface="Times" charset="0"/>
              </a:rPr>
              <a:t>Carlo Tree Search (MCTS</a:t>
            </a:r>
            <a:r>
              <a:rPr lang="en-US" sz="3300" dirty="0" smtClean="0">
                <a:latin typeface="Times" charset="0"/>
              </a:rPr>
              <a:t>), notable in part by its successful application in 2006 to the game Go, a game that had confounded researchers </a:t>
            </a:r>
            <a:r>
              <a:rPr lang="en-US" sz="3300" dirty="0">
                <a:latin typeface="Times" charset="0"/>
              </a:rPr>
              <a:t>for some time. A key feature of MCTS is that it </a:t>
            </a:r>
            <a:r>
              <a:rPr lang="en-US" sz="3300" dirty="0" smtClean="0">
                <a:latin typeface="Times" charset="0"/>
              </a:rPr>
              <a:t>does not </a:t>
            </a:r>
            <a:r>
              <a:rPr lang="en-US" sz="3300" dirty="0">
                <a:latin typeface="Times" charset="0"/>
              </a:rPr>
              <a:t>require any domain-specific knowledge of the game </a:t>
            </a:r>
            <a:r>
              <a:rPr lang="en-US" sz="3300" dirty="0" smtClean="0">
                <a:latin typeface="Times" charset="0"/>
              </a:rPr>
              <a:t>to which it is applied; this fact has led MCTS </a:t>
            </a:r>
            <a:r>
              <a:rPr lang="en-US" sz="3300" dirty="0">
                <a:latin typeface="Times" charset="0"/>
              </a:rPr>
              <a:t>becoming a popular algorithmic </a:t>
            </a:r>
            <a:r>
              <a:rPr lang="en-US" sz="3300" dirty="0" smtClean="0">
                <a:latin typeface="Times" charset="0"/>
              </a:rPr>
              <a:t>choice.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r>
              <a:rPr lang="en-US" sz="3300" dirty="0" smtClean="0">
                <a:latin typeface="Times" charset="0"/>
              </a:rPr>
              <a:t>The domain of games similar to and including 2048, a popular game </a:t>
            </a:r>
            <a:r>
              <a:rPr lang="en-US" sz="3300" dirty="0">
                <a:latin typeface="Times" charset="0"/>
              </a:rPr>
              <a:t>developed by Gabrielle </a:t>
            </a:r>
            <a:r>
              <a:rPr lang="en-US" sz="3300" dirty="0" err="1">
                <a:latin typeface="Times" charset="0"/>
              </a:rPr>
              <a:t>Cirulli</a:t>
            </a:r>
            <a:r>
              <a:rPr lang="en-US" sz="3300" dirty="0">
                <a:latin typeface="Times" charset="0"/>
              </a:rPr>
              <a:t>, presents an interesting AI </a:t>
            </a:r>
            <a:r>
              <a:rPr lang="en-US" sz="3300" dirty="0" smtClean="0">
                <a:latin typeface="Times" charset="0"/>
              </a:rPr>
              <a:t>challenge. </a:t>
            </a:r>
            <a:r>
              <a:rPr lang="en-US" sz="3300" dirty="0">
                <a:latin typeface="Times" charset="0"/>
              </a:rPr>
              <a:t>H</a:t>
            </a:r>
            <a:r>
              <a:rPr lang="en-US" sz="3300" dirty="0" smtClean="0">
                <a:latin typeface="Times" charset="0"/>
              </a:rPr>
              <a:t>euristic </a:t>
            </a:r>
            <a:r>
              <a:rPr lang="en-US" sz="3300" dirty="0">
                <a:latin typeface="Times" charset="0"/>
              </a:rPr>
              <a:t>search solutions have been </a:t>
            </a:r>
            <a:r>
              <a:rPr lang="en-US" sz="3300" dirty="0" smtClean="0">
                <a:latin typeface="Times" charset="0"/>
              </a:rPr>
              <a:t>published for 2048. </a:t>
            </a:r>
            <a:r>
              <a:rPr lang="en-US" sz="3300" dirty="0">
                <a:latin typeface="Times" charset="0"/>
              </a:rPr>
              <a:t>We aim to develop an algorithm derived from MCTS that can be competitive with such </a:t>
            </a:r>
            <a:r>
              <a:rPr lang="en-US" sz="3300" dirty="0" smtClean="0">
                <a:latin typeface="Times" charset="0"/>
              </a:rPr>
              <a:t>algorithms across game variations.</a:t>
            </a:r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  <a:p>
            <a:pPr eaLnBrk="1" hangingPunct="1"/>
            <a:endParaRPr lang="en-US" sz="3300" dirty="0">
              <a:latin typeface="Times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209213" y="13390563"/>
            <a:ext cx="7970837" cy="6248400"/>
          </a:xfrm>
          <a:prstGeom prst="rect">
            <a:avLst/>
          </a:prstGeom>
          <a:solidFill>
            <a:srgbClr val="FFFFFF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576" tIns="42288" rIns="84576" bIns="42288" anchor="ctr"/>
          <a:lstStyle/>
          <a:p>
            <a:pPr algn="ctr" defTabSz="1738313" eaLnBrk="1" hangingPunct="1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88" name="TextBox 23"/>
          <p:cNvSpPr txBox="1">
            <a:spLocks noChangeArrowheads="1"/>
          </p:cNvSpPr>
          <p:nvPr/>
        </p:nvSpPr>
        <p:spPr bwMode="auto">
          <a:xfrm>
            <a:off x="1147763" y="37609463"/>
            <a:ext cx="259953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100">
                <a:latin typeface="Helvetica" charset="0"/>
              </a:rPr>
              <a:t>John A. Paulson School of Engineering and Applied Sciences</a:t>
            </a:r>
            <a:endParaRPr lang="en-US" sz="7600"/>
          </a:p>
        </p:txBody>
      </p:sp>
      <p:pic>
        <p:nvPicPr>
          <p:cNvPr id="1538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80" y="11252200"/>
            <a:ext cx="1039495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0" name="TextBox 32"/>
          <p:cNvSpPr txBox="1">
            <a:spLocks noChangeArrowheads="1"/>
          </p:cNvSpPr>
          <p:nvPr/>
        </p:nvSpPr>
        <p:spPr bwMode="auto">
          <a:xfrm>
            <a:off x="9705975" y="16030575"/>
            <a:ext cx="9272588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>
                <a:latin typeface="Arial" charset="0"/>
              </a:rPr>
              <a:t>Figure </a:t>
            </a:r>
            <a:r>
              <a:rPr lang="en-US" sz="3300" b="1" dirty="0" smtClean="0">
                <a:latin typeface="Arial" charset="0"/>
              </a:rPr>
              <a:t>2. </a:t>
            </a:r>
            <a:r>
              <a:rPr lang="en-US" sz="3300" dirty="0">
                <a:latin typeface="Arial" charset="0"/>
              </a:rPr>
              <a:t>The four steps of in iteration of MCTS: (1) the </a:t>
            </a:r>
            <a:r>
              <a:rPr lang="en-US" sz="3300" b="1" dirty="0">
                <a:latin typeface="Arial" charset="0"/>
              </a:rPr>
              <a:t>selection</a:t>
            </a:r>
            <a:r>
              <a:rPr lang="en-US" sz="3300" dirty="0">
                <a:latin typeface="Arial" charset="0"/>
              </a:rPr>
              <a:t> of a an expandable node on some tree policy (2) the </a:t>
            </a:r>
            <a:r>
              <a:rPr lang="en-US" sz="3300" b="1" dirty="0">
                <a:latin typeface="Arial" charset="0"/>
              </a:rPr>
              <a:t>expansion</a:t>
            </a:r>
            <a:r>
              <a:rPr lang="en-US" sz="3300" dirty="0">
                <a:latin typeface="Arial" charset="0"/>
              </a:rPr>
              <a:t> of children of the selected (3) </a:t>
            </a:r>
            <a:r>
              <a:rPr lang="en-US" sz="3300" b="1" dirty="0">
                <a:latin typeface="Arial" charset="0"/>
              </a:rPr>
              <a:t>simulation</a:t>
            </a:r>
            <a:r>
              <a:rPr lang="en-US" sz="3300" dirty="0">
                <a:latin typeface="Arial" charset="0"/>
              </a:rPr>
              <a:t> from those child nodes until the game’s completion, and (4) </a:t>
            </a:r>
            <a:r>
              <a:rPr lang="en-US" sz="3300" b="1" dirty="0">
                <a:latin typeface="Arial" charset="0"/>
              </a:rPr>
              <a:t>back propagation </a:t>
            </a:r>
            <a:r>
              <a:rPr lang="en-US" sz="3300" dirty="0">
                <a:latin typeface="Arial" charset="0"/>
              </a:rPr>
              <a:t>of the resulting reward of said simulation to all expanded nodes that were ancestors of the simulation.</a:t>
            </a:r>
          </a:p>
        </p:txBody>
      </p:sp>
      <p:pic>
        <p:nvPicPr>
          <p:cNvPr id="1539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1470600"/>
            <a:ext cx="511175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44"/>
          <p:cNvSpPr txBox="1">
            <a:spLocks noChangeArrowheads="1"/>
          </p:cNvSpPr>
          <p:nvPr/>
        </p:nvSpPr>
        <p:spPr bwMode="auto">
          <a:xfrm>
            <a:off x="9705975" y="22796957"/>
            <a:ext cx="8858248" cy="1379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Baseline: a run-through of one thousand simulations of traditional 2048 play revealed an average score of 1087 and a highest tile of 256. In comparison, one thousand simulations of gameplay there is a ranking of preferred moves resulted in an average score of 2530 and a highest tile of 512. With such a simple change, the score duplicated and a greater tile was achieved. However, the game is clearly ripe for better game-playing agents.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should succeed in improving upon the baseline for each of the various variations. Particularly, it is likely to succeed more in games with low stochastic variation; the more a simulated move is representative of future success, the more the MCTS agent should succeed.</a:t>
            </a:r>
          </a:p>
          <a:p>
            <a:pPr eaLnBrk="1" hangingPunct="1">
              <a:buFont typeface="Calibri" charset="0"/>
              <a:buAutoNum type="arabicParenR"/>
            </a:pPr>
            <a:r>
              <a:rPr lang="en-US" sz="3300" dirty="0" smtClean="0">
                <a:latin typeface="Times" charset="0"/>
              </a:rPr>
              <a:t>MCTS plus heuristic implementations should have a significant improvement over simply MCTS.2048 games have a short- and long-term trade-off, where seeking short-term gains is not a viable long-term solution given that maximizing score in any given move can destroy the tiling order necessary for a long-term goal. Therefore, a MCTS agent with heuristics should be more successful and less computationally taxing.</a:t>
            </a:r>
          </a:p>
        </p:txBody>
      </p:sp>
      <p:pic>
        <p:nvPicPr>
          <p:cNvPr id="2" name="Picture 1" descr="fig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830" y="11252200"/>
            <a:ext cx="8139415" cy="6052868"/>
          </a:xfrm>
          <a:prstGeom prst="rect">
            <a:avLst/>
          </a:prstGeom>
        </p:spPr>
      </p:pic>
      <p:sp>
        <p:nvSpPr>
          <p:cNvPr id="41" name="TextBox 32"/>
          <p:cNvSpPr txBox="1">
            <a:spLocks noChangeArrowheads="1"/>
          </p:cNvSpPr>
          <p:nvPr/>
        </p:nvSpPr>
        <p:spPr bwMode="auto">
          <a:xfrm>
            <a:off x="19400830" y="17850771"/>
            <a:ext cx="8139415" cy="465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300" b="1" dirty="0" smtClean="0">
                <a:latin typeface="Arial" charset="0"/>
              </a:rPr>
              <a:t>Figure 3.</a:t>
            </a:r>
            <a:r>
              <a:rPr lang="en-US" sz="3300" dirty="0" smtClean="0">
                <a:latin typeface="Arial" charset="0"/>
              </a:rPr>
              <a:t> Here we show what we expect the performance in terms of average score of pure MCTS, heuristic search, and MCTS + heuristic implementations, when running time is kept constant. We expect MCTS + heuristic to have an advantage in as the search space grows very large due to the combined effect of sampling and heuristics leading to increased scalability.</a:t>
            </a:r>
            <a:endParaRPr lang="en-US" sz="3300" dirty="0">
              <a:latin typeface="Arial" charset="0"/>
            </a:endParaRPr>
          </a:p>
        </p:txBody>
      </p:sp>
      <p:sp>
        <p:nvSpPr>
          <p:cNvPr id="44" name="TextBox 44"/>
          <p:cNvSpPr txBox="1">
            <a:spLocks noChangeArrowheads="1"/>
          </p:cNvSpPr>
          <p:nvPr/>
        </p:nvSpPr>
        <p:spPr bwMode="auto">
          <a:xfrm>
            <a:off x="19400830" y="23103344"/>
            <a:ext cx="7940672" cy="617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576" tIns="42288" rIns="84576" bIns="42288">
            <a:spAutoFit/>
          </a:bodyPr>
          <a:lstStyle>
            <a:lvl1pPr marL="514350" indent="-514350">
              <a:defRPr sz="12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07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9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1736725" eaLnBrk="0" fontAlgn="base" hangingPunct="0">
              <a:spcAft>
                <a:spcPct val="0"/>
              </a:spcAft>
              <a:buFont typeface="Arial" charset="0"/>
              <a:buChar char="»"/>
              <a:defRPr sz="7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 typeface="+mj-lt"/>
              <a:buAutoNum type="arabicParenR" startAt="4"/>
            </a:pPr>
            <a:r>
              <a:rPr lang="en-US" sz="3300" dirty="0" smtClean="0">
                <a:latin typeface="Times" charset="0"/>
              </a:rPr>
              <a:t>Goals: the best published solution of 2048 via heuristic search resulted in 100% win rate of at least 8192, with 36% of simulations successfully reaching the 32,768 tile. However, most other algorithms did not win 2048 every time, winning with around 90% win rate. This is therefore our goal for the traditional version. For non-traditional versions, we will compare the GGP algorithm to a preferred-move approach to quantify improvement over the baseline.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1008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Arial</vt:lpstr>
      <vt:lpstr>Times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Ahmed</dc:creator>
  <cp:lastModifiedBy>Paul Lisker</cp:lastModifiedBy>
  <cp:revision>14</cp:revision>
  <dcterms:created xsi:type="dcterms:W3CDTF">2016-12-09T09:44:18Z</dcterms:created>
  <dcterms:modified xsi:type="dcterms:W3CDTF">2016-12-09T11:41:53Z</dcterms:modified>
</cp:coreProperties>
</file>