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9147" autoAdjust="0"/>
  </p:normalViewPr>
  <p:slideViewPr>
    <p:cSldViewPr snapToGrid="0">
      <p:cViewPr varScale="1">
        <p:scale>
          <a:sx n="110" d="100"/>
          <a:sy n="110" d="100"/>
        </p:scale>
        <p:origin x="1650" y="108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2024-04-11(Thu)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2024-04-11(Thu)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noProof="0" dirty="0" smtClean="0">
                <a:latin typeface="+mj-ea"/>
                <a:ea typeface="+mj-ea"/>
              </a:rPr>
              <a:t>프로젝트 기본 구성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noProof="0" dirty="0" smtClean="0">
                <a:latin typeface="+mj-ea"/>
                <a:ea typeface="+mj-ea"/>
              </a:rPr>
              <a:t>의존성 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환경설정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UI</a:t>
            </a:r>
            <a:r>
              <a:rPr lang="ko-KR" altLang="en-US" baseline="0" noProof="0" dirty="0" smtClean="0">
                <a:latin typeface="+mj-ea"/>
                <a:ea typeface="+mj-ea"/>
              </a:rPr>
              <a:t>화면 구성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기본 </a:t>
            </a:r>
            <a:r>
              <a:rPr lang="en-US" altLang="ko-KR" baseline="0" noProof="0" dirty="0" smtClean="0">
                <a:latin typeface="+mj-ea"/>
                <a:ea typeface="+mj-ea"/>
              </a:rPr>
              <a:t>CRUD </a:t>
            </a:r>
            <a:r>
              <a:rPr lang="ko-KR" altLang="en-US" baseline="0" noProof="0" dirty="0" smtClean="0">
                <a:latin typeface="+mj-ea"/>
                <a:ea typeface="+mj-ea"/>
              </a:rPr>
              <a:t>기능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스프링 </a:t>
            </a:r>
            <a:r>
              <a:rPr lang="ko-KR" altLang="en-US" noProof="0" dirty="0" err="1" smtClean="0">
                <a:latin typeface="+mj-ea"/>
                <a:ea typeface="+mj-ea"/>
              </a:rPr>
              <a:t>시큐리티</a:t>
            </a:r>
            <a:r>
              <a:rPr lang="ko-KR" altLang="en-US" noProof="0" dirty="0" smtClean="0">
                <a:latin typeface="+mj-ea"/>
                <a:ea typeface="+mj-ea"/>
              </a:rPr>
              <a:t> 보안 기능을 점진적으로 구현 및 완성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noProof="0" dirty="0" smtClean="0">
                <a:latin typeface="+mj-ea"/>
                <a:ea typeface="+mj-ea"/>
              </a:rPr>
              <a:t>DB</a:t>
            </a:r>
            <a:br>
              <a:rPr lang="en-US" altLang="ko-KR" noProof="0" dirty="0" smtClean="0">
                <a:latin typeface="+mj-ea"/>
                <a:ea typeface="+mj-ea"/>
              </a:rPr>
            </a:br>
            <a:r>
              <a:rPr lang="en-US" altLang="ko-KR" noProof="0" dirty="0" smtClean="0">
                <a:latin typeface="+mj-ea"/>
                <a:ea typeface="+mj-ea"/>
              </a:rPr>
              <a:t>-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err="1" smtClean="0">
                <a:latin typeface="+mj-ea"/>
                <a:ea typeface="+mj-ea"/>
              </a:rPr>
              <a:t>Postgresql</a:t>
            </a:r>
            <a:r>
              <a:rPr lang="en-US" altLang="ko-KR" baseline="0" noProof="0" smtClean="0">
                <a:latin typeface="+mj-ea"/>
                <a:ea typeface="+mj-ea"/>
              </a:rPr>
              <a:t> Server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비밀번호를 안전하게 암호화 하도록 제공</a:t>
            </a:r>
            <a:endParaRPr lang="en-US" altLang="ko-KR" noProof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인가 처리를 </a:t>
            </a:r>
            <a:r>
              <a:rPr lang="ko-KR" altLang="en-US" noProof="0" dirty="0" err="1" smtClean="0">
                <a:latin typeface="+mj-ea"/>
                <a:ea typeface="+mj-ea"/>
              </a:rPr>
              <a:t>할때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는 모든 것이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 기반으로 처리된다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baseline="0" noProof="0" dirty="0" smtClean="0">
                <a:latin typeface="+mj-ea"/>
                <a:ea typeface="+mj-ea"/>
              </a:rPr>
              <a:t>요청을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받아서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통해 각각 </a:t>
            </a:r>
            <a:r>
              <a:rPr lang="en-US" altLang="ko-KR" baseline="0" noProof="0" dirty="0" smtClean="0">
                <a:latin typeface="+mj-ea"/>
                <a:ea typeface="+mj-ea"/>
              </a:rPr>
              <a:t>Class</a:t>
            </a:r>
            <a:r>
              <a:rPr lang="ko-KR" altLang="en-US" baseline="0" noProof="0" dirty="0" smtClean="0">
                <a:latin typeface="+mj-ea"/>
                <a:ea typeface="+mj-ea"/>
              </a:rPr>
              <a:t>에게 처리를 맡기고</a:t>
            </a:r>
            <a:r>
              <a:rPr lang="en-US" altLang="ko-KR" baseline="0" noProof="0" dirty="0" smtClean="0">
                <a:latin typeface="+mj-ea"/>
                <a:ea typeface="+mj-ea"/>
              </a:rPr>
              <a:t>, token</a:t>
            </a:r>
            <a:r>
              <a:rPr lang="ko-KR" altLang="en-US" baseline="0" noProof="0" dirty="0" smtClean="0">
                <a:latin typeface="+mj-ea"/>
                <a:ea typeface="+mj-ea"/>
              </a:rPr>
              <a:t>에 사용자의 정보를 저장한다</a:t>
            </a:r>
            <a:r>
              <a:rPr lang="en-US" altLang="ko-KR" baseline="0" noProof="0" smtClean="0">
                <a:latin typeface="+mj-ea"/>
                <a:ea typeface="+mj-ea"/>
              </a:rPr>
              <a:t>.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동적 권한 관리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사용자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그룹 별로 권한을 추가하거나 변경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삭제 하는 등의 </a:t>
            </a:r>
            <a:r>
              <a:rPr lang="ko-KR" altLang="en-US" noProof="0" err="1" smtClean="0">
                <a:latin typeface="+mj-ea"/>
                <a:ea typeface="+mj-ea"/>
              </a:rPr>
              <a:t>실시간적인</a:t>
            </a:r>
            <a:r>
              <a:rPr lang="ko-KR" altLang="en-US" noProof="0" smtClean="0">
                <a:latin typeface="+mj-ea"/>
                <a:ea typeface="+mj-ea"/>
              </a:rPr>
              <a:t> 관리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2024-04-11(Thu)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2024-04-11(Thu)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프로젝트 명 </a:t>
            </a:r>
            <a:r>
              <a:rPr lang="en-US" altLang="ko-KR" sz="2000" b="1" dirty="0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의존관계 설정 </a:t>
            </a:r>
            <a:r>
              <a:rPr lang="en-US" altLang="ko-KR" sz="2000" b="1" dirty="0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패키지 및 폴더 구성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View Template </a:t>
            </a:r>
            <a:r>
              <a:rPr lang="ko-KR" altLang="en-US" sz="2000" b="1" dirty="0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정적 자원 설정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687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Spring Security 5.0 </a:t>
            </a:r>
            <a:r>
              <a:rPr lang="ko-KR" altLang="en-US" sz="1200" b="1" dirty="0"/>
              <a:t>이전에는 기본 </a:t>
            </a:r>
            <a:r>
              <a:rPr lang="en-US" altLang="ko-KR" sz="1200" b="1" dirty="0" err="1"/>
              <a:t>PasswordEncoder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가 </a:t>
            </a:r>
            <a:r>
              <a:rPr lang="ko-KR" altLang="en-US" sz="1200" b="1" dirty="0" err="1"/>
              <a:t>평문을</a:t>
            </a:r>
            <a:r>
              <a:rPr lang="ko-KR" altLang="en-US" sz="1200" b="1" dirty="0"/>
              <a:t> 지원하는 </a:t>
            </a:r>
            <a:r>
              <a:rPr lang="en-US" altLang="ko-KR" sz="1200" b="1" dirty="0" err="1" smtClean="0"/>
              <a:t>NoOpPasswordEncoder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현재는 </a:t>
            </a:r>
            <a:r>
              <a:rPr lang="en-US" altLang="ko-KR" sz="1200" b="1" dirty="0" smtClean="0"/>
              <a:t>Deprecated)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암호화 포맷 </a:t>
            </a:r>
            <a:r>
              <a:rPr lang="en-US" altLang="ko-KR" sz="1200" b="1" dirty="0"/>
              <a:t>: {id}</a:t>
            </a:r>
            <a:r>
              <a:rPr lang="en-US" altLang="ko-KR" sz="1200" b="1" dirty="0" err="1"/>
              <a:t>encodedPassword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bcrypt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noop</a:t>
            </a:r>
            <a:r>
              <a:rPr lang="en-US" altLang="ko-KR" sz="1100" dirty="0"/>
              <a:t>, pbkdf2, </a:t>
            </a:r>
            <a:r>
              <a:rPr lang="en-US" altLang="ko-KR" sz="1100" dirty="0" err="1"/>
              <a:t>scrypt</a:t>
            </a:r>
            <a:r>
              <a:rPr lang="en-US" altLang="ko-KR" sz="1100" dirty="0"/>
              <a:t>, sha256 (</a:t>
            </a:r>
            <a:r>
              <a:rPr lang="ko-KR" altLang="en-US" sz="1100" dirty="0"/>
              <a:t>기본 포맷은 </a:t>
            </a:r>
            <a:r>
              <a:rPr lang="en-US" altLang="ko-KR" sz="1100" dirty="0" err="1"/>
              <a:t>Bcrypt</a:t>
            </a:r>
            <a:r>
              <a:rPr lang="en-US" altLang="ko-KR" sz="1100" dirty="0"/>
              <a:t> : </a:t>
            </a:r>
            <a:r>
              <a:rPr lang="en-US" altLang="ko-KR" sz="1000" b="1" dirty="0">
                <a:solidFill>
                  <a:srgbClr val="0070C0"/>
                </a:solidFill>
              </a:rPr>
              <a:t>{</a:t>
            </a:r>
            <a:r>
              <a:rPr lang="en-US" altLang="ko-KR" sz="1000" b="1" dirty="0" err="1">
                <a:solidFill>
                  <a:srgbClr val="0070C0"/>
                </a:solidFill>
              </a:rPr>
              <a:t>bcrypt</a:t>
            </a:r>
            <a:r>
              <a:rPr lang="en-US" altLang="ko-KR" sz="1000" b="1" dirty="0">
                <a:solidFill>
                  <a:srgbClr val="0070C0"/>
                </a:solidFill>
              </a:rPr>
              <a:t>}$2a$10$dXJ3SW6G7P50lGmMkkmwe.20cQQubK3.HZWzG3YB1tlRy.fqvM/BG</a:t>
            </a:r>
            <a:r>
              <a:rPr lang="en-US" altLang="ko-KR" sz="1100" dirty="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PasswordEncoder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passwordEncoder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PasswordEncoderFactories.createDelegatingPasswordEncoder</a:t>
            </a:r>
            <a:r>
              <a:rPr lang="en-US" altLang="ko-KR" sz="1100" dirty="0" smtClean="0"/>
              <a:t>()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여러 개의 </a:t>
            </a:r>
            <a:r>
              <a:rPr lang="en-US" altLang="ko-KR" sz="1100" dirty="0" err="1" smtClean="0"/>
              <a:t>PasswordEncoder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유형을 선언한 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상황에 맞게 </a:t>
            </a:r>
            <a:r>
              <a:rPr lang="ko-KR" altLang="en-US" sz="1100" dirty="0" smtClean="0"/>
              <a:t>선택해서 사용할 수 있도록 지원하는 </a:t>
            </a:r>
            <a:r>
              <a:rPr lang="en-US" altLang="ko-KR" sz="1100" dirty="0" smtClean="0"/>
              <a:t>Encoder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인터페이스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암호화</a:t>
            </a:r>
            <a:endParaRPr lang="en-US" altLang="ko-KR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matches(</a:t>
            </a:r>
            <a:r>
              <a:rPr lang="en-US" altLang="ko-KR" sz="1100" b="1" dirty="0" err="1"/>
              <a:t>rawPassword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encodedPassword</a:t>
            </a:r>
            <a:r>
              <a:rPr lang="en-US" altLang="ko-KR" sz="1100" b="1" dirty="0"/>
              <a:t>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비교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/>
              <a:t>ex) </a:t>
            </a:r>
            <a:r>
              <a:rPr lang="en-US" altLang="ko-KR" sz="1200" dirty="0" err="1"/>
              <a:t>antMatcher</a:t>
            </a:r>
            <a:r>
              <a:rPr lang="en-US" altLang="ko-KR" sz="1200" dirty="0"/>
              <a:t>(“/user”).</a:t>
            </a:r>
            <a:r>
              <a:rPr lang="en-US" altLang="ko-KR" sz="1200" dirty="0" err="1"/>
              <a:t>hasRole</a:t>
            </a:r>
            <a:r>
              <a:rPr lang="en-US" altLang="ko-KR" sz="1200" dirty="0"/>
              <a:t>(</a:t>
            </a:r>
            <a:r>
              <a:rPr lang="ko-KR" altLang="en-US" sz="1200" dirty="0"/>
              <a:t>“</a:t>
            </a:r>
            <a:r>
              <a:rPr lang="en-US" altLang="ko-KR" sz="1200" dirty="0"/>
              <a:t>USER</a:t>
            </a:r>
            <a:r>
              <a:rPr lang="ko-KR" altLang="en-US" sz="1200" dirty="0"/>
              <a:t>＂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관리자 시스템 구축 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회원 관리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권한 부여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권한 관리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권한 생성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삭제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자원 관리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자원 생성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삭제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수정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 </a:t>
            </a:r>
            <a:r>
              <a:rPr lang="ko-KR" altLang="en-US" sz="1200" b="1" dirty="0" err="1"/>
              <a:t>매핑</a:t>
            </a:r>
            <a:endParaRPr lang="en-US" altLang="ko-KR" sz="1200" b="1" dirty="0"/>
          </a:p>
          <a:p>
            <a:pPr lvl="1">
              <a:spcBef>
                <a:spcPts val="600"/>
              </a:spcBef>
            </a:pPr>
            <a:endParaRPr lang="en-US" altLang="ko-KR" sz="1200" b="1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권한 계층 구현</a:t>
            </a:r>
            <a:endParaRPr lang="en-US" altLang="ko-KR" sz="1200" b="1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/>
              <a:t>URL – </a:t>
            </a:r>
            <a:r>
              <a:rPr lang="en-US" altLang="ko-KR" sz="1200" b="1" dirty="0" err="1"/>
              <a:t>Url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요청 시 인가 처리</a:t>
            </a:r>
            <a:endParaRPr lang="en-US" altLang="ko-KR" sz="1200" dirty="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/>
              <a:t>Method – </a:t>
            </a:r>
            <a:r>
              <a:rPr lang="ko-KR" altLang="en-US" sz="1200" b="1" dirty="0" err="1"/>
              <a:t>메소드</a:t>
            </a:r>
            <a:r>
              <a:rPr lang="ko-KR" altLang="en-US" sz="1200" b="1" dirty="0"/>
              <a:t> 호출 시 인가 처리</a:t>
            </a:r>
            <a:endParaRPr lang="en-US" altLang="ko-KR" sz="1200" b="1" dirty="0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/>
              <a:t>Pointcut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8896</Words>
  <Application>Microsoft Office PowerPoint</Application>
  <PresentationFormat>사용자 지정</PresentationFormat>
  <Paragraphs>2717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2024-04-11T13:17:28Z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