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79147" autoAdjust="0"/>
  </p:normalViewPr>
  <p:slideViewPr>
    <p:cSldViewPr snapToGrid="0">
      <p:cViewPr varScale="1">
        <p:scale>
          <a:sx n="110" d="100"/>
          <a:sy n="110" d="100"/>
        </p:scale>
        <p:origin x="1650" y="108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2024-03-30(Sat)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2024-03-30(Sat)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noProof="0" dirty="0" smtClean="0">
                <a:latin typeface="+mj-ea"/>
                <a:ea typeface="+mj-ea"/>
              </a:rPr>
              <a:t>프로젝트 기본 구성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baseline="0" noProof="0" dirty="0" smtClean="0">
                <a:latin typeface="+mj-ea"/>
                <a:ea typeface="+mj-ea"/>
              </a:rPr>
              <a:t>의존성 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환경설정</a:t>
            </a:r>
            <a:r>
              <a:rPr lang="en-US" altLang="ko-KR" baseline="0" noProof="0" dirty="0" smtClean="0">
                <a:latin typeface="+mj-ea"/>
                <a:ea typeface="+mj-ea"/>
              </a:rPr>
              <a:t>, UI</a:t>
            </a:r>
            <a:r>
              <a:rPr lang="ko-KR" altLang="en-US" baseline="0" noProof="0" dirty="0" smtClean="0">
                <a:latin typeface="+mj-ea"/>
                <a:ea typeface="+mj-ea"/>
              </a:rPr>
              <a:t>화면 구성</a:t>
            </a:r>
            <a:r>
              <a:rPr lang="en-US" altLang="ko-KR" baseline="0" noProof="0" dirty="0" smtClean="0">
                <a:latin typeface="+mj-ea"/>
                <a:ea typeface="+mj-ea"/>
              </a:rPr>
              <a:t>, </a:t>
            </a:r>
            <a:r>
              <a:rPr lang="ko-KR" altLang="en-US" baseline="0" noProof="0" dirty="0" smtClean="0">
                <a:latin typeface="+mj-ea"/>
                <a:ea typeface="+mj-ea"/>
              </a:rPr>
              <a:t>기본 </a:t>
            </a:r>
            <a:r>
              <a:rPr lang="en-US" altLang="ko-KR" baseline="0" noProof="0" dirty="0" smtClean="0">
                <a:latin typeface="+mj-ea"/>
                <a:ea typeface="+mj-ea"/>
              </a:rPr>
              <a:t>CRUD </a:t>
            </a:r>
            <a:r>
              <a:rPr lang="ko-KR" altLang="en-US" baseline="0" noProof="0" dirty="0" smtClean="0">
                <a:latin typeface="+mj-ea"/>
                <a:ea typeface="+mj-ea"/>
              </a:rPr>
              <a:t>기능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스프링 </a:t>
            </a:r>
            <a:r>
              <a:rPr lang="ko-KR" altLang="en-US" noProof="0" dirty="0" err="1" smtClean="0">
                <a:latin typeface="+mj-ea"/>
                <a:ea typeface="+mj-ea"/>
              </a:rPr>
              <a:t>시큐리티</a:t>
            </a:r>
            <a:r>
              <a:rPr lang="ko-KR" altLang="en-US" noProof="0" dirty="0" smtClean="0">
                <a:latin typeface="+mj-ea"/>
                <a:ea typeface="+mj-ea"/>
              </a:rPr>
              <a:t> 보안 기능을 점진적으로 구현 및 완성</a:t>
            </a:r>
            <a:endParaRPr lang="en-US" altLang="ko-KR" noProof="0" dirty="0" smtClean="0"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noProof="0" dirty="0" smtClean="0">
                <a:latin typeface="+mj-ea"/>
                <a:ea typeface="+mj-ea"/>
              </a:rPr>
              <a:t>DB</a:t>
            </a:r>
            <a:br>
              <a:rPr lang="en-US" altLang="ko-KR" noProof="0" dirty="0" smtClean="0">
                <a:latin typeface="+mj-ea"/>
                <a:ea typeface="+mj-ea"/>
              </a:rPr>
            </a:br>
            <a:r>
              <a:rPr lang="en-US" altLang="ko-KR" noProof="0" dirty="0" smtClean="0">
                <a:latin typeface="+mj-ea"/>
                <a:ea typeface="+mj-ea"/>
              </a:rPr>
              <a:t>-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err="1" smtClean="0">
                <a:latin typeface="+mj-ea"/>
                <a:ea typeface="+mj-ea"/>
              </a:rPr>
              <a:t>Postgresql</a:t>
            </a:r>
            <a:r>
              <a:rPr lang="en-US" altLang="ko-KR" baseline="0" noProof="0" smtClean="0">
                <a:latin typeface="+mj-ea"/>
                <a:ea typeface="+mj-ea"/>
              </a:rPr>
              <a:t> Server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RememberMeAuthenticationFIlter</a:t>
            </a:r>
            <a:r>
              <a:rPr lang="en-US" altLang="ko-KR" noProof="0" dirty="0" smtClean="0">
                <a:latin typeface="+mj-ea"/>
                <a:ea typeface="+mj-ea"/>
              </a:rPr>
              <a:t> : </a:t>
            </a:r>
            <a:r>
              <a:rPr lang="ko-KR" altLang="en-US" noProof="0" dirty="0" smtClean="0">
                <a:latin typeface="+mj-ea"/>
                <a:ea typeface="+mj-ea"/>
              </a:rPr>
              <a:t>인증 객체가 없고 </a:t>
            </a:r>
            <a:r>
              <a:rPr lang="en-US" altLang="ko-KR" noProof="0" dirty="0" smtClean="0">
                <a:latin typeface="+mj-ea"/>
                <a:ea typeface="+mj-ea"/>
              </a:rPr>
              <a:t>&amp; Remember-me </a:t>
            </a:r>
            <a:r>
              <a:rPr lang="ko-KR" altLang="en-US" noProof="0" dirty="0" smtClean="0">
                <a:latin typeface="+mj-ea"/>
                <a:ea typeface="+mj-ea"/>
              </a:rPr>
              <a:t>쿠키를 가지고 있는 경우 작동</a:t>
            </a:r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en-US" altLang="ko-KR" noProof="0" dirty="0" err="1" smtClean="0">
                <a:latin typeface="+mj-ea"/>
                <a:ea typeface="+mj-ea"/>
              </a:rPr>
              <a:t>RememberMeServices</a:t>
            </a:r>
            <a:r>
              <a:rPr lang="en-US" altLang="ko-KR" baseline="0" noProof="0" dirty="0" smtClean="0">
                <a:latin typeface="+mj-ea"/>
                <a:ea typeface="+mj-ea"/>
              </a:rPr>
              <a:t> : Interface</a:t>
            </a: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migrateSession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새로운 세션이 생성되고 발급된다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. 3.1v </a:t>
            </a:r>
            <a:r>
              <a:rPr lang="ko-KR" altLang="en-US" sz="800" b="1" dirty="0" smtClean="0">
                <a:solidFill>
                  <a:schemeClr val="accent1"/>
                </a:solidFill>
              </a:rPr>
              <a:t>이하에서 기본값</a:t>
            </a:r>
            <a:endParaRPr lang="en-US" altLang="ko-KR" sz="800" b="1" dirty="0" smtClean="0">
              <a:solidFill>
                <a:schemeClr val="accent1"/>
              </a:solidFill>
            </a:endParaRPr>
          </a:p>
          <a:p>
            <a:r>
              <a:rPr lang="en-US" altLang="ko-KR" sz="800" b="1" dirty="0" err="1" smtClean="0">
                <a:solidFill>
                  <a:schemeClr val="accent1"/>
                </a:solidFill>
              </a:rPr>
              <a:t>newSession</a:t>
            </a:r>
            <a:r>
              <a:rPr lang="en-US" altLang="ko-KR" sz="800" b="1" dirty="0" smtClean="0">
                <a:solidFill>
                  <a:schemeClr val="accent1"/>
                </a:solidFill>
              </a:rPr>
              <a:t> :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새로운 세션이 생성되지만 그 이전에 세션에서 설정한 속성의 값들을 사용하지 못하고 새롭게 설정해야 한다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1.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인증 처리 필터</a:t>
            </a:r>
            <a:endParaRPr lang="en-US" altLang="ko-KR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 smtClean="0"/>
              <a:t>2. </a:t>
            </a:r>
            <a:r>
              <a:rPr lang="en-US" altLang="ko-KR" sz="800" b="1" dirty="0" err="1" smtClean="0"/>
              <a:t>ConcurrentSessionControlAuthenticationStrategy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이 클래스를 호출하여 </a:t>
            </a:r>
            <a:r>
              <a:rPr lang="en-US" altLang="ko-KR" sz="800" b="0" dirty="0" smtClean="0"/>
              <a:t>session count </a:t>
            </a:r>
            <a:r>
              <a:rPr lang="ko-KR" altLang="en-US" sz="800" b="0" dirty="0" smtClean="0"/>
              <a:t>조회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3. </a:t>
            </a:r>
            <a:r>
              <a:rPr lang="en-US" altLang="ko-KR" sz="800" b="1" dirty="0" err="1" smtClean="0"/>
              <a:t>ChangeSessionIdAuthenticationStrategy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세션 고정 보호 클래스를 호출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새롭게 세션을 생성하고 쿠키를 발급함</a:t>
            </a:r>
            <a:r>
              <a:rPr lang="en-US" altLang="ko-KR" sz="800" b="0" dirty="0" smtClean="0"/>
              <a:t>)</a:t>
            </a:r>
          </a:p>
          <a:p>
            <a:pPr algn="l"/>
            <a:r>
              <a:rPr lang="en-US" altLang="ko-KR" sz="800" b="0" dirty="0" smtClean="0"/>
              <a:t>4. </a:t>
            </a:r>
            <a:r>
              <a:rPr lang="en-US" altLang="ko-KR" sz="800" b="1" dirty="0" err="1" smtClean="0"/>
              <a:t>RegisterSessionAuthenticationStrategy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사용자의 세션을 등록하고 저장함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5.</a:t>
            </a:r>
            <a:r>
              <a:rPr lang="en-US" altLang="ko-KR" sz="800" b="0" baseline="0" dirty="0" smtClean="0"/>
              <a:t> user2</a:t>
            </a:r>
            <a:r>
              <a:rPr lang="ko-KR" altLang="en-US" sz="800" b="0" baseline="0" dirty="0" smtClean="0"/>
              <a:t>가 동일한 계정으로 접속을 시도</a:t>
            </a:r>
            <a:endParaRPr lang="en-US" altLang="ko-KR" sz="800" b="0" baseline="0" dirty="0" smtClean="0"/>
          </a:p>
          <a:p>
            <a:pPr algn="l"/>
            <a:r>
              <a:rPr lang="en-US" altLang="ko-KR" sz="800" b="0" baseline="0" dirty="0" smtClean="0"/>
              <a:t>6. </a:t>
            </a:r>
            <a:r>
              <a:rPr lang="en-US" altLang="ko-KR" sz="800" b="1" dirty="0" err="1" smtClean="0"/>
              <a:t>UsernamePasswordAuthenticationFilter</a:t>
            </a:r>
            <a:r>
              <a:rPr lang="en-US" altLang="ko-KR" sz="800" b="0" dirty="0" smtClean="0"/>
              <a:t> : </a:t>
            </a:r>
            <a:r>
              <a:rPr lang="ko-KR" altLang="en-US" sz="800" b="0" dirty="0" smtClean="0"/>
              <a:t>를 호출하여 </a:t>
            </a:r>
            <a:r>
              <a:rPr lang="en-US" altLang="ko-KR" sz="800" b="0" dirty="0" smtClean="0"/>
              <a:t>session </a:t>
            </a:r>
            <a:r>
              <a:rPr lang="ko-KR" altLang="en-US" sz="800" b="0" dirty="0" smtClean="0"/>
              <a:t>조회했더니 이미 있음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7-1 </a:t>
            </a:r>
            <a:r>
              <a:rPr lang="ko-KR" altLang="en-US" sz="800" b="0" dirty="0" smtClean="0"/>
              <a:t>인증 실패 전략 </a:t>
            </a:r>
            <a:r>
              <a:rPr lang="en-US" altLang="ko-KR" sz="800" b="0" dirty="0" smtClean="0"/>
              <a:t>: </a:t>
            </a:r>
            <a:r>
              <a:rPr lang="en-US" altLang="ko-KR" sz="800" b="0" dirty="0" err="1" smtClean="0"/>
              <a:t>SessionAuthenticcationException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인증 오류 발생</a:t>
            </a:r>
            <a:r>
              <a:rPr lang="en-US" altLang="ko-KR" sz="800" b="0" dirty="0" smtClean="0"/>
              <a:t>_</a:t>
            </a:r>
            <a:r>
              <a:rPr lang="ko-KR" altLang="en-US" sz="800" b="0" baseline="0" dirty="0" smtClean="0"/>
              <a:t>세션이 생성되지 않고 인증 실패함</a:t>
            </a:r>
            <a:endParaRPr lang="en-US" altLang="ko-KR" sz="800" b="0" dirty="0" smtClean="0"/>
          </a:p>
          <a:p>
            <a:pPr algn="l"/>
            <a:r>
              <a:rPr lang="en-US" altLang="ko-KR" sz="800" b="0" dirty="0" smtClean="0"/>
              <a:t>7-2</a:t>
            </a:r>
            <a:r>
              <a:rPr lang="en-US" altLang="ko-KR" sz="800" b="0" baseline="0" dirty="0" smtClean="0"/>
              <a:t> </a:t>
            </a:r>
            <a:r>
              <a:rPr lang="ko-KR" altLang="en-US" sz="800" b="0" baseline="0" dirty="0" smtClean="0"/>
              <a:t>세션 만료 전략 </a:t>
            </a:r>
            <a:r>
              <a:rPr lang="en-US" altLang="ko-KR" sz="800" b="0" baseline="0" dirty="0" smtClean="0"/>
              <a:t>: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의 세션을 만료시킨다</a:t>
            </a:r>
            <a:r>
              <a:rPr lang="en-US" altLang="ko-KR" sz="800" b="0" baseline="0" dirty="0" smtClean="0"/>
              <a:t>.</a:t>
            </a:r>
          </a:p>
          <a:p>
            <a:pPr algn="l"/>
            <a:r>
              <a:rPr lang="en-US" altLang="ko-KR" sz="800" b="0" baseline="0" dirty="0" smtClean="0"/>
              <a:t>8 </a:t>
            </a:r>
            <a:r>
              <a:rPr lang="ko-KR" altLang="en-US" sz="800" b="0" baseline="0" dirty="0" smtClean="0"/>
              <a:t>사용자</a:t>
            </a:r>
            <a:r>
              <a:rPr lang="en-US" altLang="ko-KR" sz="800" b="0" baseline="0" dirty="0" smtClean="0"/>
              <a:t>1</a:t>
            </a:r>
            <a:r>
              <a:rPr lang="ko-KR" altLang="en-US" sz="800" b="0" baseline="0" dirty="0" smtClean="0"/>
              <a:t>이 요청을 하면 </a:t>
            </a:r>
            <a:r>
              <a:rPr lang="en-US" altLang="ko-KR" sz="800" b="1" dirty="0" err="1" smtClean="0"/>
              <a:t>ConcurrentSessionFilter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만료 여부를 확인한다</a:t>
            </a:r>
            <a:r>
              <a:rPr lang="en-US" altLang="ko-KR" sz="800" b="0" dirty="0" smtClean="0"/>
              <a:t>.</a:t>
            </a:r>
          </a:p>
          <a:p>
            <a:pPr algn="l"/>
            <a:r>
              <a:rPr lang="en-US" altLang="ko-KR" sz="800" b="0" dirty="0" smtClean="0"/>
              <a:t>9 </a:t>
            </a:r>
            <a:r>
              <a:rPr lang="ko-KR" altLang="en-US" sz="800" b="0" dirty="0" smtClean="0"/>
              <a:t>로그아웃 후 오류 페이지 응답</a:t>
            </a:r>
          </a:p>
          <a:p>
            <a:pPr algn="l"/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800" b="0" dirty="0" smtClean="0"/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특정한 </a:t>
            </a:r>
            <a:r>
              <a:rPr lang="en-US" altLang="ko-KR" noProof="0" dirty="0" smtClean="0">
                <a:latin typeface="+mj-ea"/>
                <a:ea typeface="+mj-ea"/>
              </a:rPr>
              <a:t>URL </a:t>
            </a:r>
            <a:r>
              <a:rPr lang="ko-KR" altLang="en-US" noProof="0" dirty="0" smtClean="0">
                <a:latin typeface="+mj-ea"/>
                <a:ea typeface="+mj-ea"/>
              </a:rPr>
              <a:t>정보로 요청을 </a:t>
            </a:r>
            <a:r>
              <a:rPr lang="ko-KR" altLang="en-US" noProof="0" dirty="0" err="1" smtClean="0">
                <a:latin typeface="+mj-ea"/>
                <a:ea typeface="+mj-ea"/>
              </a:rPr>
              <a:t>하였을때</a:t>
            </a:r>
            <a:r>
              <a:rPr lang="ko-KR" altLang="en-US" noProof="0" dirty="0" smtClean="0">
                <a:latin typeface="+mj-ea"/>
                <a:ea typeface="+mj-ea"/>
              </a:rPr>
              <a:t> 인가 처리를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Ex) /shop/** </a:t>
            </a:r>
            <a:r>
              <a:rPr lang="ko-KR" altLang="en-US" noProof="0" dirty="0" smtClean="0">
                <a:latin typeface="+mj-ea"/>
                <a:ea typeface="+mj-ea"/>
              </a:rPr>
              <a:t>을 통한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err="1" smtClean="0">
                <a:latin typeface="+mj-ea"/>
                <a:ea typeface="+mj-ea"/>
              </a:rPr>
              <a:t>요청시에만</a:t>
            </a:r>
            <a:r>
              <a:rPr lang="ko-KR" altLang="en-US" noProof="0" dirty="0" smtClean="0">
                <a:latin typeface="+mj-ea"/>
                <a:ea typeface="+mj-ea"/>
              </a:rPr>
              <a:t> </a:t>
            </a:r>
            <a:r>
              <a:rPr lang="en-US" altLang="ko-KR" noProof="0" dirty="0" err="1" smtClean="0">
                <a:latin typeface="+mj-ea"/>
                <a:ea typeface="+mj-ea"/>
              </a:rPr>
              <a:t>authorizerequests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가 처리된다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latin typeface="+mj-ea"/>
                <a:ea typeface="+mj-ea"/>
              </a:rPr>
              <a:t> </a:t>
            </a:r>
            <a:r>
              <a:rPr lang="en-US" altLang="ko-KR" sz="800" b="1" dirty="0" smtClean="0">
                <a:latin typeface="+mj-ea"/>
                <a:ea typeface="+mj-ea"/>
              </a:rPr>
              <a:t>.</a:t>
            </a:r>
            <a:r>
              <a:rPr lang="en-US" altLang="ko-KR" sz="800" b="1" dirty="0" err="1" smtClean="0">
                <a:latin typeface="+mj-ea"/>
                <a:ea typeface="+mj-ea"/>
              </a:rPr>
              <a:t>anyRequest</a:t>
            </a:r>
            <a:r>
              <a:rPr lang="en-US" altLang="ko-KR" sz="800" b="1" dirty="0" smtClean="0">
                <a:latin typeface="+mj-ea"/>
                <a:ea typeface="+mj-ea"/>
              </a:rPr>
              <a:t>().authenticated()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 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: </a:t>
            </a:r>
            <a:r>
              <a:rPr lang="ko-KR" altLang="en-US" sz="786" b="0" baseline="0" noProof="0" dirty="0" smtClean="0">
                <a:latin typeface="+mj-ea"/>
                <a:ea typeface="+mj-ea"/>
              </a:rPr>
              <a:t>위 처리에 해당하지 않는 모든 요청은 인증을 받은 사용자만 해당 자원에 접근이 가능하다</a:t>
            </a:r>
            <a:r>
              <a:rPr lang="en-US" altLang="ko-KR" sz="786" b="0" baseline="0" noProof="0" dirty="0" smtClean="0">
                <a:latin typeface="+mj-ea"/>
                <a:ea typeface="+mj-ea"/>
              </a:rPr>
              <a:t>.</a:t>
            </a:r>
            <a:endParaRPr lang="en-US" altLang="ko-KR" sz="800" b="1" dirty="0" smtClean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: </a:t>
            </a:r>
            <a:r>
              <a:rPr lang="ko-KR" altLang="en-US" baseline="0" noProof="0" dirty="0" smtClean="0">
                <a:latin typeface="+mj-ea"/>
                <a:ea typeface="+mj-ea"/>
              </a:rPr>
              <a:t>스프링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시큐리티가</a:t>
            </a:r>
            <a:r>
              <a:rPr lang="ko-KR" altLang="en-US" baseline="0" noProof="0" dirty="0" smtClean="0">
                <a:latin typeface="+mj-ea"/>
                <a:ea typeface="+mj-ea"/>
              </a:rPr>
              <a:t> 관리하는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필터중에</a:t>
            </a:r>
            <a:r>
              <a:rPr lang="ko-KR" altLang="en-US" baseline="0" noProof="0" dirty="0" smtClean="0">
                <a:latin typeface="+mj-ea"/>
                <a:ea typeface="+mj-ea"/>
              </a:rPr>
              <a:t> 가장 마지막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ExceptionTranslationFilter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는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필터 바로 앞에 있다</a:t>
            </a:r>
            <a:r>
              <a:rPr lang="en-US" altLang="ko-KR" baseline="0" noProof="0" dirty="0" smtClean="0">
                <a:latin typeface="+mj-ea"/>
                <a:ea typeface="+mj-ea"/>
              </a:rPr>
              <a:t>. Try – catch</a:t>
            </a:r>
            <a:r>
              <a:rPr lang="ko-KR" altLang="en-US" baseline="0" noProof="0" dirty="0" smtClean="0">
                <a:latin typeface="+mj-ea"/>
                <a:ea typeface="+mj-ea"/>
              </a:rPr>
              <a:t>를 통하여 </a:t>
            </a: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baseline="0" noProof="0" dirty="0" smtClean="0">
                <a:latin typeface="+mj-ea"/>
                <a:ea typeface="+mj-ea"/>
              </a:rPr>
              <a:t>를 호출하여 예외를 발생시킨다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의 역할 </a:t>
            </a:r>
            <a:r>
              <a:rPr lang="en-US" altLang="ko-KR" baseline="0" noProof="0" dirty="0" smtClean="0">
                <a:latin typeface="+mj-ea"/>
                <a:ea typeface="+mj-ea"/>
              </a:rPr>
              <a:t>: </a:t>
            </a:r>
            <a:r>
              <a:rPr lang="ko-KR" altLang="en-US" baseline="0" noProof="0" dirty="0" smtClean="0">
                <a:latin typeface="+mj-ea"/>
                <a:ea typeface="+mj-ea"/>
              </a:rPr>
              <a:t>어떠한 요청이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들어왔을때</a:t>
            </a:r>
            <a:r>
              <a:rPr lang="en-US" altLang="ko-KR" baseline="0" noProof="0" dirty="0" smtClean="0">
                <a:latin typeface="+mj-ea"/>
                <a:ea typeface="+mj-ea"/>
              </a:rPr>
              <a:t> servlet</a:t>
            </a:r>
            <a:r>
              <a:rPr lang="ko-KR" altLang="en-US" baseline="0" noProof="0" dirty="0" smtClean="0">
                <a:latin typeface="+mj-ea"/>
                <a:ea typeface="+mj-ea"/>
              </a:rPr>
              <a:t>에서 요청을 처리하게 되는데</a:t>
            </a:r>
            <a:r>
              <a:rPr lang="en-US" altLang="ko-KR" baseline="0" noProof="0" dirty="0" smtClean="0">
                <a:latin typeface="+mj-ea"/>
                <a:ea typeface="+mj-ea"/>
              </a:rPr>
              <a:t>, servlet </a:t>
            </a:r>
            <a:r>
              <a:rPr lang="ko-KR" altLang="en-US" baseline="0" noProof="0" dirty="0" smtClean="0">
                <a:latin typeface="+mj-ea"/>
                <a:ea typeface="+mj-ea"/>
              </a:rPr>
              <a:t>자원에 </a:t>
            </a:r>
            <a:r>
              <a:rPr lang="ko-KR" altLang="en-US" baseline="0" noProof="0" dirty="0" err="1" smtClean="0">
                <a:latin typeface="+mj-ea"/>
                <a:ea typeface="+mj-ea"/>
              </a:rPr>
              <a:t>가기전에</a:t>
            </a:r>
            <a:r>
              <a:rPr lang="ko-KR" altLang="en-US" baseline="0" noProof="0" dirty="0" smtClean="0">
                <a:latin typeface="+mj-ea"/>
                <a:ea typeface="+mj-ea"/>
              </a:rPr>
              <a:t> </a:t>
            </a:r>
            <a:r>
              <a:rPr lang="en-US" altLang="ko-KR" baseline="0" noProof="0" dirty="0" smtClean="0">
                <a:latin typeface="+mj-ea"/>
                <a:ea typeface="+mj-ea"/>
              </a:rPr>
              <a:t>filter</a:t>
            </a:r>
            <a:r>
              <a:rPr lang="ko-KR" altLang="en-US" baseline="0" noProof="0" dirty="0" smtClean="0">
                <a:latin typeface="+mj-ea"/>
                <a:ea typeface="+mj-ea"/>
              </a:rPr>
              <a:t>가 먼저 받아서 요청에 대한 작업을 처리한다</a:t>
            </a:r>
            <a:r>
              <a:rPr lang="en-US" altLang="ko-KR" baseline="0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DelegatingFilterProxy</a:t>
            </a:r>
            <a:r>
              <a:rPr lang="en-US" altLang="ko-KR" sz="800" b="1" dirty="0" smtClean="0"/>
              <a:t> : </a:t>
            </a:r>
            <a:r>
              <a:rPr lang="ko-KR" altLang="en-US" sz="800" b="0" dirty="0" err="1" smtClean="0"/>
              <a:t>서블릿</a:t>
            </a:r>
            <a:r>
              <a:rPr lang="ko-KR" altLang="en-US" sz="800" b="0" dirty="0" smtClean="0"/>
              <a:t> 필터이기 때문에</a:t>
            </a:r>
            <a:r>
              <a:rPr lang="en-US" altLang="ko-KR" sz="800" b="0" dirty="0" smtClean="0"/>
              <a:t> </a:t>
            </a:r>
            <a:r>
              <a:rPr lang="ko-KR" altLang="en-US" sz="800" b="0" dirty="0" smtClean="0"/>
              <a:t>가장 요청을 먼저 받고 그 요청을 </a:t>
            </a:r>
            <a:r>
              <a:rPr lang="en-US" altLang="ko-KR" sz="800" b="0" dirty="0" smtClean="0"/>
              <a:t>Spring</a:t>
            </a:r>
            <a:r>
              <a:rPr lang="ko-KR" altLang="en-US" sz="800" b="0" dirty="0" smtClean="0"/>
              <a:t>에게 전달한다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http.antMatcher</a:t>
            </a:r>
            <a:r>
              <a:rPr lang="en-US" altLang="ko-KR" noProof="0" dirty="0" smtClean="0">
                <a:latin typeface="+mj-ea"/>
                <a:ea typeface="+mj-ea"/>
              </a:rPr>
              <a:t>()</a:t>
            </a:r>
            <a:r>
              <a:rPr lang="ko-KR" altLang="en-US" noProof="0" dirty="0" smtClean="0">
                <a:latin typeface="+mj-ea"/>
                <a:ea typeface="+mj-ea"/>
              </a:rPr>
              <a:t>를 통해서 </a:t>
            </a:r>
            <a:r>
              <a:rPr lang="en-US" altLang="ko-KR" noProof="0" dirty="0" err="1" smtClean="0">
                <a:latin typeface="+mj-ea"/>
                <a:ea typeface="+mj-ea"/>
              </a:rPr>
              <a:t>url</a:t>
            </a:r>
            <a:r>
              <a:rPr lang="ko-KR" altLang="en-US" noProof="0" dirty="0" smtClean="0">
                <a:latin typeface="+mj-ea"/>
                <a:ea typeface="+mj-ea"/>
              </a:rPr>
              <a:t>을 설정하면 해당 </a:t>
            </a:r>
            <a:r>
              <a:rPr lang="en-US" altLang="ko-KR" noProof="0" dirty="0" err="1" smtClean="0">
                <a:latin typeface="+mj-ea"/>
                <a:ea typeface="+mj-ea"/>
              </a:rPr>
              <a:t>config</a:t>
            </a:r>
            <a:r>
              <a:rPr lang="ko-KR" altLang="en-US" noProof="0" dirty="0" smtClean="0">
                <a:latin typeface="+mj-ea"/>
                <a:ea typeface="+mj-ea"/>
              </a:rPr>
              <a:t>로 접근하여 필터가 적용된다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넓은 범위의 요청이 우선순위가 </a:t>
            </a:r>
            <a:r>
              <a:rPr lang="ko-KR" altLang="en-US" noProof="0" dirty="0" err="1" smtClean="0">
                <a:latin typeface="+mj-ea"/>
                <a:ea typeface="+mj-ea"/>
              </a:rPr>
              <a:t>뒤어야</a:t>
            </a:r>
            <a:r>
              <a:rPr lang="ko-KR" altLang="en-US" noProof="0" dirty="0" smtClean="0">
                <a:latin typeface="+mj-ea"/>
                <a:ea typeface="+mj-ea"/>
              </a:rPr>
              <a:t>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smtClean="0"/>
              <a:t>Authentication : </a:t>
            </a:r>
            <a:r>
              <a:rPr lang="en-US" altLang="ko-KR" sz="800" b="0" dirty="0" smtClean="0"/>
              <a:t>interface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700" b="1" dirty="0" err="1" smtClean="0"/>
              <a:t>ThreadLocal</a:t>
            </a:r>
            <a:r>
              <a:rPr lang="en-US" altLang="ko-KR" sz="700" b="1" dirty="0" smtClean="0"/>
              <a:t> : </a:t>
            </a:r>
            <a:r>
              <a:rPr lang="ko-KR" altLang="en-US" sz="700" b="1" dirty="0" smtClean="0"/>
              <a:t>저장소에 </a:t>
            </a:r>
            <a:r>
              <a:rPr lang="en-US" altLang="ko-KR" sz="700" b="1" dirty="0" smtClean="0"/>
              <a:t>Authentication </a:t>
            </a:r>
            <a:r>
              <a:rPr lang="ko-KR" altLang="en-US" sz="700" b="1" dirty="0" smtClean="0"/>
              <a:t>객체를 저장하여 전역적으로 사용 가능</a:t>
            </a:r>
            <a:r>
              <a:rPr lang="en-US" altLang="ko-KR" sz="700" b="1" smtClean="0"/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0" dirty="0" err="1" smtClean="0"/>
              <a:t>SecurityContext</a:t>
            </a:r>
            <a:r>
              <a:rPr lang="en-US" altLang="ko-KR" sz="800" b="0" dirty="0" smtClean="0"/>
              <a:t> </a:t>
            </a:r>
            <a:r>
              <a:rPr lang="en-US" altLang="ko-KR" sz="800" b="1" dirty="0" smtClean="0"/>
              <a:t>&gt; </a:t>
            </a:r>
            <a:r>
              <a:rPr lang="en-US" altLang="ko-KR" sz="800" dirty="0" smtClean="0"/>
              <a:t>Authentication &gt;</a:t>
            </a:r>
            <a:r>
              <a:rPr lang="en-US" altLang="ko-KR" sz="800" baseline="0" dirty="0" smtClean="0"/>
              <a:t> </a:t>
            </a:r>
            <a:r>
              <a:rPr lang="en-US" altLang="ko-KR" sz="800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각 저장되는 이 연속성을 기억하라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700" b="0" dirty="0" err="1" smtClean="0"/>
              <a:t>SecurityContext</a:t>
            </a:r>
            <a:r>
              <a:rPr lang="en-US" altLang="ko-KR" sz="700" b="0" dirty="0" smtClean="0"/>
              <a:t> </a:t>
            </a:r>
            <a:r>
              <a:rPr lang="ko-KR" altLang="en-US" sz="700" b="0" dirty="0" smtClean="0"/>
              <a:t>안에는 </a:t>
            </a:r>
            <a:r>
              <a:rPr lang="en-US" altLang="ko-KR" sz="700" dirty="0" smtClean="0"/>
              <a:t>Authentication , Authentication </a:t>
            </a:r>
            <a:r>
              <a:rPr lang="ko-KR" altLang="en-US" sz="700" dirty="0" smtClean="0"/>
              <a:t>안에는 </a:t>
            </a:r>
            <a:r>
              <a:rPr lang="en-US" altLang="ko-KR" sz="700" dirty="0" smtClean="0"/>
              <a:t>user</a:t>
            </a:r>
          </a:p>
          <a:p>
            <a:pPr marL="171450" indent="-171450">
              <a:buFontTx/>
              <a:buChar char="-"/>
            </a:pPr>
            <a:endParaRPr lang="en-US" altLang="ko-KR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800" dirty="0" err="1" smtClean="0"/>
              <a:t>ThreadLocal</a:t>
            </a:r>
            <a:r>
              <a:rPr lang="en-US" altLang="ko-KR" sz="800" dirty="0" smtClean="0"/>
              <a:t> : </a:t>
            </a:r>
            <a:r>
              <a:rPr lang="ko-KR" altLang="en-US" sz="800" dirty="0" err="1" smtClean="0"/>
              <a:t>쓰레드마다</a:t>
            </a:r>
            <a:r>
              <a:rPr lang="ko-KR" altLang="en-US" sz="800" dirty="0" smtClean="0"/>
              <a:t> 고유하게 할당된 저장소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쓰레드간에</a:t>
            </a:r>
            <a:r>
              <a:rPr lang="ko-KR" altLang="en-US" sz="800" dirty="0" smtClean="0"/>
              <a:t> 공유가 되지 않고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</a:t>
            </a:r>
            <a:r>
              <a:rPr lang="ko-KR" altLang="en-US" sz="800" dirty="0" err="1" smtClean="0"/>
              <a:t>쓰레드에</a:t>
            </a:r>
            <a:r>
              <a:rPr lang="ko-KR" altLang="en-US" sz="800" dirty="0" smtClean="0"/>
              <a:t> 할당되어 있음</a:t>
            </a:r>
            <a:r>
              <a:rPr lang="en-US" altLang="ko-KR" sz="800" dirty="0" smtClean="0"/>
              <a:t>) -&gt; thread</a:t>
            </a:r>
            <a:r>
              <a:rPr lang="en-US" altLang="ko-KR" sz="800" baseline="0" dirty="0" smtClean="0"/>
              <a:t> </a:t>
            </a:r>
            <a:r>
              <a:rPr lang="en-US" altLang="ko-KR" sz="800" baseline="0" smtClean="0"/>
              <a:t>safe</a:t>
            </a:r>
            <a:r>
              <a:rPr lang="ko-KR" altLang="en-US" sz="800" baseline="0" smtClean="0"/>
              <a:t>함</a:t>
            </a:r>
            <a:endParaRPr lang="en-US" altLang="ko-KR" sz="800" baseline="0" smtClean="0"/>
          </a:p>
          <a:p>
            <a:pPr marL="0" indent="0">
              <a:buFontTx/>
              <a:buNone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dirty="0" err="1" smtClean="0">
                <a:latin typeface="+mj-ea"/>
                <a:ea typeface="+mj-ea"/>
              </a:rPr>
              <a:t>AnonymousAuthenticationFilter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 처리 필터</a:t>
            </a:r>
            <a:endParaRPr lang="en-US" altLang="ko-KR" sz="800" dirty="0" smtClean="0">
              <a:latin typeface="+mj-ea"/>
              <a:ea typeface="+mj-ea"/>
            </a:endParaRPr>
          </a:p>
          <a:p>
            <a:r>
              <a:rPr lang="en-US" altLang="ko-KR" sz="800" dirty="0" err="1" smtClean="0">
                <a:latin typeface="+mj-ea"/>
                <a:ea typeface="+mj-ea"/>
              </a:rPr>
              <a:t>AnonymousAuthenticationToken</a:t>
            </a:r>
            <a:r>
              <a:rPr lang="en-US" altLang="ko-KR" sz="800" dirty="0" smtClean="0">
                <a:latin typeface="+mj-ea"/>
                <a:ea typeface="+mj-ea"/>
              </a:rPr>
              <a:t> : </a:t>
            </a:r>
            <a:r>
              <a:rPr lang="ko-KR" altLang="en-US" sz="800" dirty="0" smtClean="0">
                <a:latin typeface="+mj-ea"/>
                <a:ea typeface="+mj-ea"/>
              </a:rPr>
              <a:t>익명 사용자용 인증 객체</a:t>
            </a:r>
            <a:endParaRPr lang="en-US" altLang="ko-KR" sz="80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AuthenticationManager</a:t>
            </a:r>
            <a:endParaRPr lang="en-US" altLang="ko-KR" sz="800" b="1" dirty="0" smtClean="0"/>
          </a:p>
          <a:p>
            <a:pPr marL="0" indent="0">
              <a:buFontTx/>
              <a:buNone/>
            </a:pPr>
            <a:r>
              <a:rPr lang="en-US" altLang="ko-KR" sz="800" b="0" dirty="0" smtClean="0"/>
              <a:t>-</a:t>
            </a:r>
            <a:r>
              <a:rPr lang="en-US" altLang="ko-KR" sz="800" b="0" baseline="0" dirty="0" smtClean="0"/>
              <a:t> </a:t>
            </a:r>
            <a:r>
              <a:rPr lang="ko-KR" altLang="en-US" sz="800" b="0" dirty="0" smtClean="0"/>
              <a:t>인증에 대한 전반적인 관리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)</a:t>
            </a:r>
          </a:p>
          <a:p>
            <a:pPr marL="0" indent="0">
              <a:buFontTx/>
              <a:buNone/>
            </a:pPr>
            <a:r>
              <a:rPr lang="en-US" altLang="ko-KR" sz="800" b="0" noProof="0" dirty="0" smtClean="0">
                <a:latin typeface="+mj-ea"/>
                <a:ea typeface="+mj-ea"/>
              </a:rPr>
              <a:t>- </a:t>
            </a:r>
            <a:r>
              <a:rPr lang="ko-KR" altLang="en-US" sz="800" b="0" noProof="0" dirty="0" smtClean="0">
                <a:latin typeface="+mj-ea"/>
                <a:ea typeface="+mj-ea"/>
              </a:rPr>
              <a:t>직접 인증 처리를 하지 않고 </a:t>
            </a:r>
            <a:r>
              <a:rPr lang="en-US" altLang="ko-KR" sz="800" b="0" noProof="0" dirty="0" err="1" smtClean="0">
                <a:latin typeface="+mj-ea"/>
                <a:ea typeface="+mj-ea"/>
              </a:rPr>
              <a:t>AuthenticationProvider</a:t>
            </a:r>
            <a:r>
              <a:rPr lang="ko-KR" altLang="en-US" sz="800" b="0" noProof="0" dirty="0" smtClean="0">
                <a:latin typeface="+mj-ea"/>
                <a:ea typeface="+mj-ea"/>
              </a:rPr>
              <a:t>에게 위임한다</a:t>
            </a:r>
            <a:r>
              <a:rPr lang="en-US" altLang="ko-KR" sz="800" b="0" noProof="0" dirty="0" smtClean="0">
                <a:latin typeface="+mj-ea"/>
                <a:ea typeface="+mj-ea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1" noProof="0" dirty="0" err="1" smtClean="0">
                <a:latin typeface="+mj-ea"/>
                <a:ea typeface="+mj-ea"/>
              </a:rPr>
              <a:t>AuthenticationProvider</a:t>
            </a:r>
            <a:endParaRPr lang="en-US" altLang="ko-KR" sz="700" b="1" noProof="0" dirty="0" smtClean="0">
              <a:latin typeface="+mj-ea"/>
              <a:ea typeface="+mj-ea"/>
            </a:endParaRPr>
          </a:p>
          <a:p>
            <a:pPr marL="0" indent="0">
              <a:buFontTx/>
              <a:buNone/>
            </a:pPr>
            <a:r>
              <a:rPr lang="en-US" altLang="ko-KR" sz="700" b="0" noProof="0" dirty="0" smtClean="0">
                <a:latin typeface="+mj-ea"/>
                <a:ea typeface="+mj-ea"/>
              </a:rPr>
              <a:t>-</a:t>
            </a:r>
            <a:r>
              <a:rPr lang="en-US" altLang="ko-KR" sz="700" b="0" baseline="0" noProof="0" dirty="0" smtClean="0">
                <a:latin typeface="+mj-ea"/>
                <a:ea typeface="+mj-ea"/>
              </a:rPr>
              <a:t> ID/PW</a:t>
            </a:r>
            <a:r>
              <a:rPr lang="ko-KR" altLang="en-US" sz="700" b="0" baseline="0" noProof="0" dirty="0" smtClean="0">
                <a:latin typeface="+mj-ea"/>
                <a:ea typeface="+mj-ea"/>
              </a:rPr>
              <a:t>와 같은 정보를 검증</a:t>
            </a: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>
                <a:solidFill>
                  <a:srgbClr val="D24726"/>
                </a:solidFill>
              </a:rPr>
              <a:t>AuthenticationProvider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 (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인터페이스</a:t>
            </a:r>
            <a:r>
              <a:rPr lang="en-US" altLang="ko-KR" sz="800" b="1" dirty="0" smtClean="0">
                <a:solidFill>
                  <a:srgbClr val="D24726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D24726"/>
                </a:solidFill>
              </a:rPr>
              <a:t>- 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인증처리에 가장 핵심적인 클래스</a:t>
            </a:r>
            <a:endParaRPr lang="en-US" altLang="ko-KR" sz="800" b="0" dirty="0" smtClean="0">
              <a:solidFill>
                <a:srgbClr val="D24726"/>
              </a:solidFill>
            </a:endParaRPr>
          </a:p>
          <a:p>
            <a:r>
              <a:rPr lang="en-US" altLang="ko-KR" b="0" noProof="0" dirty="0" smtClean="0">
                <a:latin typeface="+mj-ea"/>
                <a:ea typeface="+mj-ea"/>
              </a:rPr>
              <a:t>- </a:t>
            </a:r>
            <a:r>
              <a:rPr lang="ko-KR" altLang="en-US" b="0" noProof="0" dirty="0" smtClean="0">
                <a:latin typeface="+mj-ea"/>
                <a:ea typeface="+mj-ea"/>
              </a:rPr>
              <a:t>인증을 시도하는 정보를 받아서 실질적으로 검증을 하는 클래스</a:t>
            </a:r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인가처리 </a:t>
            </a:r>
            <a:r>
              <a:rPr lang="en-US" altLang="ko-KR" noProof="0" dirty="0" smtClean="0">
                <a:latin typeface="+mj-ea"/>
                <a:ea typeface="+mj-ea"/>
              </a:rPr>
              <a:t>: </a:t>
            </a:r>
            <a:r>
              <a:rPr lang="ko-KR" altLang="en-US" noProof="0" dirty="0" smtClean="0">
                <a:latin typeface="+mj-ea"/>
                <a:ea typeface="+mj-ea"/>
              </a:rPr>
              <a:t>인증을 받은 사용자가 특정 자원에 </a:t>
            </a:r>
            <a:r>
              <a:rPr lang="ko-KR" altLang="en-US" noProof="0" dirty="0" err="1" smtClean="0">
                <a:latin typeface="+mj-ea"/>
                <a:ea typeface="+mj-ea"/>
              </a:rPr>
              <a:t>접근할때</a:t>
            </a:r>
            <a:r>
              <a:rPr lang="en-US" altLang="ko-KR" noProof="0" dirty="0" smtClean="0">
                <a:latin typeface="+mj-ea"/>
                <a:ea typeface="+mj-ea"/>
              </a:rPr>
              <a:t>,</a:t>
            </a:r>
            <a:r>
              <a:rPr lang="en-US" altLang="ko-KR" baseline="0" noProof="0" dirty="0" smtClean="0">
                <a:latin typeface="+mj-ea"/>
                <a:ea typeface="+mj-ea"/>
              </a:rPr>
              <a:t> </a:t>
            </a:r>
            <a:r>
              <a:rPr lang="ko-KR" altLang="en-US" baseline="0" noProof="0" dirty="0" smtClean="0">
                <a:latin typeface="+mj-ea"/>
                <a:ea typeface="+mj-ea"/>
              </a:rPr>
              <a:t>접근할 수 있는 자격이 되는지 확인</a:t>
            </a:r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 err="1" smtClean="0">
                <a:solidFill>
                  <a:srgbClr val="D24726"/>
                </a:solidFill>
              </a:rPr>
              <a:t>FilterSecurityInterceptor</a:t>
            </a:r>
            <a:endParaRPr lang="ko-KR" altLang="en-US" sz="800" b="1" dirty="0" smtClean="0">
              <a:solidFill>
                <a:srgbClr val="D24726"/>
              </a:solidFill>
            </a:endParaRPr>
          </a:p>
          <a:p>
            <a:r>
              <a:rPr lang="en-US" altLang="ko-KR" noProof="0" dirty="0" smtClean="0">
                <a:latin typeface="+mj-ea"/>
                <a:ea typeface="+mj-ea"/>
              </a:rPr>
              <a:t>- </a:t>
            </a:r>
            <a:r>
              <a:rPr lang="ko-KR" altLang="en-US" noProof="0" dirty="0" smtClean="0">
                <a:latin typeface="+mj-ea"/>
                <a:ea typeface="+mj-ea"/>
              </a:rPr>
              <a:t>가장 마지막에 위치한 필터로써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최종적으로 접근하고자 하는 자원에 대해서 승인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거부 판단을 한다</a:t>
            </a:r>
            <a:r>
              <a:rPr lang="en-US" altLang="ko-KR" noProof="0" smtClean="0">
                <a:latin typeface="+mj-ea"/>
                <a:ea typeface="+mj-ea"/>
              </a:rPr>
              <a:t>.</a:t>
            </a:r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권한을 처리하는 필터가 인증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요청</a:t>
            </a:r>
            <a:r>
              <a:rPr lang="en-US" altLang="ko-KR" noProof="0" dirty="0" smtClean="0">
                <a:latin typeface="+mj-ea"/>
                <a:ea typeface="+mj-ea"/>
              </a:rPr>
              <a:t>/</a:t>
            </a:r>
            <a:r>
              <a:rPr lang="ko-KR" altLang="en-US" noProof="0" dirty="0" smtClean="0">
                <a:latin typeface="+mj-ea"/>
                <a:ea typeface="+mj-ea"/>
              </a:rPr>
              <a:t>권한 정보를 </a:t>
            </a:r>
            <a:r>
              <a:rPr lang="en-US" altLang="ko-KR" noProof="0" dirty="0" smtClean="0">
                <a:latin typeface="+mj-ea"/>
                <a:ea typeface="+mj-ea"/>
              </a:rPr>
              <a:t>parameter</a:t>
            </a:r>
            <a:r>
              <a:rPr lang="ko-KR" altLang="en-US" noProof="0" dirty="0" smtClean="0">
                <a:latin typeface="+mj-ea"/>
                <a:ea typeface="+mj-ea"/>
              </a:rPr>
              <a:t>를 </a:t>
            </a:r>
            <a:r>
              <a:rPr lang="en-US" altLang="ko-KR" sz="800" b="1" dirty="0" err="1" smtClean="0">
                <a:solidFill>
                  <a:srgbClr val="D24726"/>
                </a:solidFill>
              </a:rPr>
              <a:t>AccessDecisionManager</a:t>
            </a:r>
            <a:r>
              <a:rPr lang="ko-KR" altLang="en-US" sz="800" b="0" dirty="0" smtClean="0">
                <a:solidFill>
                  <a:srgbClr val="D24726"/>
                </a:solidFill>
              </a:rPr>
              <a:t>에</a:t>
            </a:r>
            <a:r>
              <a:rPr lang="ko-KR" altLang="en-US" sz="800" b="1" dirty="0" smtClean="0">
                <a:solidFill>
                  <a:srgbClr val="D24726"/>
                </a:solidFill>
              </a:rPr>
              <a:t> </a:t>
            </a:r>
            <a:r>
              <a:rPr lang="ko-KR" altLang="en-US" noProof="0" dirty="0" smtClean="0">
                <a:latin typeface="+mj-ea"/>
                <a:ea typeface="+mj-ea"/>
              </a:rPr>
              <a:t>전달한다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noProof="0" dirty="0" smtClean="0">
                <a:latin typeface="+mj-ea"/>
                <a:ea typeface="+mj-ea"/>
              </a:rPr>
              <a:t>실질적으로 인가처리를 총괄하는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이다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noProof="0" dirty="0" smtClean="0">
                <a:latin typeface="+mj-ea"/>
                <a:ea typeface="+mj-ea"/>
              </a:rPr>
              <a:t>Interface</a:t>
            </a:r>
            <a:r>
              <a:rPr lang="ko-KR" altLang="en-US" noProof="0" dirty="0" smtClean="0">
                <a:latin typeface="+mj-ea"/>
                <a:ea typeface="+mj-ea"/>
              </a:rPr>
              <a:t>로 </a:t>
            </a:r>
            <a:r>
              <a:rPr lang="en-US" altLang="ko-KR" noProof="0" dirty="0" smtClean="0">
                <a:latin typeface="+mj-ea"/>
                <a:ea typeface="+mj-ea"/>
              </a:rPr>
              <a:t>3</a:t>
            </a:r>
            <a:r>
              <a:rPr lang="ko-KR" altLang="en-US" noProof="0" dirty="0" smtClean="0">
                <a:latin typeface="+mj-ea"/>
                <a:ea typeface="+mj-ea"/>
              </a:rPr>
              <a:t>개의 구현체가 있다</a:t>
            </a:r>
            <a:r>
              <a:rPr lang="en-US" altLang="ko-KR" noProof="0" dirty="0" smtClean="0">
                <a:latin typeface="+mj-ea"/>
                <a:ea typeface="+mj-ea"/>
              </a:rPr>
              <a:t>. </a:t>
            </a:r>
            <a:r>
              <a:rPr lang="ko-KR" altLang="en-US" noProof="0" dirty="0" smtClean="0">
                <a:latin typeface="+mj-ea"/>
                <a:ea typeface="+mj-ea"/>
              </a:rPr>
              <a:t>접근 결정의 세가지 유형으로 나뉜다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98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>
                <a:latin typeface="+mj-ea"/>
                <a:ea typeface="+mj-ea"/>
              </a:rPr>
              <a:t>FilterSecurityInterceptor</a:t>
            </a:r>
            <a:r>
              <a:rPr lang="ko-KR" altLang="en-US" noProof="0" dirty="0" smtClean="0">
                <a:latin typeface="+mj-ea"/>
                <a:ea typeface="+mj-ea"/>
              </a:rPr>
              <a:t>가 </a:t>
            </a:r>
            <a:r>
              <a:rPr lang="en-US" altLang="ko-KR" noProof="0" dirty="0" err="1" smtClean="0">
                <a:latin typeface="+mj-ea"/>
                <a:ea typeface="+mj-ea"/>
              </a:rPr>
              <a:t>AccessDecisionManager</a:t>
            </a:r>
            <a:r>
              <a:rPr lang="ko-KR" altLang="en-US" noProof="0" dirty="0" smtClean="0">
                <a:latin typeface="+mj-ea"/>
                <a:ea typeface="+mj-ea"/>
              </a:rPr>
              <a:t>에 인가처리를 맡길 때 </a:t>
            </a:r>
            <a:r>
              <a:rPr lang="en-US" altLang="ko-KR" sz="800" dirty="0" smtClean="0"/>
              <a:t>authentication, object, </a:t>
            </a:r>
            <a:r>
              <a:rPr lang="en-US" altLang="ko-KR" sz="800" dirty="0" err="1" smtClean="0"/>
              <a:t>configAttributes</a:t>
            </a:r>
            <a:r>
              <a:rPr lang="en-US" altLang="ko-KR" sz="800" baseline="0" dirty="0" smtClean="0"/>
              <a:t> 3</a:t>
            </a:r>
            <a:r>
              <a:rPr lang="ko-KR" altLang="en-US" sz="800" baseline="0" dirty="0" smtClean="0"/>
              <a:t>가지 </a:t>
            </a:r>
            <a:r>
              <a:rPr lang="ko-KR" altLang="en-US" sz="800" baseline="0" dirty="0" err="1" smtClean="0"/>
              <a:t>파라미터를</a:t>
            </a:r>
            <a:r>
              <a:rPr lang="ko-KR" altLang="en-US" sz="800" baseline="0" dirty="0" smtClean="0"/>
              <a:t> 넘긴다</a:t>
            </a:r>
            <a:r>
              <a:rPr lang="en-US" altLang="ko-KR" sz="800" baseline="0" smtClean="0"/>
              <a:t>.</a:t>
            </a:r>
            <a:endParaRPr lang="ko-KR" altLang="en-US" sz="800" dirty="0" smtClean="0"/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:a16="http://schemas.microsoft.com/office/drawing/2014/main" xmlns="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2024-03-30(Sat)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2024-03-30(Sat)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:a16="http://schemas.microsoft.com/office/drawing/2014/main" xmlns="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프로젝트 명 </a:t>
            </a:r>
            <a:r>
              <a:rPr lang="en-US" altLang="ko-KR" sz="2000" b="1" dirty="0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의존관계 설정 </a:t>
            </a:r>
            <a:r>
              <a:rPr lang="en-US" altLang="ko-KR" sz="2000" b="1" dirty="0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패키지 및 폴더 구성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</a:t>
            </a:r>
            <a:r>
              <a:rPr lang="en-US" altLang="ko-KR" sz="2000" b="1" dirty="0"/>
              <a:t>View Template </a:t>
            </a:r>
            <a:r>
              <a:rPr lang="ko-KR" altLang="en-US" sz="2000" b="1" dirty="0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/>
              <a:t>기본 정적 자원 설정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:a16="http://schemas.microsoft.com/office/drawing/2014/main" xmlns="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xmlns="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:a16="http://schemas.microsoft.com/office/drawing/2014/main" xmlns="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:a16="http://schemas.microsoft.com/office/drawing/2014/main" xmlns="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:a16="http://schemas.microsoft.com/office/drawing/2014/main" xmlns="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:a16="http://schemas.microsoft.com/office/drawing/2014/main" xmlns="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xmlns="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xmlns="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xmlns="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xmlns="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xmlns="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xmlns="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xmlns="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:a16="http://schemas.microsoft.com/office/drawing/2014/main" xmlns="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:a16="http://schemas.microsoft.com/office/drawing/2014/main" xmlns="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xmlns="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xmlns="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xmlns="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:a16="http://schemas.microsoft.com/office/drawing/2014/main" xmlns="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xmlns="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xmlns="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xmlns="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xmlns="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xmlns="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xmlns="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:a16="http://schemas.microsoft.com/office/drawing/2014/main" xmlns="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xmlns="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:a16="http://schemas.microsoft.com/office/drawing/2014/main" xmlns="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xmlns="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:a16="http://schemas.microsoft.com/office/drawing/2014/main" xmlns="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:a16="http://schemas.microsoft.com/office/drawing/2014/main" xmlns="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xmlns="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:a16="http://schemas.microsoft.com/office/drawing/2014/main" xmlns="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:a16="http://schemas.microsoft.com/office/drawing/2014/main" xmlns="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xmlns="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xmlns="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xmlns="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xmlns="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xmlns="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xmlns="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:a16="http://schemas.microsoft.com/office/drawing/2014/main" xmlns="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xmlns="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xmlns="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xmlns="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xmlns="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:a16="http://schemas.microsoft.com/office/drawing/2014/main" xmlns="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xmlns="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xmlns="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xmlns="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:a16="http://schemas.microsoft.com/office/drawing/2014/main" xmlns="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:a16="http://schemas.microsoft.com/office/drawing/2014/main" xmlns="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xmlns="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xmlns="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xmlns="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xmlns="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xmlns="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:a16="http://schemas.microsoft.com/office/drawing/2014/main" xmlns="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:a16="http://schemas.microsoft.com/office/drawing/2014/main" xmlns="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:a16="http://schemas.microsoft.com/office/drawing/2014/main" xmlns="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:a16="http://schemas.microsoft.com/office/drawing/2014/main" xmlns="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:a16="http://schemas.microsoft.com/office/drawing/2014/main" xmlns="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xmlns="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:a16="http://schemas.microsoft.com/office/drawing/2014/main" xmlns="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xmlns="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:a16="http://schemas.microsoft.com/office/drawing/2014/main" xmlns="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xmlns="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xmlns="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xmlns="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xmlns="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xmlns="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xmlns="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xmlns="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xmlns="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xmlns="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:a16="http://schemas.microsoft.com/office/drawing/2014/main" xmlns="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:a16="http://schemas.microsoft.com/office/drawing/2014/main" xmlns="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xmlns="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:a16="http://schemas.microsoft.com/office/drawing/2014/main" xmlns="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:a16="http://schemas.microsoft.com/office/drawing/2014/main" xmlns="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:a16="http://schemas.microsoft.com/office/drawing/2014/main" xmlns="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:a16="http://schemas.microsoft.com/office/drawing/2014/main" xmlns="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xmlns="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:a16="http://schemas.microsoft.com/office/drawing/2014/main" xmlns="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xmlns="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xmlns="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:a16="http://schemas.microsoft.com/office/drawing/2014/main" xmlns="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:a16="http://schemas.microsoft.com/office/drawing/2014/main" xmlns="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xmlns="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xmlns="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:a16="http://schemas.microsoft.com/office/drawing/2014/main" xmlns="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xmlns="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xmlns="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:a16="http://schemas.microsoft.com/office/drawing/2014/main" xmlns="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isAuthenticated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인증객체를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yes</a:t>
            </a:r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E085082-3C10-4283-9EBC-E9886899E0C8}"/>
              </a:ext>
            </a:extLst>
          </p:cNvPr>
          <p:cNvSpPr/>
          <p:nvPr/>
        </p:nvSpPr>
        <p:spPr>
          <a:xfrm>
            <a:off x="3625061" y="3448231"/>
            <a:ext cx="13925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/>
              <a:t>인증 객체 유무 확인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xmlns="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xmlns="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xmlns="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xmlns="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xmlns="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xmlns="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:a16="http://schemas.microsoft.com/office/drawing/2014/main" xmlns="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xmlns="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xmlns="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xmlns="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xmlns="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xmlns="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xmlns="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xmlns="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xmlns="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600" b="1" dirty="0"/>
              <a:t>http.</a:t>
            </a:r>
            <a:r>
              <a:rPr lang="en-US" altLang="ko-KR" sz="1600" b="1" dirty="0" err="1"/>
              <a:t>sessionManagement</a:t>
            </a:r>
            <a:r>
              <a:rPr lang="en-US" altLang="ko-KR" sz="16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           .</a:t>
            </a:r>
            <a:r>
              <a:rPr lang="en-US" altLang="ko-KR" sz="1600" b="1" dirty="0" err="1"/>
              <a:t>sessionFixation</a:t>
            </a:r>
            <a:r>
              <a:rPr lang="en-US" altLang="ko-KR" sz="1600" b="1" dirty="0"/>
              <a:t>().</a:t>
            </a:r>
            <a:r>
              <a:rPr lang="en-US" altLang="ko-KR" sz="1600" b="1" dirty="0" err="1"/>
              <a:t>changeSessionId</a:t>
            </a:r>
            <a:r>
              <a:rPr lang="en-US" altLang="ko-KR" sz="1600" b="1" dirty="0"/>
              <a:t>() </a:t>
            </a:r>
            <a:r>
              <a:rPr lang="en-US" altLang="ko-KR" sz="1600" b="1" dirty="0">
                <a:solidFill>
                  <a:schemeClr val="accent1"/>
                </a:solidFill>
              </a:rPr>
              <a:t>// </a:t>
            </a:r>
            <a:r>
              <a:rPr lang="ko-KR" altLang="en-US" sz="1600" b="1" dirty="0">
                <a:solidFill>
                  <a:schemeClr val="accent1"/>
                </a:solidFill>
              </a:rPr>
              <a:t>기본값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1"/>
                </a:solidFill>
              </a:rPr>
              <a:t>							    // none,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migrateSession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1"/>
                </a:solidFill>
              </a:rPr>
              <a:t>newSession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매 요청 마다 현재 사용자의 세션 만료 여부 체크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세션이 만료로 설정되었을 경우 즉시 만료 처리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session.isExpired</a:t>
            </a:r>
            <a:r>
              <a:rPr lang="en-US" altLang="ko-KR" sz="2400" b="1" dirty="0"/>
              <a:t>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로그아웃 처리</a:t>
            </a:r>
            <a:endParaRPr lang="en-US" altLang="ko-KR" sz="2000" dirty="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즉시 오류 페이지 응답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xmlns="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:a16="http://schemas.microsoft.com/office/drawing/2014/main" xmlns="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:a16="http://schemas.microsoft.com/office/drawing/2014/main" xmlns="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:a16="http://schemas.microsoft.com/office/drawing/2014/main" xmlns="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:a16="http://schemas.microsoft.com/office/drawing/2014/main" xmlns="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xmlns="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xmlns="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xmlns="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ConcurrentSessionFilter</a:t>
            </a:r>
            <a:endParaRPr lang="ko-KR" altLang="en-US" sz="10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RegisterSession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dirty="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:a16="http://schemas.microsoft.com/office/drawing/2014/main" xmlns="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ConcurrentSessionControlAuthenticationStrategy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:a16="http://schemas.microsoft.com/office/drawing/2014/main" xmlns="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ChangeSessionId</a:t>
            </a:r>
            <a:endParaRPr lang="en-US" altLang="ko-KR" sz="1000" b="1" dirty="0"/>
          </a:p>
          <a:p>
            <a:pPr algn="ctr"/>
            <a:r>
              <a:rPr lang="en-US" altLang="ko-KR" sz="1000" b="1" dirty="0" err="1"/>
              <a:t>AuthenticationStrategy</a:t>
            </a:r>
            <a:endParaRPr lang="ko-KR" altLang="en-US" sz="1000" b="1" dirty="0"/>
          </a:p>
        </p:txBody>
      </p:sp>
      <p:sp>
        <p:nvSpPr>
          <p:cNvPr id="82" name="사각형: 둥근 모서리 7">
            <a:extLst>
              <a:ext uri="{FF2B5EF4-FFF2-40B4-BE49-F238E27FC236}">
                <a16:creationId xmlns:a16="http://schemas.microsoft.com/office/drawing/2014/main" xmlns="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</a:t>
            </a:r>
            <a:r>
              <a:rPr lang="en-US" altLang="ko-KR" sz="1000" b="1" dirty="0"/>
              <a:t/>
            </a:r>
            <a:br>
              <a:rPr lang="en-US" altLang="ko-KR" sz="1000" b="1" dirty="0"/>
            </a:br>
            <a:r>
              <a:rPr lang="en-US" altLang="ko-KR" sz="1000" b="1" dirty="0" err="1"/>
              <a:t>AuthenticationFilter</a:t>
            </a:r>
            <a:endParaRPr lang="ko-KR" altLang="en-US" sz="1000" b="1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xmlns="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xmlns="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xmlns="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xmlns="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xmlns="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xmlns="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xmlns="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xmlns="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(“/shop/login”, “/shop/users/**”).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permitAll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(“/shop/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("/shop/admin/pay").access("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antMatchers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("/shop/admin/**").access("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('ADMIN') or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hasRole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:a16="http://schemas.microsoft.com/office/drawing/2014/main" xmlns="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:a16="http://schemas.microsoft.com/office/drawing/2014/main" xmlns="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#14.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/</a:t>
            </a:r>
            <a:r>
              <a:rPr lang="ko-KR" altLang="en-US" sz="2101" b="1" dirty="0">
                <a:solidFill>
                  <a:srgbClr val="D24726"/>
                </a:solidFill>
              </a:rPr>
              <a:t>인가 </a:t>
            </a:r>
            <a:r>
              <a:rPr lang="en-US" altLang="ko-KR" sz="2101" b="1" dirty="0">
                <a:solidFill>
                  <a:srgbClr val="D24726"/>
                </a:solidFill>
              </a:rPr>
              <a:t>API - </a:t>
            </a:r>
            <a:r>
              <a:rPr lang="en-US" altLang="ko-KR" sz="2101" b="1" dirty="0" err="1">
                <a:solidFill>
                  <a:srgbClr val="D24726"/>
                </a:solidFill>
              </a:rPr>
              <a:t>ExceptionTranslationFilter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	 </a:t>
            </a:r>
            <a:r>
              <a:rPr lang="en-US" altLang="ko-KR" sz="1400" b="1" dirty="0" err="1"/>
              <a:t>http.exceptionHandling</a:t>
            </a:r>
            <a:r>
              <a:rPr lang="en-US" altLang="ko-KR" sz="1400" b="1"/>
              <a:t>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authenticationEntryPoint</a:t>
            </a:r>
            <a:r>
              <a:rPr lang="en-US" altLang="ko-KR" sz="1400" b="1" dirty="0"/>
              <a:t>())     		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accessDeniedHandler</a:t>
            </a:r>
            <a:r>
              <a:rPr lang="en-US" altLang="ko-KR" sz="1400" b="1" dirty="0"/>
              <a:t>())</a:t>
            </a:r>
            <a:r>
              <a:rPr lang="en-US" altLang="ko-KR" sz="1400" b="1" dirty="0">
                <a:solidFill>
                  <a:srgbClr val="0070C0"/>
                </a:solidFill>
              </a:rPr>
              <a:t> 			// </a:t>
            </a:r>
            <a:r>
              <a:rPr lang="ko-KR" altLang="en-US" sz="1400" b="1" dirty="0">
                <a:solidFill>
                  <a:srgbClr val="0070C0"/>
                </a:solidFill>
              </a:rPr>
              <a:t>인증실패 시 처리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xmlns="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xmlns="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xmlns="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xmlns="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xmlns="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/>
              <a:t>DelegatingFilterProxy</a:t>
            </a:r>
            <a:endParaRPr lang="ko-KR" altLang="en-US" sz="14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xmlns="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:a16="http://schemas.microsoft.com/office/drawing/2014/main" xmlns="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xmlns="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xmlns="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xmlns="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xmlns="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xmlns="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xmlns="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xmlns="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xmlns="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xmlns="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xmlns="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xmlns="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xmlns="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xmlns="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xmlns="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xmlns="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xmlns="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사용자의 인증 정보를 저장하는 토큰 개념</a:t>
            </a:r>
            <a:endParaRPr lang="en-US" altLang="ko-KR" sz="1200" b="1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시 </a:t>
            </a:r>
            <a:r>
              <a:rPr lang="en-US" altLang="ko-KR" sz="1200" dirty="0"/>
              <a:t>id </a:t>
            </a:r>
            <a:r>
              <a:rPr lang="ko-KR" altLang="en-US" sz="1200" dirty="0"/>
              <a:t>와</a:t>
            </a:r>
            <a:r>
              <a:rPr lang="en-US" altLang="ko-KR" sz="1200" dirty="0"/>
              <a:t> password 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담고 인증 검증을 위해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전달되어사용된다</a:t>
            </a:r>
            <a:endParaRPr lang="en-US" altLang="ko-KR" sz="1200" dirty="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후 </a:t>
            </a:r>
            <a:r>
              <a:rPr lang="ko-KR" altLang="en-US" sz="1200" dirty="0"/>
              <a:t>최종 인증 결과 </a:t>
            </a:r>
            <a:r>
              <a:rPr lang="en-US" altLang="ko-KR" sz="1200" dirty="0"/>
              <a:t>(user </a:t>
            </a:r>
            <a:r>
              <a:rPr lang="ko-KR" altLang="en-US" sz="1200" dirty="0"/>
              <a:t>객체</a:t>
            </a:r>
            <a:r>
              <a:rPr lang="en-US" altLang="ko-KR" sz="1200" dirty="0"/>
              <a:t>, </a:t>
            </a:r>
            <a:r>
              <a:rPr lang="ko-KR" altLang="en-US" sz="1200" dirty="0"/>
              <a:t>권한정보</a:t>
            </a:r>
            <a:r>
              <a:rPr lang="en-US" altLang="ko-KR" sz="1200" dirty="0"/>
              <a:t>)</a:t>
            </a:r>
            <a:r>
              <a:rPr lang="ko-KR" altLang="en-US" sz="1200" dirty="0"/>
              <a:t> 를 담고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SecurityContext</a:t>
            </a:r>
            <a:r>
              <a:rPr lang="en-US" altLang="ko-KR" sz="1200" dirty="0"/>
              <a:t> </a:t>
            </a:r>
            <a:r>
              <a:rPr lang="ko-KR" altLang="en-US" sz="1200" dirty="0"/>
              <a:t>에 저장되어 전역적으로 참조가 가능하다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</a:t>
            </a:r>
            <a:r>
              <a:rPr lang="en-US" altLang="ko-KR" sz="1200" b="1" dirty="0" err="1"/>
              <a:t>authentication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SecurityContexHolder.getContext</a:t>
            </a:r>
            <a:r>
              <a:rPr lang="en-US" altLang="ko-KR" sz="1200" b="1" dirty="0"/>
              <a:t>().</a:t>
            </a:r>
            <a:r>
              <a:rPr lang="en-US" altLang="ko-KR" sz="1200" b="1" dirty="0" err="1"/>
              <a:t>getAuthentication</a:t>
            </a:r>
            <a:r>
              <a:rPr lang="en-US" altLang="ko-KR" sz="1200" b="1" dirty="0"/>
              <a:t>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principal : </a:t>
            </a:r>
            <a:r>
              <a:rPr lang="ko-KR" altLang="en-US" sz="1200" dirty="0"/>
              <a:t>사용자 아이디 혹은 </a:t>
            </a:r>
            <a:r>
              <a:rPr lang="en-US" altLang="ko-KR" sz="1200" dirty="0"/>
              <a:t>User </a:t>
            </a:r>
            <a:r>
              <a:rPr lang="ko-KR" altLang="en-US" sz="1200" dirty="0"/>
              <a:t>객체를 저장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credentials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 비밀번호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authorities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인증된 사용자의 권한 목록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details</a:t>
            </a:r>
            <a:r>
              <a:rPr lang="en-US" altLang="ko-KR" sz="1200" dirty="0"/>
              <a:t> : </a:t>
            </a:r>
            <a:r>
              <a:rPr lang="ko-KR" altLang="en-US" sz="1200" dirty="0"/>
              <a:t>인증 부가 정보</a:t>
            </a:r>
            <a:endParaRPr lang="en-US" altLang="ko-KR" sz="1200" dirty="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 dirty="0"/>
              <a:t>Authenticated : </a:t>
            </a:r>
            <a:r>
              <a:rPr lang="ko-KR" altLang="en-US" sz="1200" dirty="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xmlns="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 dirty="0" err="1" smtClean="0"/>
              <a:t>SecurityContextHolder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en-US" altLang="ko-KR" sz="800" b="1" dirty="0" err="1"/>
              <a:t>SecurityContext</a:t>
            </a: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5654501" y="4056271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최종 인증 결과를 저장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0DC53729-6AEB-46C4-B925-A435E49F5B82}"/>
              </a:ext>
            </a:extLst>
          </p:cNvPr>
          <p:cNvSpPr/>
          <p:nvPr/>
        </p:nvSpPr>
        <p:spPr>
          <a:xfrm>
            <a:off x="6493106" y="4325886"/>
            <a:ext cx="7713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/>
              <a:t>ThreadLocal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</a:t>
            </a:r>
            <a:endParaRPr lang="en-US" altLang="ko-KR" sz="1600" b="1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Authentication </a:t>
            </a:r>
            <a:r>
              <a:rPr lang="ko-KR" altLang="en-US" sz="1100" dirty="0"/>
              <a:t>객체가 저장되는 보관소로 필요 시 언제든지 </a:t>
            </a:r>
            <a:r>
              <a:rPr lang="en-US" altLang="ko-KR" sz="1100" dirty="0"/>
              <a:t>Authentication </a:t>
            </a:r>
            <a:r>
              <a:rPr lang="ko-KR" altLang="en-US" sz="1100" dirty="0"/>
              <a:t>객체를 꺼내어 쓸 수 있도록 제공되는 클래스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ThreadLocal</a:t>
            </a:r>
            <a:r>
              <a:rPr lang="en-US" altLang="ko-KR" sz="1100" dirty="0"/>
              <a:t> </a:t>
            </a:r>
            <a:r>
              <a:rPr lang="ko-KR" altLang="en-US" sz="1100" dirty="0"/>
              <a:t>에 저장되어 아무 곳에서나 참조가 가능하도록 설계함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인증이 완료되면 </a:t>
            </a:r>
            <a:r>
              <a:rPr lang="en-US" altLang="ko-KR" sz="1100" dirty="0" err="1"/>
              <a:t>HttpSession</a:t>
            </a:r>
            <a:r>
              <a:rPr lang="ko-KR" altLang="en-US" sz="1100" dirty="0"/>
              <a:t> 에 저장되어 어플리케이션 전반에 걸쳐 전역적인 참조가 가능하다</a:t>
            </a:r>
            <a:endParaRPr lang="en-US" altLang="ko-KR" sz="11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SecurityContextHolder</a:t>
            </a:r>
            <a:endParaRPr lang="en-US" altLang="ko-KR" sz="1600" b="1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객체 저장 방식</a:t>
            </a:r>
            <a:endParaRPr lang="en-US" altLang="ko-KR" sz="11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MODE_THREADLOCAL : </a:t>
            </a:r>
            <a:r>
              <a:rPr lang="ko-KR" altLang="en-US" sz="900" dirty="0" err="1"/>
              <a:t>스레드당</a:t>
            </a:r>
            <a:r>
              <a:rPr lang="ko-KR" altLang="en-US" sz="900" dirty="0"/>
              <a:t>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객체를 할당</a:t>
            </a:r>
            <a:r>
              <a:rPr lang="en-US" altLang="ko-KR" sz="900" dirty="0"/>
              <a:t>, </a:t>
            </a:r>
            <a:r>
              <a:rPr lang="ko-KR" altLang="en-US" sz="900" dirty="0"/>
              <a:t>기본값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MODE_INHERITABLETHREADLOCAL : </a:t>
            </a:r>
            <a:r>
              <a:rPr lang="ko-KR" altLang="en-US" sz="900" dirty="0"/>
              <a:t>메인 </a:t>
            </a:r>
            <a:r>
              <a:rPr lang="ko-KR" altLang="en-US" sz="900" dirty="0" err="1"/>
              <a:t>스레드와</a:t>
            </a:r>
            <a:r>
              <a:rPr lang="ko-KR" altLang="en-US" sz="900" dirty="0"/>
              <a:t> 자식 </a:t>
            </a:r>
            <a:r>
              <a:rPr lang="ko-KR" altLang="en-US" sz="900" dirty="0" err="1"/>
              <a:t>스레드에</a:t>
            </a:r>
            <a:r>
              <a:rPr lang="ko-KR" altLang="en-US" sz="900" dirty="0"/>
              <a:t> 관하여 동일한 </a:t>
            </a:r>
            <a:r>
              <a:rPr lang="en-US" altLang="ko-KR" sz="900" dirty="0" err="1"/>
              <a:t>SecurityContext</a:t>
            </a:r>
            <a:r>
              <a:rPr lang="en-US" altLang="ko-KR" sz="900" dirty="0"/>
              <a:t> </a:t>
            </a:r>
            <a:r>
              <a:rPr lang="ko-KR" altLang="en-US" sz="900" dirty="0"/>
              <a:t>를 유지</a:t>
            </a:r>
            <a:endParaRPr lang="en-US" altLang="ko-KR" sz="900" dirty="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MODE_GLOBAL :  </a:t>
            </a:r>
            <a:r>
              <a:rPr lang="ko-KR" altLang="en-US" sz="900" dirty="0"/>
              <a:t>응용 프로그램에서 단 하나의 </a:t>
            </a:r>
            <a:r>
              <a:rPr lang="en-US" altLang="ko-KR" sz="900" dirty="0" err="1"/>
              <a:t>SecurityContext</a:t>
            </a:r>
            <a:r>
              <a:rPr lang="ko-KR" altLang="en-US" sz="900" dirty="0"/>
              <a:t>를 저장한다</a:t>
            </a:r>
            <a:endParaRPr lang="en-US" altLang="ko-KR" sz="9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/>
              <a:t>SecurityContextHolder.clearContext</a:t>
            </a:r>
            <a:r>
              <a:rPr lang="en-US" altLang="ko-KR" sz="1100" dirty="0"/>
              <a:t>() : </a:t>
            </a:r>
            <a:r>
              <a:rPr lang="en-US" altLang="ko-KR" sz="1100" dirty="0" err="1"/>
              <a:t>SecurityContext</a:t>
            </a:r>
            <a:r>
              <a:rPr lang="en-US" altLang="ko-KR" sz="1100" dirty="0"/>
              <a:t> </a:t>
            </a:r>
            <a:r>
              <a:rPr lang="ko-KR" altLang="en-US" sz="1100" dirty="0"/>
              <a:t>기존 정보 초기화</a:t>
            </a:r>
            <a:endParaRPr lang="en-US" altLang="ko-KR" sz="1100" dirty="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Authentication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authentication</a:t>
            </a:r>
            <a:r>
              <a:rPr lang="ko-KR" altLang="en-US" sz="1400" b="1" dirty="0"/>
              <a:t> = </a:t>
            </a:r>
            <a:r>
              <a:rPr lang="en-US" altLang="ko-KR" sz="1400" b="1" dirty="0" err="1"/>
              <a:t>SecurityContextHolder.getContext</a:t>
            </a:r>
            <a:r>
              <a:rPr lang="en-US" altLang="ko-KR" sz="1400" b="1" dirty="0"/>
              <a:t>().</a:t>
            </a:r>
            <a:r>
              <a:rPr lang="en-US" altLang="ko-KR" sz="1400" b="1" dirty="0" err="1"/>
              <a:t>getAuthentication</a:t>
            </a:r>
            <a:r>
              <a:rPr lang="en-US" altLang="ko-KR" sz="1400" b="1" dirty="0"/>
              <a:t>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xmlns="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xmlns="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xmlns="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:a16="http://schemas.microsoft.com/office/drawing/2014/main" xmlns="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:a16="http://schemas.microsoft.com/office/drawing/2014/main" xmlns="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:a16="http://schemas.microsoft.com/office/drawing/2014/main" xmlns="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:a16="http://schemas.microsoft.com/office/drawing/2014/main" xmlns="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xmlns="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xmlns="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6303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Session</a:t>
            </a:r>
            <a:endParaRPr lang="ko-KR" altLang="en-US" sz="1000" b="1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xmlns="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:a16="http://schemas.microsoft.com/office/drawing/2014/main" xmlns="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xmlns="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xmlns="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xmlns="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xmlns="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id + pass </a:t>
            </a:r>
            <a:r>
              <a:rPr lang="ko-KR" altLang="en-US" sz="800" dirty="0"/>
              <a:t>담은 인증 전 토큰 객체 </a:t>
            </a:r>
            <a:r>
              <a:rPr lang="ko-KR" altLang="en-US" sz="800" dirty="0" smtClean="0"/>
              <a:t>생성</a:t>
            </a:r>
            <a:endParaRPr lang="en-US" altLang="ko-KR" sz="800" dirty="0" smtClean="0"/>
          </a:p>
          <a:p>
            <a:r>
              <a:rPr lang="en-US" altLang="ko-KR" sz="800" dirty="0" smtClean="0"/>
              <a:t>          (</a:t>
            </a:r>
            <a:r>
              <a:rPr lang="ko-KR" altLang="en-US" sz="800" dirty="0" smtClean="0"/>
              <a:t>이후 인증 처리를 맡긴다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xmlns="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parent</a:t>
            </a:r>
            <a:endParaRPr lang="ko-KR" altLang="en-US" sz="10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xmlns="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xmlns="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691176" y="19549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인터페이스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77F412D-3DE7-4A9B-A755-6238A31C62A5}"/>
              </a:ext>
            </a:extLst>
          </p:cNvPr>
          <p:cNvSpPr/>
          <p:nvPr/>
        </p:nvSpPr>
        <p:spPr>
          <a:xfrm>
            <a:off x="5813080" y="271512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구현체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xmlns="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xmlns="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xmlns="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xmlns="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#07. </a:t>
            </a:r>
            <a:r>
              <a:rPr lang="en-US" altLang="ko-KR" sz="2101" b="1" dirty="0" err="1">
                <a:solidFill>
                  <a:srgbClr val="D24726"/>
                </a:solidFill>
              </a:rPr>
              <a:t>AuthenticationProvider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xmlns="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UserDetails</a:t>
            </a:r>
            <a:endParaRPr lang="ko-KR" altLang="en-US" sz="10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xmlns="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xmlns="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xmlns="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3046535" y="3468048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Method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5593359" y="2955523"/>
            <a:ext cx="1152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일치하지 않을 때</a:t>
            </a:r>
            <a:endParaRPr lang="en-US" altLang="ko-KR" sz="1000" dirty="0" smtClean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7062737" y="2278190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아이디가 존재하지 않을 때</a:t>
            </a:r>
            <a:endParaRPr lang="en-US" altLang="ko-KR" sz="1000" dirty="0" smtClean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2A9D599-C145-475F-A8AC-B41548A896FD}"/>
              </a:ext>
            </a:extLst>
          </p:cNvPr>
          <p:cNvSpPr/>
          <p:nvPr/>
        </p:nvSpPr>
        <p:spPr>
          <a:xfrm>
            <a:off x="4586934" y="4253731"/>
            <a:ext cx="61750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모든 검증이 완료되면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최종적으로 </a:t>
            </a:r>
            <a:r>
              <a:rPr lang="en-US" altLang="ko-KR" sz="1000" dirty="0" smtClean="0"/>
              <a:t>Authentication </a:t>
            </a:r>
            <a:r>
              <a:rPr lang="ko-KR" altLang="en-US" sz="1000" dirty="0" smtClean="0"/>
              <a:t>인증 객체를 생성하고 사용자의 정보와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권한을 저장한다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32939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Authorization(</a:t>
            </a:r>
            <a:r>
              <a:rPr lang="ko-KR" altLang="en-US" sz="2101" b="1" dirty="0" smtClean="0">
                <a:solidFill>
                  <a:srgbClr val="D24726"/>
                </a:solidFill>
              </a:rPr>
              <a:t>인가</a:t>
            </a:r>
            <a:r>
              <a:rPr lang="en-US" altLang="ko-KR" sz="2101" b="1" dirty="0" smtClean="0">
                <a:solidFill>
                  <a:srgbClr val="D24726"/>
                </a:solidFill>
              </a:rPr>
              <a:t>)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:a16="http://schemas.microsoft.com/office/drawing/2014/main" xmlns="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Request</a:t>
            </a:r>
            <a:endParaRPr lang="ko-KR" altLang="en-US" sz="9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:a16="http://schemas.microsoft.com/office/drawing/2014/main" xmlns="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:a16="http://schemas.microsoft.com/office/drawing/2014/main" xmlns="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xmlns="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xmlns="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xmlns="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2305239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인증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AB439895-8A24-4C8F-9E2B-2222FD3233F8}"/>
              </a:ext>
            </a:extLst>
          </p:cNvPr>
          <p:cNvSpPr/>
          <p:nvPr/>
        </p:nvSpPr>
        <p:spPr>
          <a:xfrm>
            <a:off x="7101741" y="4869458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/>
              <a:t>인가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시큐리티가</a:t>
            </a:r>
            <a:r>
              <a:rPr lang="ko-KR" altLang="en-US" sz="1600" b="1" dirty="0"/>
              <a:t> 지원하는 권한 계층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웹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/>
              <a:t>URL </a:t>
            </a:r>
            <a:r>
              <a:rPr lang="ko-KR" altLang="en-US" sz="1100" dirty="0"/>
              <a:t>요청에 따른 메뉴 혹은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화면 단위</a:t>
            </a:r>
            <a:r>
              <a:rPr lang="ko-KR" altLang="en-US" sz="1100" dirty="0" smtClean="0"/>
              <a:t>의 </a:t>
            </a:r>
            <a:r>
              <a:rPr lang="ko-KR" altLang="en-US" sz="1100" dirty="0"/>
              <a:t>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서비스 계층</a:t>
            </a:r>
            <a:endParaRPr lang="en-US" altLang="ko-KR" sz="1200" b="1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/>
              <a:t>화면 단위가 아닌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같은 </a:t>
            </a:r>
            <a:r>
              <a:rPr lang="ko-KR" altLang="en-US" sz="1100" b="1" dirty="0">
                <a:solidFill>
                  <a:srgbClr val="FF0000"/>
                </a:solidFill>
              </a:rPr>
              <a:t>기능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도메인 계층</a:t>
            </a:r>
            <a:r>
              <a:rPr lang="en-US" altLang="ko-KR" sz="1200" b="1" dirty="0"/>
              <a:t>(Access Control List, </a:t>
            </a:r>
            <a:r>
              <a:rPr lang="ko-KR" altLang="en-US" sz="1200" b="1" dirty="0"/>
              <a:t>접근제어목록</a:t>
            </a:r>
            <a:r>
              <a:rPr lang="en-US" altLang="ko-KR" sz="1200" b="1" dirty="0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</a:rPr>
              <a:t>객체 단위</a:t>
            </a:r>
            <a:r>
              <a:rPr lang="ko-KR" altLang="en-US" sz="1100" dirty="0"/>
              <a:t>의 레벨 보안</a:t>
            </a:r>
            <a:endParaRPr lang="en-US" altLang="ko-KR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#08. </a:t>
            </a:r>
            <a:r>
              <a:rPr lang="en-US" altLang="ko-KR" sz="2101" b="1" dirty="0" err="1">
                <a:solidFill>
                  <a:srgbClr val="D24726"/>
                </a:solidFill>
              </a:rPr>
              <a:t>FilterSecurityInterceptor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:a16="http://schemas.microsoft.com/office/drawing/2014/main" xmlns="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xmlns="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xmlns="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xmlns="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xmlns="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xmlns="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xmlns="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xmlns="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AccessDecisionManager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인증 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요청정보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권한정보를 이용해서 사용자의 자원접근을 허용할 것인지 거부할 것인지를 최종 결정하는 주체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여러 개의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들을 가질 </a:t>
            </a:r>
            <a:r>
              <a:rPr lang="ko-KR" altLang="en-US" sz="1200" b="1" dirty="0" err="1"/>
              <a:t>수있으며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Voter </a:t>
            </a:r>
            <a:r>
              <a:rPr lang="ko-KR" altLang="en-US" sz="1200" b="1" dirty="0"/>
              <a:t>들로부터 </a:t>
            </a:r>
            <a:r>
              <a:rPr lang="ko-KR" altLang="en-US" sz="1200" b="1" dirty="0">
                <a:solidFill>
                  <a:srgbClr val="FF0000"/>
                </a:solidFill>
              </a:rPr>
              <a:t>접근허용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거부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보류</a:t>
            </a:r>
            <a:r>
              <a:rPr lang="ko-KR" altLang="en-US" sz="1200" b="1" dirty="0"/>
              <a:t>에 해당하는 각각의 값을 </a:t>
            </a:r>
            <a:r>
              <a:rPr lang="ko-KR" altLang="en-US" sz="1200" b="1" dirty="0" err="1"/>
              <a:t>리턴받고</a:t>
            </a:r>
            <a:r>
              <a:rPr lang="ko-KR" altLang="en-US" sz="1200" b="1" dirty="0"/>
              <a:t> 판단 및 결정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최종 접근 거부 </a:t>
            </a:r>
            <a:r>
              <a:rPr lang="ko-KR" altLang="en-US" sz="1200" b="1" dirty="0" smtClean="0"/>
              <a:t>시 </a:t>
            </a:r>
            <a:r>
              <a:rPr lang="ko-KR" altLang="en-US" sz="1200" b="1" dirty="0"/>
              <a:t>예외 </a:t>
            </a:r>
            <a:r>
              <a:rPr lang="ko-KR" altLang="en-US" sz="1200" b="1" dirty="0" smtClean="0"/>
              <a:t>발생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AccessDeniedException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AffirmativeBased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여러개의</a:t>
            </a:r>
            <a:r>
              <a:rPr lang="ko-KR" altLang="en-US" sz="1000" dirty="0"/>
              <a:t> </a:t>
            </a:r>
            <a:r>
              <a:rPr lang="en-US" altLang="ko-KR" sz="1000" dirty="0"/>
              <a:t>Voter </a:t>
            </a:r>
            <a:r>
              <a:rPr lang="ko-KR" altLang="en-US" sz="1000" dirty="0"/>
              <a:t>클래스 중 하나라도 접근 허가로 결론을 내면 접근 허가로 판단한다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1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ConsensusBased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다수표</a:t>
            </a:r>
            <a:r>
              <a:rPr lang="en-US" altLang="ko-KR" sz="1000" dirty="0"/>
              <a:t>(</a:t>
            </a:r>
            <a:r>
              <a:rPr lang="ko-KR" altLang="en-US" sz="1000" dirty="0"/>
              <a:t>승인 및 거부</a:t>
            </a:r>
            <a:r>
              <a:rPr lang="en-US" altLang="ko-KR" sz="1000" dirty="0"/>
              <a:t>)</a:t>
            </a:r>
            <a:r>
              <a:rPr lang="ko-KR" altLang="en-US" sz="1000" dirty="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동수일경우</a:t>
            </a:r>
            <a:r>
              <a:rPr lang="ko-KR" altLang="en-US" sz="1000" dirty="0"/>
              <a:t> 기본은 접근허가이나 </a:t>
            </a:r>
            <a:r>
              <a:rPr lang="en-US" altLang="ko-KR" sz="1000" dirty="0" err="1"/>
              <a:t>allowIfEqualGrantedDeniedDecisions</a:t>
            </a:r>
            <a:r>
              <a:rPr lang="en-US" altLang="ko-KR" sz="1000" dirty="0"/>
              <a:t> </a:t>
            </a:r>
            <a:r>
              <a:rPr lang="ko-KR" altLang="en-US" sz="1000" dirty="0"/>
              <a:t>을 </a:t>
            </a:r>
            <a:r>
              <a:rPr lang="en-US" altLang="ko-KR" sz="1000" dirty="0"/>
              <a:t>false </a:t>
            </a:r>
            <a:r>
              <a:rPr lang="ko-KR" altLang="en-US" sz="1000" dirty="0"/>
              <a:t>로 </a:t>
            </a:r>
            <a:endParaRPr lang="en-US" altLang="ko-KR" sz="10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     설정할 경우 접근거부로 결정된다</a:t>
            </a:r>
            <a:endParaRPr lang="en-US" altLang="ko-KR" sz="10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/>
              <a:t>UnanimousBased</a:t>
            </a:r>
            <a:r>
              <a:rPr lang="en-US" altLang="ko-KR" sz="1100" b="1" dirty="0"/>
              <a:t>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모든 </a:t>
            </a:r>
            <a:r>
              <a:rPr lang="ko-KR" altLang="en-US" sz="1000" dirty="0" err="1"/>
              <a:t>보터가</a:t>
            </a:r>
            <a:r>
              <a:rPr lang="ko-KR" altLang="en-US" sz="1000" dirty="0"/>
              <a:t>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판단을 심사하는 것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위원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Voter </a:t>
            </a:r>
            <a:r>
              <a:rPr lang="ko-KR" altLang="en-US" sz="1400" b="1" dirty="0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Authentication - </a:t>
            </a:r>
            <a:r>
              <a:rPr lang="ko-KR" altLang="en-US" sz="1200" b="1" dirty="0"/>
              <a:t>인증 정보</a:t>
            </a:r>
            <a:r>
              <a:rPr lang="en-US" altLang="ko-KR" sz="1200" b="1" dirty="0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FilterInvocation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요청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antMatcher</a:t>
            </a:r>
            <a:r>
              <a:rPr lang="en-US" altLang="ko-KR" sz="1200" b="1" dirty="0"/>
              <a:t>("/user"))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ConfigAttributes</a:t>
            </a:r>
            <a:r>
              <a:rPr lang="en-US" altLang="ko-KR" sz="1200" b="1" dirty="0"/>
              <a:t> - </a:t>
            </a:r>
            <a:r>
              <a:rPr lang="ko-KR" altLang="en-US" sz="1200" b="1" dirty="0"/>
              <a:t>권한 정보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hasRole</a:t>
            </a:r>
            <a:r>
              <a:rPr lang="en-US" altLang="ko-KR" sz="1200" b="1" dirty="0"/>
              <a:t>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ACCESS_GRANTED : </a:t>
            </a:r>
            <a:r>
              <a:rPr lang="ko-KR" altLang="en-US" sz="1200" b="1" dirty="0"/>
              <a:t>접근허용</a:t>
            </a:r>
            <a:r>
              <a:rPr lang="en-US" altLang="ko-KR" sz="1200" b="1" dirty="0"/>
              <a:t>(1)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ACCESS_DENIED : </a:t>
            </a:r>
            <a:r>
              <a:rPr lang="ko-KR" altLang="en-US" sz="1200" b="1" dirty="0"/>
              <a:t>접근 거부</a:t>
            </a:r>
            <a:r>
              <a:rPr lang="en-US" altLang="ko-KR" sz="1200" b="1" dirty="0" smtClean="0"/>
              <a:t>(-1)</a:t>
            </a:r>
            <a:endParaRPr lang="ko-KR" altLang="en-US" sz="1200" b="1" dirty="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ACCESS_ABSTAIN : </a:t>
            </a:r>
            <a:r>
              <a:rPr lang="ko-KR" altLang="en-US" sz="1200" b="1" dirty="0"/>
              <a:t>접근 보류</a:t>
            </a:r>
            <a:r>
              <a:rPr lang="en-US" altLang="ko-KR" sz="1200" b="1" dirty="0" smtClean="0"/>
              <a:t>(0)</a:t>
            </a:r>
            <a:endParaRPr lang="ko-KR" altLang="en-US" sz="1200" dirty="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Voter </a:t>
            </a:r>
            <a:r>
              <a:rPr lang="ko-KR" altLang="en-US" sz="1200" dirty="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#09. </a:t>
            </a:r>
            <a:r>
              <a:rPr lang="en-US" altLang="ko-KR" sz="2101" b="1" dirty="0" err="1">
                <a:solidFill>
                  <a:srgbClr val="D24726"/>
                </a:solidFill>
              </a:rPr>
              <a:t>AccessDecisionVoter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decide(authentication, object, </a:t>
            </a:r>
            <a:r>
              <a:rPr lang="en-US" altLang="ko-KR" sz="900" dirty="0" err="1"/>
              <a:t>configAttributes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xmlns="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:a16="http://schemas.microsoft.com/office/drawing/2014/main" xmlns="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:a16="http://schemas.microsoft.com/office/drawing/2014/main" xmlns="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:a16="http://schemas.microsoft.com/office/drawing/2014/main" xmlns="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:a16="http://schemas.microsoft.com/office/drawing/2014/main" xmlns="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:a16="http://schemas.microsoft.com/office/drawing/2014/main" xmlns="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:a16="http://schemas.microsoft.com/office/drawing/2014/main" xmlns="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:a16="http://schemas.microsoft.com/office/drawing/2014/main" xmlns="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:a16="http://schemas.microsoft.com/office/drawing/2014/main" xmlns="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:a16="http://schemas.microsoft.com/office/drawing/2014/main" xmlns="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err="1"/>
              <a:t>생성자로</a:t>
            </a:r>
            <a:r>
              <a:rPr lang="ko-KR" altLang="en-US" sz="700" dirty="0"/>
              <a:t> </a:t>
            </a:r>
            <a:r>
              <a:rPr lang="en-US" altLang="ko-KR" sz="700" dirty="0"/>
              <a:t>filters </a:t>
            </a:r>
            <a:r>
              <a:rPr lang="ko-KR" altLang="en-US" sz="700" dirty="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:a16="http://schemas.microsoft.com/office/drawing/2014/main" xmlns="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-1677696" y="1618495"/>
            <a:ext cx="11993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초기화 과정</a:t>
            </a:r>
            <a:endParaRPr lang="ko-KR" altLang="en-US" sz="15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-2265021" y="3706975"/>
            <a:ext cx="24593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각 필터들에 대한 처리과정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:a16="http://schemas.microsoft.com/office/drawing/2014/main" xmlns="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8820</Words>
  <Application>Microsoft Office PowerPoint</Application>
  <PresentationFormat>사용자 지정</PresentationFormat>
  <Paragraphs>2712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2024-03-30T09:28:49Z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