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2024-03-21(Thu)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2024-03-21(Thu)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AuthenticationManager</a:t>
            </a:r>
            <a:endParaRPr lang="en-US" altLang="ko-KR" sz="800" b="1" dirty="0" smtClean="0"/>
          </a:p>
          <a:p>
            <a:pPr marL="0" indent="0">
              <a:buFontTx/>
              <a:buNone/>
            </a:pPr>
            <a:r>
              <a:rPr lang="en-US" altLang="ko-KR" sz="800" b="0" dirty="0" smtClean="0"/>
              <a:t>-</a:t>
            </a:r>
            <a:r>
              <a:rPr lang="en-US" altLang="ko-KR" sz="800" b="0" baseline="0" dirty="0" smtClean="0"/>
              <a:t> </a:t>
            </a:r>
            <a:r>
              <a:rPr lang="ko-KR" altLang="en-US" sz="800" b="0" dirty="0" smtClean="0"/>
              <a:t>인증에 대한 전반적인 관리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sz="800" b="0" noProof="0" dirty="0" smtClean="0">
                <a:latin typeface="+mj-ea"/>
                <a:ea typeface="+mj-ea"/>
              </a:rPr>
              <a:t>- </a:t>
            </a:r>
            <a:r>
              <a:rPr lang="ko-KR" altLang="en-US" sz="800" b="0" noProof="0" dirty="0" smtClean="0">
                <a:latin typeface="+mj-ea"/>
                <a:ea typeface="+mj-ea"/>
              </a:rPr>
              <a:t>직접 인증 처리를 하지 않고 </a:t>
            </a:r>
            <a:r>
              <a:rPr lang="en-US" altLang="ko-KR" sz="800" b="0" noProof="0" dirty="0" err="1" smtClean="0">
                <a:latin typeface="+mj-ea"/>
                <a:ea typeface="+mj-ea"/>
              </a:rPr>
              <a:t>AuthenticationProvider</a:t>
            </a:r>
            <a:r>
              <a:rPr lang="ko-KR" altLang="en-US" sz="800" b="0" noProof="0" dirty="0" smtClean="0">
                <a:latin typeface="+mj-ea"/>
                <a:ea typeface="+mj-ea"/>
              </a:rPr>
              <a:t>에게 위임한다</a:t>
            </a:r>
            <a:r>
              <a:rPr lang="en-US" altLang="ko-KR" sz="800" b="0" noProof="0" dirty="0" smtClean="0">
                <a:latin typeface="+mj-ea"/>
                <a:ea typeface="+mj-ea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1" noProof="0" dirty="0" err="1" smtClean="0">
                <a:latin typeface="+mj-ea"/>
                <a:ea typeface="+mj-ea"/>
              </a:rPr>
              <a:t>AuthenticationProvider</a:t>
            </a:r>
            <a:endParaRPr lang="en-US" altLang="ko-KR" sz="700" b="1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0" noProof="0" dirty="0" smtClean="0">
                <a:latin typeface="+mj-ea"/>
                <a:ea typeface="+mj-ea"/>
              </a:rPr>
              <a:t>-</a:t>
            </a:r>
            <a:r>
              <a:rPr lang="en-US" altLang="ko-KR" sz="700" b="0" baseline="0" noProof="0" dirty="0" smtClean="0">
                <a:latin typeface="+mj-ea"/>
                <a:ea typeface="+mj-ea"/>
              </a:rPr>
              <a:t> ID/PW</a:t>
            </a:r>
            <a:r>
              <a:rPr lang="ko-KR" altLang="en-US" sz="700" b="0" baseline="0" noProof="0" dirty="0" smtClean="0">
                <a:latin typeface="+mj-ea"/>
                <a:ea typeface="+mj-ea"/>
              </a:rPr>
              <a:t>와 같은 정보를 검증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AuthenticationProvider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 (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인터페이스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rgbClr val="D24726"/>
                </a:solidFill>
              </a:rPr>
              <a:t>- 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인증처리에 가장 핵심적인 클래스</a:t>
            </a:r>
            <a:endParaRPr lang="en-US" altLang="ko-KR" sz="800" b="0" dirty="0" smtClean="0">
              <a:solidFill>
                <a:srgbClr val="D24726"/>
              </a:solidFill>
            </a:endParaRPr>
          </a:p>
          <a:p>
            <a:r>
              <a:rPr lang="en-US" altLang="ko-KR" b="0" noProof="0" dirty="0" smtClean="0">
                <a:latin typeface="+mj-ea"/>
                <a:ea typeface="+mj-ea"/>
              </a:rPr>
              <a:t>- </a:t>
            </a:r>
            <a:r>
              <a:rPr lang="ko-KR" altLang="en-US" b="0" noProof="0" dirty="0" smtClean="0">
                <a:latin typeface="+mj-ea"/>
                <a:ea typeface="+mj-ea"/>
              </a:rPr>
              <a:t>인증을 시도하는 정보를 받아서 실질적으로 검증을 하는 클래스</a:t>
            </a:r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인가처리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인증을 받은 사용자가 특정 자원에 </a:t>
            </a:r>
            <a:r>
              <a:rPr lang="ko-KR" altLang="en-US" noProof="0" dirty="0" err="1" smtClean="0">
                <a:latin typeface="+mj-ea"/>
                <a:ea typeface="+mj-ea"/>
              </a:rPr>
              <a:t>접근할때</a:t>
            </a:r>
            <a:r>
              <a:rPr lang="en-US" altLang="ko-KR" noProof="0" dirty="0" smtClean="0">
                <a:latin typeface="+mj-ea"/>
                <a:ea typeface="+mj-ea"/>
              </a:rPr>
              <a:t>,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접근할 수 있는 자격이 되는지 확인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err="1" smtClean="0">
                <a:solidFill>
                  <a:srgbClr val="D24726"/>
                </a:solidFill>
              </a:rPr>
              <a:t>FilterSecurityInterceptor</a:t>
            </a:r>
            <a:endParaRPr lang="ko-KR" altLang="en-US" sz="800" b="1" dirty="0" smtClean="0">
              <a:solidFill>
                <a:srgbClr val="D24726"/>
              </a:solidFill>
            </a:endParaRP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가장 마지막에 위치한 필터로써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최종적으로 접근하고자 하는 자원에 대해서 승인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거부 판단을 한다</a:t>
            </a:r>
            <a:r>
              <a:rPr lang="en-US" altLang="ko-KR" noProof="0" smtClean="0">
                <a:latin typeface="+mj-ea"/>
                <a:ea typeface="+mj-ea"/>
              </a:rPr>
              <a:t>.</a:t>
            </a: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parent</a:t>
            </a:r>
            <a:endParaRPr lang="ko-KR" altLang="en-US" sz="1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5691176" y="19549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인터페이스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5813080" y="271512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구현체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#07. </a:t>
            </a:r>
            <a:r>
              <a:rPr lang="en-US" altLang="ko-KR" sz="2101" b="1" dirty="0" err="1">
                <a:solidFill>
                  <a:srgbClr val="D24726"/>
                </a:solidFill>
              </a:rPr>
              <a:t>AuthenticationProvider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UserDetails</a:t>
            </a:r>
            <a:endParaRPr lang="ko-KR" altLang="en-US" sz="10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3046535" y="3468048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Method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593359" y="2955523"/>
            <a:ext cx="1152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일치하지 않을 때</a:t>
            </a:r>
            <a:endParaRPr lang="en-US" altLang="ko-KR" sz="1000" dirty="0" smtClean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7062737" y="2278190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아이디가 존재하지 않을 때</a:t>
            </a:r>
            <a:endParaRPr lang="en-US" altLang="ko-KR" sz="1000" dirty="0" smtClean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4586934" y="4253731"/>
            <a:ext cx="617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모든 검증이 완료되면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최종적으로 </a:t>
            </a:r>
            <a:r>
              <a:rPr lang="en-US" altLang="ko-KR" sz="1000" dirty="0" smtClean="0"/>
              <a:t>Authentication </a:t>
            </a:r>
            <a:r>
              <a:rPr lang="ko-KR" altLang="en-US" sz="1000" dirty="0" smtClean="0"/>
              <a:t>인증 객체를 생성하고 사용자의 정보와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권한을 저장한다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32939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Authorization(</a:t>
            </a:r>
            <a:r>
              <a:rPr lang="ko-KR" altLang="en-US" sz="2101" b="1" dirty="0" smtClean="0">
                <a:solidFill>
                  <a:srgbClr val="D24726"/>
                </a:solidFill>
              </a:rPr>
              <a:t>인가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)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2305239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인증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7101741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시큐리티가</a:t>
            </a:r>
            <a:r>
              <a:rPr lang="ko-KR" altLang="en-US" sz="1600" b="1" dirty="0"/>
              <a:t> 지원하는 권한 계층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웹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URL </a:t>
            </a:r>
            <a:r>
              <a:rPr lang="ko-KR" altLang="en-US" sz="1100" dirty="0"/>
              <a:t>요청에 따른 메뉴 혹은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화면 단위</a:t>
            </a:r>
            <a:r>
              <a:rPr lang="ko-KR" altLang="en-US" sz="1100" dirty="0" smtClean="0"/>
              <a:t>의 </a:t>
            </a:r>
            <a:r>
              <a:rPr lang="ko-KR" altLang="en-US" sz="1100" dirty="0"/>
              <a:t>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서비스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화면 단위가 아닌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같은 </a:t>
            </a:r>
            <a:r>
              <a:rPr lang="ko-KR" altLang="en-US" sz="1100" b="1" dirty="0">
                <a:solidFill>
                  <a:srgbClr val="FF0000"/>
                </a:solidFill>
              </a:rPr>
              <a:t>기능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도메인 계층</a:t>
            </a:r>
            <a:r>
              <a:rPr lang="en-US" altLang="ko-KR" sz="1200" b="1" dirty="0"/>
              <a:t>(Access Control List, </a:t>
            </a:r>
            <a:r>
              <a:rPr lang="ko-KR" altLang="en-US" sz="1200" b="1" dirty="0"/>
              <a:t>접근제어목록</a:t>
            </a:r>
            <a:r>
              <a:rPr lang="en-US" altLang="ko-KR" sz="1200" b="1" dirty="0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객체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err="1">
                <a:solidFill>
                  <a:srgbClr val="D24726"/>
                </a:solidFill>
              </a:rPr>
              <a:t>FilterSecurityInterceptor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8735</Words>
  <Application>Microsoft Office PowerPoint</Application>
  <PresentationFormat>사용자 지정</PresentationFormat>
  <Paragraphs>2701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2024-03-21T13:17:30Z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