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1"/>
  </p:notesMasterIdLst>
  <p:handoutMasterIdLst>
    <p:handoutMasterId r:id="rId202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903" r:id="rId17"/>
    <p:sldId id="606" r:id="rId18"/>
    <p:sldId id="598" r:id="rId19"/>
    <p:sldId id="849" r:id="rId20"/>
    <p:sldId id="825" r:id="rId21"/>
    <p:sldId id="850" r:id="rId22"/>
    <p:sldId id="794" r:id="rId23"/>
    <p:sldId id="638" r:id="rId24"/>
    <p:sldId id="605" r:id="rId25"/>
    <p:sldId id="851" r:id="rId26"/>
    <p:sldId id="852" r:id="rId27"/>
    <p:sldId id="828" r:id="rId28"/>
    <p:sldId id="853" r:id="rId29"/>
    <p:sldId id="854" r:id="rId30"/>
    <p:sldId id="855" r:id="rId31"/>
    <p:sldId id="829" r:id="rId32"/>
    <p:sldId id="856" r:id="rId33"/>
    <p:sldId id="795" r:id="rId34"/>
    <p:sldId id="637" r:id="rId35"/>
    <p:sldId id="616" r:id="rId36"/>
    <p:sldId id="750" r:id="rId37"/>
    <p:sldId id="751" r:id="rId38"/>
    <p:sldId id="857" r:id="rId39"/>
    <p:sldId id="858" r:id="rId40"/>
    <p:sldId id="859" r:id="rId41"/>
    <p:sldId id="860" r:id="rId42"/>
    <p:sldId id="861" r:id="rId43"/>
    <p:sldId id="862" r:id="rId44"/>
    <p:sldId id="546" r:id="rId45"/>
    <p:sldId id="621" r:id="rId46"/>
    <p:sldId id="620" r:id="rId47"/>
    <p:sldId id="901" r:id="rId48"/>
    <p:sldId id="608" r:id="rId49"/>
    <p:sldId id="314" r:id="rId50"/>
    <p:sldId id="843" r:id="rId51"/>
    <p:sldId id="764" r:id="rId52"/>
    <p:sldId id="749" r:id="rId53"/>
    <p:sldId id="792" r:id="rId54"/>
    <p:sldId id="724" r:id="rId55"/>
    <p:sldId id="725" r:id="rId56"/>
    <p:sldId id="755" r:id="rId57"/>
    <p:sldId id="726" r:id="rId58"/>
    <p:sldId id="757" r:id="rId59"/>
    <p:sldId id="758" r:id="rId60"/>
    <p:sldId id="759" r:id="rId61"/>
    <p:sldId id="318" r:id="rId62"/>
    <p:sldId id="319" r:id="rId63"/>
    <p:sldId id="865" r:id="rId64"/>
    <p:sldId id="864" r:id="rId65"/>
    <p:sldId id="320" r:id="rId66"/>
    <p:sldId id="321" r:id="rId67"/>
    <p:sldId id="898" r:id="rId68"/>
    <p:sldId id="798" r:id="rId69"/>
    <p:sldId id="324" r:id="rId70"/>
    <p:sldId id="325" r:id="rId71"/>
    <p:sldId id="578" r:id="rId72"/>
    <p:sldId id="788" r:id="rId73"/>
    <p:sldId id="591" r:id="rId74"/>
    <p:sldId id="627" r:id="rId75"/>
    <p:sldId id="589" r:id="rId76"/>
    <p:sldId id="590" r:id="rId77"/>
    <p:sldId id="756" r:id="rId78"/>
    <p:sldId id="899" r:id="rId79"/>
    <p:sldId id="628" r:id="rId80"/>
    <p:sldId id="326" r:id="rId81"/>
    <p:sldId id="327" r:id="rId82"/>
    <p:sldId id="600" r:id="rId83"/>
    <p:sldId id="579" r:id="rId84"/>
    <p:sldId id="802" r:id="rId85"/>
    <p:sldId id="801" r:id="rId86"/>
    <p:sldId id="601" r:id="rId87"/>
    <p:sldId id="584" r:id="rId88"/>
    <p:sldId id="328" r:id="rId89"/>
    <p:sldId id="587" r:id="rId90"/>
    <p:sldId id="803" r:id="rId91"/>
    <p:sldId id="812" r:id="rId92"/>
    <p:sldId id="799" r:id="rId93"/>
    <p:sldId id="800" r:id="rId94"/>
    <p:sldId id="330" r:id="rId95"/>
    <p:sldId id="805" r:id="rId96"/>
    <p:sldId id="633" r:id="rId97"/>
    <p:sldId id="594" r:id="rId98"/>
    <p:sldId id="806" r:id="rId99"/>
    <p:sldId id="807" r:id="rId100"/>
    <p:sldId id="797" r:id="rId101"/>
    <p:sldId id="796" r:id="rId102"/>
    <p:sldId id="332" r:id="rId103"/>
    <p:sldId id="653" r:id="rId104"/>
    <p:sldId id="654" r:id="rId105"/>
    <p:sldId id="651" r:id="rId106"/>
    <p:sldId id="652" r:id="rId107"/>
    <p:sldId id="336" r:id="rId108"/>
    <p:sldId id="337" r:id="rId109"/>
    <p:sldId id="346" r:id="rId110"/>
    <p:sldId id="347" r:id="rId111"/>
    <p:sldId id="350" r:id="rId112"/>
    <p:sldId id="666" r:id="rId113"/>
    <p:sldId id="808" r:id="rId114"/>
    <p:sldId id="667" r:id="rId115"/>
    <p:sldId id="354" r:id="rId116"/>
    <p:sldId id="659" r:id="rId117"/>
    <p:sldId id="773" r:id="rId118"/>
    <p:sldId id="774" r:id="rId119"/>
    <p:sldId id="352" r:id="rId120"/>
    <p:sldId id="655" r:id="rId121"/>
    <p:sldId id="358" r:id="rId122"/>
    <p:sldId id="668" r:id="rId123"/>
    <p:sldId id="809" r:id="rId124"/>
    <p:sldId id="669" r:id="rId125"/>
    <p:sldId id="362" r:id="rId126"/>
    <p:sldId id="670" r:id="rId127"/>
    <p:sldId id="486" r:id="rId128"/>
    <p:sldId id="487" r:id="rId129"/>
    <p:sldId id="424" r:id="rId130"/>
    <p:sldId id="425" r:id="rId131"/>
    <p:sldId id="426" r:id="rId132"/>
    <p:sldId id="674" r:id="rId133"/>
    <p:sldId id="677" r:id="rId134"/>
    <p:sldId id="681" r:id="rId135"/>
    <p:sldId id="675" r:id="rId136"/>
    <p:sldId id="682" r:id="rId137"/>
    <p:sldId id="432" r:id="rId138"/>
    <p:sldId id="683" r:id="rId139"/>
    <p:sldId id="434" r:id="rId140"/>
    <p:sldId id="684" r:id="rId141"/>
    <p:sldId id="435" r:id="rId142"/>
    <p:sldId id="672" r:id="rId143"/>
    <p:sldId id="687" r:id="rId144"/>
    <p:sldId id="492" r:id="rId145"/>
    <p:sldId id="493" r:id="rId146"/>
    <p:sldId id="815" r:id="rId147"/>
    <p:sldId id="866" r:id="rId148"/>
    <p:sldId id="867" r:id="rId149"/>
    <p:sldId id="810" r:id="rId150"/>
    <p:sldId id="814" r:id="rId151"/>
    <p:sldId id="490" r:id="rId152"/>
    <p:sldId id="491" r:id="rId153"/>
    <p:sldId id="775" r:id="rId154"/>
    <p:sldId id="612" r:id="rId155"/>
    <p:sldId id="886" r:id="rId156"/>
    <p:sldId id="868" r:id="rId157"/>
    <p:sldId id="818" r:id="rId158"/>
    <p:sldId id="632" r:id="rId159"/>
    <p:sldId id="500" r:id="rId160"/>
    <p:sldId id="869" r:id="rId161"/>
    <p:sldId id="703" r:id="rId162"/>
    <p:sldId id="870" r:id="rId163"/>
    <p:sldId id="698" r:id="rId164"/>
    <p:sldId id="871" r:id="rId165"/>
    <p:sldId id="700" r:id="rId166"/>
    <p:sldId id="502" r:id="rId167"/>
    <p:sldId id="872" r:id="rId168"/>
    <p:sldId id="510" r:id="rId169"/>
    <p:sldId id="706" r:id="rId170"/>
    <p:sldId id="712" r:id="rId171"/>
    <p:sldId id="878" r:id="rId172"/>
    <p:sldId id="881" r:id="rId173"/>
    <p:sldId id="897" r:id="rId174"/>
    <p:sldId id="880" r:id="rId175"/>
    <p:sldId id="879" r:id="rId176"/>
    <p:sldId id="873" r:id="rId177"/>
    <p:sldId id="522" r:id="rId178"/>
    <p:sldId id="716" r:id="rId179"/>
    <p:sldId id="894" r:id="rId180"/>
    <p:sldId id="876" r:id="rId181"/>
    <p:sldId id="882" r:id="rId182"/>
    <p:sldId id="891" r:id="rId183"/>
    <p:sldId id="887" r:id="rId184"/>
    <p:sldId id="888" r:id="rId185"/>
    <p:sldId id="714" r:id="rId186"/>
    <p:sldId id="890" r:id="rId187"/>
    <p:sldId id="889" r:id="rId188"/>
    <p:sldId id="895" r:id="rId189"/>
    <p:sldId id="534" r:id="rId190"/>
    <p:sldId id="733" r:id="rId191"/>
    <p:sldId id="893" r:id="rId192"/>
    <p:sldId id="896" r:id="rId193"/>
    <p:sldId id="776" r:id="rId194"/>
    <p:sldId id="777" r:id="rId195"/>
    <p:sldId id="778" r:id="rId196"/>
    <p:sldId id="570" r:id="rId197"/>
    <p:sldId id="760" r:id="rId198"/>
    <p:sldId id="763" r:id="rId199"/>
    <p:sldId id="900" r:id="rId200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903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1" autoAdjust="0"/>
    <p:restoredTop sz="81336" autoAdjust="0"/>
  </p:normalViewPr>
  <p:slideViewPr>
    <p:cSldViewPr snapToGrid="0">
      <p:cViewPr varScale="1">
        <p:scale>
          <a:sx n="113" d="100"/>
          <a:sy n="113" d="100"/>
        </p:scale>
        <p:origin x="1554" y="102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viewProps" Target="view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heme" Target="theme/theme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tableStyles" Target="tableStyles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4-03-09T22:13:01.2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2024-03-11(Mon)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2024-03-11(Mon)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WebSecurityConfigurerAdapter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각각의 </a:t>
            </a:r>
            <a:r>
              <a:rPr lang="en-US" altLang="ko-KR" noProof="0" dirty="0" smtClean="0">
                <a:latin typeface="+mj-ea"/>
                <a:ea typeface="+mj-ea"/>
              </a:rPr>
              <a:t>API</a:t>
            </a:r>
            <a:r>
              <a:rPr lang="ko-KR" altLang="en-US" noProof="0" dirty="0" smtClean="0">
                <a:latin typeface="+mj-ea"/>
                <a:ea typeface="+mj-ea"/>
              </a:rPr>
              <a:t>가 설정 클래스를 호출하고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설정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가 각각의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noProof="0" dirty="0" smtClean="0">
                <a:latin typeface="+mj-ea"/>
                <a:ea typeface="+mj-ea"/>
              </a:rPr>
              <a:t>들을 생성하고 있다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06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실질적으로 사용자가 로그인하게 되면 인증 처리가 이루어 지는데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인증</a:t>
            </a:r>
            <a:r>
              <a:rPr lang="ko-KR" altLang="en-US" baseline="0" noProof="0" dirty="0" smtClean="0">
                <a:latin typeface="+mj-ea"/>
                <a:ea typeface="+mj-ea"/>
              </a:rPr>
              <a:t> 처리를 담당하고 인증 처리에 관련된 요청을 담당하는 필터가 </a:t>
            </a:r>
            <a:r>
              <a:rPr lang="en-US" altLang="ko-KR" sz="800" b="1" dirty="0" err="1" smtClean="0"/>
              <a:t>UsernamePasswordAuthenticationFilter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AntPathRequestMatcher</a:t>
            </a:r>
            <a:r>
              <a:rPr lang="ko-KR" altLang="en-US" sz="800" b="0" dirty="0" smtClean="0"/>
              <a:t>의 </a:t>
            </a:r>
            <a:r>
              <a:rPr lang="ko-KR" altLang="en-US" sz="800" b="0" dirty="0" err="1" smtClean="0"/>
              <a:t>파라미터는</a:t>
            </a:r>
            <a:r>
              <a:rPr lang="ko-KR" altLang="en-US" sz="800" b="0" dirty="0" smtClean="0"/>
              <a:t> 요청 정보가 매칭되는지 확인하는 것인데</a:t>
            </a:r>
            <a:r>
              <a:rPr lang="en-US" altLang="ko-KR" sz="800" b="0" dirty="0" smtClean="0"/>
              <a:t>, </a:t>
            </a:r>
            <a:r>
              <a:rPr lang="ko-KR" altLang="en-US" sz="800" b="0" dirty="0" smtClean="0"/>
              <a:t>이는 </a:t>
            </a:r>
            <a:r>
              <a:rPr lang="en-US" altLang="ko-KR" sz="800" b="0" dirty="0" smtClean="0"/>
              <a:t>18p</a:t>
            </a:r>
            <a:r>
              <a:rPr lang="ko-KR" altLang="en-US" sz="800" b="0" dirty="0" smtClean="0"/>
              <a:t>의 </a:t>
            </a:r>
            <a:r>
              <a:rPr lang="en-US" altLang="ko-KR" sz="800" b="1" dirty="0" err="1" smtClean="0"/>
              <a:t>loginProcessingUrl</a:t>
            </a:r>
            <a:r>
              <a:rPr lang="en-US" altLang="ko-KR" sz="800" b="1" dirty="0" smtClean="0"/>
              <a:t>()</a:t>
            </a:r>
            <a:r>
              <a:rPr lang="ko-KR" altLang="en-US" sz="800" b="0" dirty="0" smtClean="0"/>
              <a:t>과 매칭된다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AuthenticationManager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처리를 담당</a:t>
            </a:r>
            <a:r>
              <a:rPr lang="en-US" altLang="ko-KR" sz="800" b="0" dirty="0" smtClean="0"/>
              <a:t>)</a:t>
            </a:r>
            <a:endParaRPr lang="en-US" altLang="ko-KR" sz="800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SecurityContext</a:t>
            </a:r>
            <a:r>
              <a:rPr lang="ko-KR" altLang="en-US" sz="800" b="0" dirty="0" smtClean="0"/>
              <a:t>에 저장 </a:t>
            </a:r>
            <a:r>
              <a:rPr lang="en-US" altLang="ko-KR" sz="800" b="0" dirty="0" smtClean="0"/>
              <a:t>: </a:t>
            </a:r>
            <a:r>
              <a:rPr lang="ko-KR" altLang="en-US" sz="800" b="0" dirty="0" smtClean="0"/>
              <a:t>인증 객체를 저장하는 저장소 </a:t>
            </a:r>
            <a:r>
              <a:rPr lang="en-US" altLang="ko-KR" sz="800" b="0" dirty="0" smtClean="0"/>
              <a:t>-&gt; </a:t>
            </a:r>
            <a:r>
              <a:rPr lang="ko-KR" altLang="en-US" sz="800" b="0" dirty="0" smtClean="0"/>
              <a:t>나중에는 이 </a:t>
            </a:r>
            <a:r>
              <a:rPr lang="en-US" altLang="ko-KR" sz="800" b="0" dirty="0" smtClean="0"/>
              <a:t>Class(</a:t>
            </a:r>
            <a:r>
              <a:rPr lang="ko-KR" altLang="en-US" sz="800" b="0" dirty="0" smtClean="0"/>
              <a:t>객체</a:t>
            </a:r>
            <a:r>
              <a:rPr lang="en-US" altLang="ko-KR" sz="800" b="0" dirty="0" smtClean="0"/>
              <a:t>)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에 저장된다</a:t>
            </a:r>
            <a:r>
              <a:rPr lang="en-US" altLang="ko-KR" sz="800" b="0" dirty="0" smtClean="0"/>
              <a:t>.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>========================================================================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err="1" smtClean="0"/>
              <a:t>AbstractAuthenticationProcessingFilter</a:t>
            </a:r>
            <a:r>
              <a:rPr lang="en-US" altLang="ko-KR" sz="800" b="0" baseline="0" dirty="0" smtClean="0"/>
              <a:t> : </a:t>
            </a:r>
            <a:r>
              <a:rPr lang="en-US" altLang="ko-KR" sz="800" b="0" baseline="0" dirty="0" err="1" smtClean="0"/>
              <a:t>doFilter</a:t>
            </a:r>
            <a:r>
              <a:rPr lang="en-US" altLang="ko-KR" sz="800" b="0" baseline="0" dirty="0" smtClean="0"/>
              <a:t>()</a:t>
            </a:r>
          </a:p>
          <a:p>
            <a:endParaRPr lang="en-US" altLang="ko-KR" sz="800" b="0" baseline="0" dirty="0" smtClean="0"/>
          </a:p>
          <a:p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if </a:t>
            </a:r>
            <a:r>
              <a:rPr lang="en-US" altLang="ko-KR" sz="800" dirty="0" smtClean="0"/>
              <a:t>(!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.requiresAuthentication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response)) </a:t>
            </a:r>
            <a:r>
              <a:rPr lang="en-US" altLang="ko-KR" sz="800" baseline="0" dirty="0" smtClean="0"/>
              <a:t>: </a:t>
            </a:r>
            <a:r>
              <a:rPr lang="ko-KR" altLang="en-US" sz="800" baseline="0" dirty="0" smtClean="0"/>
              <a:t>인증 처리를 </a:t>
            </a:r>
            <a:r>
              <a:rPr lang="ko-KR" altLang="en-US" sz="800" baseline="0" dirty="0" err="1" smtClean="0"/>
              <a:t>해야하는</a:t>
            </a:r>
            <a:r>
              <a:rPr lang="ko-KR" altLang="en-US" sz="800" baseline="0" dirty="0" smtClean="0"/>
              <a:t> </a:t>
            </a:r>
            <a:r>
              <a:rPr lang="en-US" altLang="ko-KR" sz="800" baseline="0" dirty="0" smtClean="0"/>
              <a:t>request</a:t>
            </a:r>
            <a:r>
              <a:rPr lang="ko-KR" altLang="en-US" sz="800" baseline="0" dirty="0" smtClean="0"/>
              <a:t>인지 매치</a:t>
            </a:r>
            <a:r>
              <a:rPr lang="en-US" altLang="ko-KR" sz="800" baseline="0" dirty="0" smtClean="0"/>
              <a:t> </a:t>
            </a:r>
            <a:r>
              <a:rPr lang="ko-KR" altLang="en-US" sz="800" baseline="0" dirty="0" smtClean="0"/>
              <a:t>확인</a:t>
            </a:r>
            <a:endParaRPr lang="en-US" altLang="ko-KR" sz="800" baseline="0" dirty="0" smtClean="0"/>
          </a:p>
          <a:p>
            <a:endParaRPr lang="en-US" altLang="ko-KR" sz="800" b="0" baseline="0" dirty="0" smtClean="0"/>
          </a:p>
          <a:p>
            <a:r>
              <a:rPr lang="en-US" altLang="ko-KR" sz="800" dirty="0" err="1" smtClean="0"/>
              <a:t>authResult</a:t>
            </a:r>
            <a:r>
              <a:rPr lang="en-US" altLang="ko-KR" sz="800" dirty="0" smtClean="0"/>
              <a:t> = 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.attemptAuthentication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; : 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사용자가 입력한 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username, password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를 추출해서 인증 객체를 생성하여 성공 여부를 준다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Logout </a:t>
            </a:r>
            <a:r>
              <a:rPr lang="ko-KR" altLang="en-US" noProof="0" dirty="0" smtClean="0">
                <a:latin typeface="+mj-ea"/>
                <a:ea typeface="+mj-ea"/>
              </a:rPr>
              <a:t>요청을 받으면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가 로그아웃 처리</a:t>
            </a:r>
            <a:r>
              <a:rPr lang="en-US" altLang="ko-KR" noProof="0" dirty="0" smtClean="0">
                <a:latin typeface="+mj-ea"/>
                <a:ea typeface="+mj-ea"/>
              </a:rPr>
              <a:t>(</a:t>
            </a:r>
            <a:r>
              <a:rPr lang="ko-KR" altLang="en-US" noProof="0" dirty="0" smtClean="0">
                <a:latin typeface="+mj-ea"/>
                <a:ea typeface="+mj-ea"/>
              </a:rPr>
              <a:t>세션 무효화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인증토큰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쿠키 정보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로그인 페이지로 </a:t>
            </a:r>
            <a:r>
              <a:rPr lang="ko-KR" altLang="en-US" noProof="0" dirty="0" err="1" smtClean="0">
                <a:latin typeface="+mj-ea"/>
                <a:ea typeface="+mj-ea"/>
              </a:rPr>
              <a:t>리다이렉트</a:t>
            </a:r>
            <a:r>
              <a:rPr lang="en-US" altLang="ko-KR" noProof="0" dirty="0" smtClean="0">
                <a:latin typeface="+mj-ea"/>
                <a:ea typeface="+mj-ea"/>
              </a:rPr>
              <a:t>)</a:t>
            </a:r>
            <a:r>
              <a:rPr lang="ko-KR" altLang="en-US" noProof="0" dirty="0" smtClean="0">
                <a:latin typeface="+mj-ea"/>
                <a:ea typeface="+mj-ea"/>
              </a:rPr>
              <a:t>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ko-KR" altLang="en-US" noProof="0" dirty="0" smtClean="0">
                <a:latin typeface="+mj-ea"/>
                <a:ea typeface="+mj-ea"/>
              </a:rPr>
              <a:t>기본적으로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의 </a:t>
            </a:r>
            <a:r>
              <a:rPr lang="en-US" altLang="ko-KR" noProof="0" dirty="0" smtClean="0">
                <a:latin typeface="+mj-ea"/>
                <a:ea typeface="+mj-ea"/>
              </a:rPr>
              <a:t>Logout</a:t>
            </a:r>
            <a:r>
              <a:rPr lang="ko-KR" altLang="en-US" noProof="0" dirty="0" smtClean="0">
                <a:latin typeface="+mj-ea"/>
                <a:ea typeface="+mj-ea"/>
              </a:rPr>
              <a:t>은 </a:t>
            </a:r>
            <a:r>
              <a:rPr lang="en-US" altLang="ko-KR" noProof="0" dirty="0" smtClean="0">
                <a:latin typeface="+mj-ea"/>
                <a:ea typeface="+mj-ea"/>
              </a:rPr>
              <a:t>Post</a:t>
            </a:r>
            <a:r>
              <a:rPr lang="ko-KR" altLang="en-US" noProof="0" dirty="0" smtClean="0">
                <a:latin typeface="+mj-ea"/>
                <a:ea typeface="+mj-ea"/>
              </a:rPr>
              <a:t>방식이다</a:t>
            </a:r>
            <a:r>
              <a:rPr lang="en-US" altLang="ko-KR" noProof="0" dirty="0" smtClean="0">
                <a:latin typeface="+mj-ea"/>
                <a:ea typeface="+mj-ea"/>
              </a:rPr>
              <a:t>. Get</a:t>
            </a:r>
            <a:r>
              <a:rPr lang="ko-KR" altLang="en-US" noProof="0" dirty="0" smtClean="0">
                <a:latin typeface="+mj-ea"/>
                <a:ea typeface="+mj-ea"/>
              </a:rPr>
              <a:t>방식으로 변경 가능하다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userDetailsService</a:t>
            </a:r>
            <a:endParaRPr lang="en-US" altLang="ko-KR" sz="800" b="1" baseline="0" dirty="0" smtClean="0"/>
          </a:p>
          <a:p>
            <a:r>
              <a:rPr lang="en-US" altLang="ko-KR" sz="800" b="1" baseline="0" dirty="0" smtClean="0"/>
              <a:t> - </a:t>
            </a:r>
            <a:r>
              <a:rPr lang="ko-KR" altLang="en-US" sz="800" b="1" baseline="0" dirty="0" smtClean="0"/>
              <a:t>스프링 버전에 따라 최신 버전에서는 </a:t>
            </a:r>
            <a:r>
              <a:rPr lang="en-US" altLang="ko-KR" sz="800" b="1" baseline="0" dirty="0" smtClean="0"/>
              <a:t>Interface</a:t>
            </a:r>
            <a:r>
              <a:rPr lang="ko-KR" altLang="en-US" sz="800" b="1" baseline="0" dirty="0" smtClean="0"/>
              <a:t>임으로 구현체를 </a:t>
            </a:r>
            <a:r>
              <a:rPr lang="ko-KR" altLang="en-US" sz="800" b="1" baseline="0" dirty="0" err="1" smtClean="0"/>
              <a:t>작성하야</a:t>
            </a:r>
            <a:r>
              <a:rPr lang="ko-KR" altLang="en-US" sz="800" b="1" baseline="0" dirty="0" smtClean="0"/>
              <a:t> 한다</a:t>
            </a:r>
            <a:r>
              <a:rPr lang="en-US" altLang="ko-KR" sz="800" b="1" baseline="0" smtClean="0"/>
              <a:t>.</a:t>
            </a:r>
            <a:endParaRPr lang="en-US" altLang="ko-KR" sz="8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ID : user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PW</a:t>
            </a:r>
            <a:r>
              <a:rPr lang="en-US" altLang="ko-KR" baseline="0" noProof="0" dirty="0" smtClean="0">
                <a:latin typeface="+mj-ea"/>
                <a:ea typeface="+mj-ea"/>
              </a:rPr>
              <a:t> : Using generated security password(</a:t>
            </a:r>
            <a:r>
              <a:rPr lang="ko-KR" altLang="en-US" baseline="0" noProof="0" dirty="0" smtClean="0">
                <a:latin typeface="+mj-ea"/>
                <a:ea typeface="+mj-ea"/>
              </a:rPr>
              <a:t>콘솔</a:t>
            </a:r>
            <a:r>
              <a:rPr lang="en-US" altLang="ko-KR" baseline="0" noProof="0" dirty="0" smtClean="0">
                <a:latin typeface="+mj-ea"/>
                <a:ea typeface="+mj-ea"/>
              </a:rPr>
              <a:t>)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핵심적인 </a:t>
            </a:r>
            <a:r>
              <a:rPr lang="en-US" altLang="ko-KR" noProof="0" dirty="0" smtClean="0">
                <a:latin typeface="+mj-ea"/>
                <a:ea typeface="+mj-ea"/>
              </a:rPr>
              <a:t>Class :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WebSecurityConfigurerAdapter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웹 보안 기능 초기화 및 설정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2024-03-11(Mon)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2024-03-11(Mon)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8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8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8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8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8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EnableWebSecurity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formLogin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	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="" xmlns:a16="http://schemas.microsoft.com/office/drawing/2014/main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2666285" y="152744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401 Unauthorized  WWW-Authenticate </a:t>
            </a:r>
            <a:r>
              <a:rPr lang="en-US" altLang="ko-KR" sz="800" dirty="0" smtClean="0"/>
              <a:t>header(</a:t>
            </a:r>
            <a:r>
              <a:rPr lang="ko-KR" altLang="en-US" sz="800" dirty="0" smtClean="0"/>
              <a:t>인증이 안되면 로그인 페이지로 </a:t>
            </a:r>
            <a:r>
              <a:rPr lang="ko-KR" altLang="en-US" sz="800" dirty="0" err="1" smtClean="0"/>
              <a:t>리다이렉트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2447387" y="2601021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GET /home        Authorization: Basic </a:t>
            </a:r>
            <a:r>
              <a:rPr lang="en-US" altLang="ko-KR" sz="800" dirty="0" smtClean="0"/>
              <a:t>cmVzdDpyZXN0 (</a:t>
            </a:r>
            <a:r>
              <a:rPr lang="ko-KR" altLang="en-US" sz="800" dirty="0" smtClean="0"/>
              <a:t>세션에 저장된 인증 토큰으로 접근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인증유지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5" y="1652349"/>
            <a:ext cx="883753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400" b="1" dirty="0" smtClean="0"/>
              <a:t>http.</a:t>
            </a:r>
            <a:r>
              <a:rPr lang="en-US" altLang="ko-KR" sz="1400" b="1" dirty="0" err="1" smtClean="0"/>
              <a:t>formLogin</a:t>
            </a:r>
            <a:r>
              <a:rPr lang="en-US" altLang="ko-KR" sz="1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loginPage</a:t>
            </a:r>
            <a:r>
              <a:rPr lang="en-US" altLang="ko-KR" sz="1400" b="1" dirty="0" smtClean="0"/>
              <a:t>(“login.html”)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사용자 정의 로그인 페이지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	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defaultSuccessUrl</a:t>
            </a:r>
            <a:r>
              <a:rPr lang="en-US" altLang="ko-KR" sz="1400" b="1" dirty="0" smtClean="0"/>
              <a:t>(“/home”)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성공 후 이동 페이지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failureUrl</a:t>
            </a:r>
            <a:r>
              <a:rPr lang="en-US" altLang="ko-KR" sz="1400" b="1" dirty="0" smtClean="0"/>
              <a:t>(“/</a:t>
            </a:r>
            <a:r>
              <a:rPr lang="en-US" altLang="ko-KR" sz="1400" b="1" dirty="0" err="1" smtClean="0"/>
              <a:t>login.html?error</a:t>
            </a:r>
            <a:r>
              <a:rPr lang="en-US" altLang="ko-KR" sz="1400" b="1" dirty="0" smtClean="0"/>
              <a:t>=true”)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이동 페이지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usernameParameter</a:t>
            </a:r>
            <a:r>
              <a:rPr lang="en-US" altLang="ko-KR" sz="1400" b="1" dirty="0" smtClean="0"/>
              <a:t>(“username”)		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아이디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passwordParameter</a:t>
            </a:r>
            <a:r>
              <a:rPr lang="en-US" altLang="ko-KR" sz="1400" b="1" dirty="0" smtClean="0"/>
              <a:t>(“password”)	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패스워드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loginProcessingUrl</a:t>
            </a:r>
            <a:r>
              <a:rPr lang="en-US" altLang="ko-KR" sz="1400" b="1" dirty="0" smtClean="0"/>
              <a:t>(“/login”)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Form Action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Url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successHandler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loginSuccessHandler</a:t>
            </a:r>
            <a:r>
              <a:rPr lang="en-US" altLang="ko-KR" sz="1400" b="1" dirty="0" smtClean="0"/>
              <a:t>())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>
                <a:solidFill>
                  <a:srgbClr val="0070C0"/>
                </a:solidFill>
              </a:rPr>
              <a:t>로그인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성공 </a:t>
            </a:r>
            <a:r>
              <a:rPr lang="ko-KR" altLang="en-US" sz="1400" b="1" dirty="0">
                <a:solidFill>
                  <a:srgbClr val="0070C0"/>
                </a:solidFill>
              </a:rPr>
              <a:t>후 </a:t>
            </a:r>
            <a:r>
              <a:rPr lang="ko-KR" altLang="en-US" sz="1400" b="1" dirty="0" err="1">
                <a:solidFill>
                  <a:srgbClr val="0070C0"/>
                </a:solidFill>
              </a:rPr>
              <a:t>핸들러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loginFailureHandler</a:t>
            </a:r>
            <a:r>
              <a:rPr lang="en-US" altLang="ko-KR" sz="1400" b="1" dirty="0" smtClean="0"/>
              <a:t>())	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핸들러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}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8182" y="1159906"/>
            <a:ext cx="6712293" cy="49244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600" b="1" dirty="0" err="1" smtClean="0">
                <a:solidFill>
                  <a:srgbClr val="FFFF00"/>
                </a:solidFill>
              </a:rPr>
              <a:t>http.formLogin</a:t>
            </a:r>
            <a:r>
              <a:rPr lang="en-US" altLang="ko-KR" sz="2600" b="1" dirty="0" smtClean="0">
                <a:solidFill>
                  <a:srgbClr val="FFFF00"/>
                </a:solidFill>
              </a:rPr>
              <a:t>() </a:t>
            </a:r>
            <a:r>
              <a:rPr lang="en-US" altLang="ko-KR" sz="2000" b="1" dirty="0" smtClean="0"/>
              <a:t>: form </a:t>
            </a:r>
            <a:r>
              <a:rPr lang="ko-KR" altLang="en-US" sz="2000" b="1" dirty="0" smtClean="0"/>
              <a:t>로그인 인증 기능이 작동함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03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="" xmlns:a16="http://schemas.microsoft.com/office/drawing/2014/main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="" xmlns:a16="http://schemas.microsoft.com/office/drawing/2014/main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="" xmlns:a16="http://schemas.microsoft.com/office/drawing/2014/main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="" xmlns:a16="http://schemas.microsoft.com/office/drawing/2014/main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="" xmlns:a16="http://schemas.microsoft.com/office/drawing/2014/main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="" xmlns:a16="http://schemas.microsoft.com/office/drawing/2014/main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="" xmlns:a16="http://schemas.microsoft.com/office/drawing/2014/main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="" xmlns:a16="http://schemas.microsoft.com/office/drawing/2014/main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="" xmlns:a16="http://schemas.microsoft.com/office/drawing/2014/main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="" xmlns:a16="http://schemas.microsoft.com/office/drawing/2014/main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="" xmlns:a16="http://schemas.microsoft.com/office/drawing/2014/main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="" xmlns:a16="http://schemas.microsoft.com/office/drawing/2014/main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="" xmlns:a16="http://schemas.microsoft.com/office/drawing/2014/main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="" xmlns:a16="http://schemas.microsoft.com/office/drawing/2014/main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="" xmlns:a16="http://schemas.microsoft.com/office/drawing/2014/main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="" xmlns:a16="http://schemas.microsoft.com/office/drawing/2014/main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="" xmlns:a16="http://schemas.microsoft.com/office/drawing/2014/main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="" xmlns:a16="http://schemas.microsoft.com/office/drawing/2014/main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="" xmlns:a16="http://schemas.microsoft.com/office/drawing/2014/main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="" xmlns:a16="http://schemas.microsoft.com/office/drawing/2014/main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="" xmlns:a16="http://schemas.microsoft.com/office/drawing/2014/main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="" xmlns:a16="http://schemas.microsoft.com/office/drawing/2014/main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="" xmlns:a16="http://schemas.microsoft.com/office/drawing/2014/main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="" xmlns:a16="http://schemas.microsoft.com/office/drawing/2014/main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="" xmlns:a16="http://schemas.microsoft.com/office/drawing/2014/main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="" xmlns:a16="http://schemas.microsoft.com/office/drawing/2014/main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="" xmlns:a16="http://schemas.microsoft.com/office/drawing/2014/main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="" xmlns:a16="http://schemas.microsoft.com/office/drawing/2014/main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="" xmlns:a16="http://schemas.microsoft.com/office/drawing/2014/main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="" xmlns:a16="http://schemas.microsoft.com/office/drawing/2014/main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="" xmlns:a16="http://schemas.microsoft.com/office/drawing/2014/main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="" xmlns:a16="http://schemas.microsoft.com/office/drawing/2014/main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="" xmlns:a16="http://schemas.microsoft.com/office/drawing/2014/main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="" xmlns:a16="http://schemas.microsoft.com/office/drawing/2014/main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="" xmlns:a16="http://schemas.microsoft.com/office/drawing/2014/main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="" xmlns:a16="http://schemas.microsoft.com/office/drawing/2014/main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="" xmlns:a16="http://schemas.microsoft.com/office/drawing/2014/main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="" xmlns:a16="http://schemas.microsoft.com/office/drawing/2014/main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="" xmlns:a16="http://schemas.microsoft.com/office/drawing/2014/main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="" xmlns:a16="http://schemas.microsoft.com/office/drawing/2014/main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="" xmlns:a16="http://schemas.microsoft.com/office/drawing/2014/main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="" xmlns:a16="http://schemas.microsoft.com/office/drawing/2014/main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="" xmlns:a16="http://schemas.microsoft.com/office/drawing/2014/main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="" xmlns:a16="http://schemas.microsoft.com/office/drawing/2014/main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="" xmlns:a16="http://schemas.microsoft.com/office/drawing/2014/main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="" xmlns:a16="http://schemas.microsoft.com/office/drawing/2014/main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="" xmlns:a16="http://schemas.microsoft.com/office/drawing/2014/main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="" xmlns:a16="http://schemas.microsoft.com/office/drawing/2014/main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="" xmlns:a16="http://schemas.microsoft.com/office/drawing/2014/main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="" xmlns:a16="http://schemas.microsoft.com/office/drawing/2014/main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="" xmlns:a16="http://schemas.microsoft.com/office/drawing/2014/main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="" xmlns:a16="http://schemas.microsoft.com/office/drawing/2014/main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="" xmlns:a16="http://schemas.microsoft.com/office/drawing/2014/main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="" xmlns:a16="http://schemas.microsoft.com/office/drawing/2014/main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="" xmlns:a16="http://schemas.microsoft.com/office/drawing/2014/main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="" xmlns:a16="http://schemas.microsoft.com/office/drawing/2014/main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="" xmlns:a16="http://schemas.microsoft.com/office/drawing/2014/main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="" xmlns:a16="http://schemas.microsoft.com/office/drawing/2014/main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="" xmlns:a16="http://schemas.microsoft.com/office/drawing/2014/main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="" xmlns:a16="http://schemas.microsoft.com/office/drawing/2014/main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="" xmlns:a16="http://schemas.microsoft.com/office/drawing/2014/main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="" xmlns:a16="http://schemas.microsoft.com/office/drawing/2014/main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="" xmlns:a16="http://schemas.microsoft.com/office/drawing/2014/main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="" xmlns:a16="http://schemas.microsoft.com/office/drawing/2014/main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="" xmlns:a16="http://schemas.microsoft.com/office/drawing/2014/main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="" xmlns:a16="http://schemas.microsoft.com/office/drawing/2014/main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="" xmlns:a16="http://schemas.microsoft.com/office/drawing/2014/main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="" xmlns:a16="http://schemas.microsoft.com/office/drawing/2014/main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="" xmlns:a16="http://schemas.microsoft.com/office/drawing/2014/main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="" xmlns:a16="http://schemas.microsoft.com/office/drawing/2014/main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="" xmlns:a16="http://schemas.microsoft.com/office/drawing/2014/main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="" xmlns:a16="http://schemas.microsoft.com/office/drawing/2014/main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="" xmlns:a16="http://schemas.microsoft.com/office/drawing/2014/main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="" xmlns:a16="http://schemas.microsoft.com/office/drawing/2014/main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="" xmlns:a16="http://schemas.microsoft.com/office/drawing/2014/main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="" xmlns:a16="http://schemas.microsoft.com/office/drawing/2014/main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="" xmlns:a16="http://schemas.microsoft.com/office/drawing/2014/main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="" xmlns:a16="http://schemas.microsoft.com/office/drawing/2014/main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="" xmlns:a16="http://schemas.microsoft.com/office/drawing/2014/main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="" xmlns:a16="http://schemas.microsoft.com/office/drawing/2014/main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="" xmlns:a16="http://schemas.microsoft.com/office/drawing/2014/main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="" xmlns:a16="http://schemas.microsoft.com/office/drawing/2014/main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="" xmlns:a16="http://schemas.microsoft.com/office/drawing/2014/main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="" xmlns:a16="http://schemas.microsoft.com/office/drawing/2014/main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="" xmlns:a16="http://schemas.microsoft.com/office/drawing/2014/main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dirty="0"/>
              <a:t>	 </a:t>
            </a:r>
            <a:r>
              <a:rPr lang="en-US" altLang="ko-KR" sz="1200" b="1" dirty="0" err="1"/>
              <a:t>http.formLogin</a:t>
            </a:r>
            <a:r>
              <a:rPr lang="en-US" altLang="ko-KR" sz="1200" b="1" dirty="0"/>
              <a:t>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loginPage</a:t>
            </a:r>
            <a:r>
              <a:rPr lang="en-US" altLang="ko-KR" sz="1200" b="1" dirty="0"/>
              <a:t>(“/login.html")   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defaultSuccessUrl</a:t>
            </a:r>
            <a:r>
              <a:rPr lang="en-US" altLang="ko-KR" sz="1200" b="1" dirty="0"/>
              <a:t>("/home)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failureUrl</a:t>
            </a:r>
            <a:r>
              <a:rPr lang="en-US" altLang="ko-KR" sz="1200" b="1" dirty="0"/>
              <a:t>(＂/</a:t>
            </a:r>
            <a:r>
              <a:rPr lang="en-US" altLang="ko-KR" sz="1200" b="1" dirty="0" err="1"/>
              <a:t>login.html?error</a:t>
            </a:r>
            <a:r>
              <a:rPr lang="en-US" altLang="ko-KR" sz="1200" b="1" dirty="0"/>
              <a:t>=true“)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usernameParameter</a:t>
            </a:r>
            <a:r>
              <a:rPr lang="en-US" altLang="ko-KR" sz="1200" b="1" dirty="0"/>
              <a:t>("username")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아이디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passwordParameter</a:t>
            </a:r>
            <a:r>
              <a:rPr lang="en-US" altLang="ko-KR" sz="1200" b="1" dirty="0"/>
              <a:t>(“password”)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패스워드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loginProcessingUrl</a:t>
            </a:r>
            <a:r>
              <a:rPr lang="en-US" altLang="ko-KR" sz="1200" b="1" dirty="0"/>
              <a:t>(“/login")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</a:t>
            </a:r>
            <a:r>
              <a:rPr lang="en-US" altLang="ko-KR" sz="1200" b="1" dirty="0">
                <a:solidFill>
                  <a:srgbClr val="0070C0"/>
                </a:solidFill>
              </a:rPr>
              <a:t>Form Action </a:t>
            </a:r>
            <a:r>
              <a:rPr lang="en-US" altLang="ko-KR" sz="1200" b="1" dirty="0" err="1">
                <a:solidFill>
                  <a:srgbClr val="0070C0"/>
                </a:solidFill>
              </a:rPr>
              <a:t>Url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loginSuccessHandler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failureHandler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loginFailureHandler</a:t>
            </a:r>
            <a:r>
              <a:rPr lang="en-US" altLang="ko-KR" sz="1200" b="1" dirty="0"/>
              <a:t>())</a:t>
            </a: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70C0"/>
                </a:solidFill>
              </a:rPr>
              <a:t>// </a:t>
            </a:r>
            <a:r>
              <a:rPr lang="ko-KR" altLang="en-US" sz="1200" dirty="0">
                <a:solidFill>
                  <a:srgbClr val="0070C0"/>
                </a:solidFill>
              </a:rPr>
              <a:t>로그인 실패 후 </a:t>
            </a:r>
            <a:r>
              <a:rPr lang="ko-KR" altLang="en-US" sz="1200" dirty="0" err="1">
                <a:solidFill>
                  <a:srgbClr val="0070C0"/>
                </a:solidFill>
              </a:rPr>
              <a:t>핸들러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UsernamePasswordAuthenticationFilter</a:t>
            </a:r>
            <a:endParaRPr lang="ko-KR" altLang="en-US" sz="1000" b="1" dirty="0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AntPathRequestMatcher</a:t>
            </a:r>
            <a:r>
              <a:rPr lang="en-US" altLang="ko-KR" sz="1000" b="1" dirty="0"/>
              <a:t>(/login)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SecurityContext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에 저장</a:t>
            </a:r>
            <a:endParaRPr lang="en-US" altLang="ko-KR" sz="10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="" xmlns:a16="http://schemas.microsoft.com/office/drawing/2014/main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32466" y="2365735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전 작업</a:t>
            </a:r>
            <a:endParaRPr lang="ko-KR" altLang="en-US" sz="8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32467" y="4217644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후 작업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="" xmlns:a16="http://schemas.microsoft.com/office/drawing/2014/main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="" xmlns:a16="http://schemas.microsoft.com/office/drawing/2014/main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="" xmlns:a16="http://schemas.microsoft.com/office/drawing/2014/main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</a:t>
            </a:r>
            <a:r>
              <a:rPr lang="en-US" altLang="ko-KR" sz="1200" b="1" dirty="0" err="1"/>
              <a:t>http.logout</a:t>
            </a:r>
            <a:r>
              <a:rPr lang="en-US" altLang="ko-KR" sz="1200" b="1" dirty="0"/>
              <a:t>()		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logoutUrl</a:t>
            </a:r>
            <a:r>
              <a:rPr lang="en-US" altLang="ko-KR" sz="1200" b="1" dirty="0"/>
              <a:t>(＂/logout＂)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 </a:t>
            </a:r>
            <a:r>
              <a:rPr lang="en-US" altLang="ko-KR" sz="1200" b="1" dirty="0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	         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logoutSuccessUrl</a:t>
            </a:r>
            <a:r>
              <a:rPr lang="en-US" altLang="ko-KR" sz="1200" b="1" dirty="0"/>
              <a:t>(＂/login＂)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deleteCookies</a:t>
            </a:r>
            <a:r>
              <a:rPr lang="en-US" altLang="ko-KR" sz="1200" b="1" dirty="0"/>
              <a:t>(＂JSESSIONID“, ＂remember-me＂) 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후 쿠키 삭제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addLogoutHandler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 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ko-KR" altLang="en-US" sz="12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="" xmlns:a16="http://schemas.microsoft.com/office/drawing/2014/main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="" xmlns:a16="http://schemas.microsoft.com/office/drawing/2014/main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="" xmlns:a16="http://schemas.microsoft.com/office/drawing/2014/main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http.</a:t>
            </a:r>
            <a:r>
              <a:rPr lang="en-US" altLang="ko-KR" sz="1400" b="1" dirty="0" err="1"/>
              <a:t>rememberMe</a:t>
            </a:r>
            <a:r>
              <a:rPr lang="en-US" altLang="ko-KR" sz="1400" b="1" dirty="0"/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rememberMeParameter</a:t>
            </a:r>
            <a:r>
              <a:rPr lang="en-US" altLang="ko-KR" sz="1400" b="1" dirty="0"/>
              <a:t>(“remember”) </a:t>
            </a:r>
            <a:r>
              <a:rPr lang="en-US" altLang="ko-KR" sz="1400" b="1" dirty="0">
                <a:solidFill>
                  <a:srgbClr val="0070C0"/>
                </a:solidFill>
              </a:rPr>
              <a:t>//</a:t>
            </a:r>
            <a:r>
              <a:rPr lang="ko-KR" altLang="en-US" sz="1400" b="1" dirty="0">
                <a:solidFill>
                  <a:srgbClr val="0070C0"/>
                </a:solidFill>
              </a:rPr>
              <a:t> 기본 </a:t>
            </a:r>
            <a:r>
              <a:rPr lang="ko-KR" altLang="en-US" sz="1400" b="1" dirty="0" err="1">
                <a:solidFill>
                  <a:srgbClr val="0070C0"/>
                </a:solidFill>
              </a:rPr>
              <a:t>파라미터명은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tokenValiditySeconds</a:t>
            </a:r>
            <a:r>
              <a:rPr lang="en-US" altLang="ko-KR" sz="1400" b="1" dirty="0"/>
              <a:t>(3600)</a:t>
            </a:r>
            <a:r>
              <a:rPr lang="en-US" altLang="ko-KR" sz="1400" b="1" dirty="0">
                <a:solidFill>
                  <a:srgbClr val="0070C0"/>
                </a:solidFill>
              </a:rPr>
              <a:t> // Default</a:t>
            </a:r>
            <a:r>
              <a:rPr lang="ko-KR" altLang="en-US" sz="1400" b="1" dirty="0">
                <a:solidFill>
                  <a:srgbClr val="0070C0"/>
                </a:solidFill>
              </a:rPr>
              <a:t> 는 </a:t>
            </a:r>
            <a:r>
              <a:rPr lang="en-US" altLang="ko-KR" sz="1400" b="1" dirty="0">
                <a:solidFill>
                  <a:srgbClr val="0070C0"/>
                </a:solidFill>
              </a:rPr>
              <a:t>14</a:t>
            </a:r>
            <a:r>
              <a:rPr lang="ko-KR" altLang="en-US" sz="1400" b="1" dirty="0">
                <a:solidFill>
                  <a:srgbClr val="0070C0"/>
                </a:solidFill>
              </a:rPr>
              <a:t>일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alwaysRemember</a:t>
            </a:r>
            <a:r>
              <a:rPr lang="en-US" altLang="ko-KR" sz="1400" b="1" dirty="0"/>
              <a:t>(true)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err="1">
                <a:solidFill>
                  <a:srgbClr val="0070C0"/>
                </a:solidFill>
              </a:rPr>
              <a:t>리멤버</a:t>
            </a:r>
            <a:r>
              <a:rPr lang="ko-KR" altLang="en-US" sz="1400" b="1" dirty="0">
                <a:solidFill>
                  <a:srgbClr val="0070C0"/>
                </a:solidFill>
              </a:rPr>
              <a:t> 미 기능이 활성화되지 않아도 항상 실행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)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="" xmlns:a16="http://schemas.microsoft.com/office/drawing/2014/main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="" xmlns:a16="http://schemas.microsoft.com/office/drawing/2014/main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="" xmlns:a16="http://schemas.microsoft.com/office/drawing/2014/main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="" xmlns:a16="http://schemas.microsoft.com/office/drawing/2014/main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="" xmlns:a16="http://schemas.microsoft.com/office/drawing/2014/main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="" xmlns:a16="http://schemas.microsoft.com/office/drawing/2014/main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용도로 사용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isAnonymous()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isAuthenticated()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인증객체를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yes</a:t>
            </a:r>
            <a:endParaRPr lang="ko-KR" altLang="en-US" sz="900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="" xmlns:a16="http://schemas.microsoft.com/office/drawing/2014/main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="" xmlns:a16="http://schemas.microsoft.com/office/drawing/2014/main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="" xmlns:a16="http://schemas.microsoft.com/office/drawing/2014/main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="" xmlns:a16="http://schemas.microsoft.com/office/drawing/2014/main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="" xmlns:a16="http://schemas.microsoft.com/office/drawing/2014/main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="" xmlns:a16="http://schemas.microsoft.com/office/drawing/2014/main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="" xmlns:a16="http://schemas.microsoft.com/office/drawing/2014/main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="" xmlns:a16="http://schemas.microsoft.com/office/drawing/2014/main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="" xmlns:a16="http://schemas.microsoft.com/office/drawing/2014/main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="" xmlns:a16="http://schemas.microsoft.com/office/drawing/2014/main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="" xmlns:a16="http://schemas.microsoft.com/office/drawing/2014/main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="" xmlns:a16="http://schemas.microsoft.com/office/drawing/2014/main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="" xmlns:a16="http://schemas.microsoft.com/office/drawing/2014/main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="" xmlns:a16="http://schemas.microsoft.com/office/drawing/2014/main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="" xmlns:a16="http://schemas.microsoft.com/office/drawing/2014/main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="" xmlns:a16="http://schemas.microsoft.com/office/drawing/2014/main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="" xmlns:a16="http://schemas.microsoft.com/office/drawing/2014/main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="" xmlns:a16="http://schemas.microsoft.com/office/drawing/2014/main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="" xmlns:a16="http://schemas.microsoft.com/office/drawing/2014/main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="" xmlns:a16="http://schemas.microsoft.com/office/drawing/2014/main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="" xmlns:a16="http://schemas.microsoft.com/office/drawing/2014/main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.sessionFixation().changeSessionId() </a:t>
            </a:r>
            <a:r>
              <a:rPr lang="en-US" altLang="ko-KR" sz="1600" b="1">
                <a:solidFill>
                  <a:schemeClr val="accent1"/>
                </a:solidFill>
              </a:rPr>
              <a:t>// </a:t>
            </a:r>
            <a:r>
              <a:rPr lang="ko-KR" altLang="en-US" sz="1600" b="1">
                <a:solidFill>
                  <a:schemeClr val="accent1"/>
                </a:solidFill>
              </a:rPr>
              <a:t>기본값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chemeClr val="accent1"/>
                </a:solidFill>
              </a:rPr>
              <a:t>							    // none, migrateSession, newSession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매 요청 마다 현재 사용자의 세션 만료 여부 체크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세션이 만료로 설정되었을 경우 즉시 만료 처리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/>
              <a:t>session.isExpired()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로그아웃 처리</a:t>
            </a:r>
            <a:endParaRPr lang="en-US" altLang="ko-KR" sz="200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즉시 오류 페이지 응답</a:t>
            </a:r>
            <a:endParaRPr lang="en-US" altLang="ko-KR" sz="200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="" xmlns:a16="http://schemas.microsoft.com/office/drawing/2014/main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="" xmlns:a16="http://schemas.microsoft.com/office/drawing/2014/main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="" xmlns:a16="http://schemas.microsoft.com/office/drawing/2014/main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="" xmlns:a16="http://schemas.microsoft.com/office/drawing/2014/main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="" xmlns:a16="http://schemas.microsoft.com/office/drawing/2014/main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="" xmlns:a16="http://schemas.microsoft.com/office/drawing/2014/main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="" xmlns:a16="http://schemas.microsoft.com/office/drawing/2014/main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RegisterSession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="" xmlns:a16="http://schemas.microsoft.com/office/drawing/2014/main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ConcurrentSessionControlAuthenticationStrategy</a:t>
            </a:r>
            <a:endParaRPr lang="ko-KR" altLang="en-US" sz="100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="" xmlns:a16="http://schemas.microsoft.com/office/drawing/2014/main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ChangeSessionId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 b="1"/>
          </a:p>
        </p:txBody>
      </p:sp>
      <p:sp>
        <p:nvSpPr>
          <p:cNvPr id="82" name="사각형: 둥근 모서리 7">
            <a:extLst>
              <a:ext uri="{FF2B5EF4-FFF2-40B4-BE49-F238E27FC236}">
                <a16:creationId xmlns="" xmlns:a16="http://schemas.microsoft.com/office/drawing/2014/main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  <a:br>
              <a:rPr lang="en-US" altLang="ko-KR" sz="1000" b="1"/>
            </a:br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="" xmlns:a16="http://schemas.microsoft.com/office/drawing/2014/main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="" xmlns:a16="http://schemas.microsoft.com/office/drawing/2014/main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="" xmlns:a16="http://schemas.microsoft.com/office/drawing/2014/main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="" xmlns:a16="http://schemas.microsoft.com/office/drawing/2014/main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="" xmlns:a16="http://schemas.microsoft.com/office/drawing/2014/main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="" xmlns:a16="http://schemas.microsoft.com/office/drawing/2014/main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="" xmlns:a16="http://schemas.microsoft.com/office/drawing/2014/main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="" xmlns:a16="http://schemas.microsoft.com/office/drawing/2014/main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="" xmlns:a16="http://schemas.microsoft.com/office/drawing/2014/main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="" xmlns:a16="http://schemas.microsoft.com/office/drawing/2014/main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="" xmlns:a16="http://schemas.microsoft.com/office/drawing/2014/main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="" xmlns:a16="http://schemas.microsoft.com/office/drawing/2014/main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.antMatchers(“/shop/login”, “/shop/users/**”).permitAll()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.antMatchers(“/shop/mypage”).hasRole(“USER”)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.antMatchers("/shop/admin/pay").access("hasRole('ADMIN')");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.antMatchers("/shop/admin/**").access("hasRole('ADMIN') or hasRole(‘SYS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="" xmlns:a16="http://schemas.microsoft.com/office/drawing/2014/main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="" xmlns:a16="http://schemas.microsoft.com/office/drawing/2014/main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 – </a:t>
            </a:r>
            <a:r>
              <a:rPr lang="ko-KR" altLang="en-US" sz="2101" b="1" dirty="0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="" xmlns:a16="http://schemas.microsoft.com/office/drawing/2014/main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/>
              <a:t>	 </a:t>
            </a:r>
            <a:r>
              <a:rPr lang="en-US" altLang="ko-KR" sz="1400" b="1"/>
              <a:t>http.exceptionHandling()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.authenticationEntryPoint(authenticationEntryPoint())     		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.accessDeniedHandler(accessDeniedHandler())</a:t>
            </a:r>
            <a:r>
              <a:rPr lang="en-US" altLang="ko-KR" sz="1400" b="1">
                <a:solidFill>
                  <a:srgbClr val="0070C0"/>
                </a:solidFill>
              </a:rPr>
              <a:t> 			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="" xmlns:a16="http://schemas.microsoft.com/office/drawing/2014/main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="" xmlns:a16="http://schemas.microsoft.com/office/drawing/2014/main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="" xmlns:a16="http://schemas.microsoft.com/office/drawing/2014/main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="" xmlns:a16="http://schemas.microsoft.com/office/drawing/2014/main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="" xmlns:a16="http://schemas.microsoft.com/office/drawing/2014/main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org.springframework.boot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&gt;spring-boot-starter-security&lt;/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="" xmlns:a16="http://schemas.microsoft.com/office/drawing/2014/main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="" xmlns:a16="http://schemas.microsoft.com/office/drawing/2014/main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="" xmlns:a16="http://schemas.microsoft.com/office/drawing/2014/main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="" xmlns:a16="http://schemas.microsoft.com/office/drawing/2014/main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="" xmlns:a16="http://schemas.microsoft.com/office/drawing/2014/main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="" xmlns:a16="http://schemas.microsoft.com/office/drawing/2014/main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="" xmlns:a16="http://schemas.microsoft.com/office/drawing/2014/main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="" xmlns:a16="http://schemas.microsoft.com/office/drawing/2014/main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="" xmlns:a16="http://schemas.microsoft.com/office/drawing/2014/main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="" xmlns:a16="http://schemas.microsoft.com/office/drawing/2014/main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="" xmlns:a16="http://schemas.microsoft.com/office/drawing/2014/main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="" xmlns:a16="http://schemas.microsoft.com/office/drawing/2014/main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="" xmlns:a16="http://schemas.microsoft.com/office/drawing/2014/main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="" xmlns:a16="http://schemas.microsoft.com/office/drawing/2014/main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="" xmlns:a16="http://schemas.microsoft.com/office/drawing/2014/main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="" xmlns:a16="http://schemas.microsoft.com/office/drawing/2014/main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="" xmlns:a16="http://schemas.microsoft.com/office/drawing/2014/main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="" xmlns:a16="http://schemas.microsoft.com/office/drawing/2014/main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="" xmlns:a16="http://schemas.microsoft.com/office/drawing/2014/main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="" xmlns:a16="http://schemas.microsoft.com/office/drawing/2014/main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="" xmlns:a16="http://schemas.microsoft.com/office/drawing/2014/main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="" xmlns:a16="http://schemas.microsoft.com/office/drawing/2014/main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="" xmlns:a16="http://schemas.microsoft.com/office/drawing/2014/main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="" xmlns:a16="http://schemas.microsoft.com/office/drawing/2014/main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사용자의 인증 정보를 저장하는 토큰 개념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시 </a:t>
            </a:r>
            <a:r>
              <a:rPr lang="en-US" altLang="ko-KR" sz="1200"/>
              <a:t>id </a:t>
            </a:r>
            <a:r>
              <a:rPr lang="ko-KR" altLang="en-US" sz="1200"/>
              <a:t>와</a:t>
            </a:r>
            <a:r>
              <a:rPr lang="en-US" altLang="ko-KR" sz="1200"/>
              <a:t> password </a:t>
            </a:r>
            <a:r>
              <a:rPr lang="ko-KR" altLang="en-US" sz="1200"/>
              <a:t>를</a:t>
            </a:r>
            <a:r>
              <a:rPr lang="en-US" altLang="ko-KR" sz="1200"/>
              <a:t> </a:t>
            </a:r>
            <a:r>
              <a:rPr lang="ko-KR" altLang="en-US" sz="1200"/>
              <a:t>담고 인증 검증을 위해</a:t>
            </a:r>
            <a:r>
              <a:rPr lang="en-US" altLang="ko-KR" sz="1200"/>
              <a:t> </a:t>
            </a:r>
            <a:r>
              <a:rPr lang="ko-KR" altLang="en-US" sz="1200"/>
              <a:t>전달되어사용된다</a:t>
            </a:r>
            <a:endParaRPr lang="en-US" altLang="ko-KR" sz="120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후 </a:t>
            </a:r>
            <a:r>
              <a:rPr lang="ko-KR" altLang="en-US" sz="1200"/>
              <a:t>최종 인증 결과 </a:t>
            </a:r>
            <a:r>
              <a:rPr lang="en-US" altLang="ko-KR" sz="1200"/>
              <a:t>(user </a:t>
            </a:r>
            <a:r>
              <a:rPr lang="ko-KR" altLang="en-US" sz="1200"/>
              <a:t>객체</a:t>
            </a:r>
            <a:r>
              <a:rPr lang="en-US" altLang="ko-KR" sz="1200"/>
              <a:t>, </a:t>
            </a:r>
            <a:r>
              <a:rPr lang="ko-KR" altLang="en-US" sz="1200"/>
              <a:t>권한정보</a:t>
            </a:r>
            <a:r>
              <a:rPr lang="en-US" altLang="ko-KR" sz="1200"/>
              <a:t>)</a:t>
            </a:r>
            <a:r>
              <a:rPr lang="ko-KR" altLang="en-US" sz="1200"/>
              <a:t> 를 담고</a:t>
            </a:r>
            <a:r>
              <a:rPr lang="en-US" altLang="ko-KR" sz="1200"/>
              <a:t> SecurityContext </a:t>
            </a:r>
            <a:r>
              <a:rPr lang="ko-KR" altLang="en-US" sz="1200"/>
              <a:t>에 저장되어 전역적으로 참조가 가능하다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authentication = SecurityContexHolder.getContext().getAuthentication()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principal : </a:t>
            </a:r>
            <a:r>
              <a:rPr lang="ko-KR" altLang="en-US" sz="1200"/>
              <a:t>사용자 아이디 혹은 </a:t>
            </a:r>
            <a:r>
              <a:rPr lang="en-US" altLang="ko-KR" sz="1200"/>
              <a:t>User </a:t>
            </a:r>
            <a:r>
              <a:rPr lang="ko-KR" altLang="en-US" sz="1200"/>
              <a:t>객체를 저장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credentials</a:t>
            </a:r>
            <a:r>
              <a:rPr lang="en-US" altLang="ko-KR" sz="1200"/>
              <a:t> : </a:t>
            </a:r>
            <a:r>
              <a:rPr lang="ko-KR" altLang="en-US" sz="1200"/>
              <a:t>사용자 비밀번호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authorities</a:t>
            </a:r>
            <a:r>
              <a:rPr lang="en-US" altLang="ko-KR" sz="1200"/>
              <a:t> : </a:t>
            </a:r>
            <a:r>
              <a:rPr lang="ko-KR" altLang="en-US" sz="1200"/>
              <a:t>인증된 사용자의 권한 목록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details</a:t>
            </a:r>
            <a:r>
              <a:rPr lang="en-US" altLang="ko-KR" sz="1200"/>
              <a:t> : </a:t>
            </a:r>
            <a:r>
              <a:rPr lang="ko-KR" altLang="en-US" sz="1200"/>
              <a:t>인증 부가 정보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Authenticated : </a:t>
            </a:r>
            <a:r>
              <a:rPr lang="ko-KR" altLang="en-US" sz="120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="" xmlns:a16="http://schemas.microsoft.com/office/drawing/2014/main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SecurityContextHolder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 b="1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426508" y="4768966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ThreadLocal</a:t>
            </a:r>
            <a:endParaRPr lang="ko-KR" altLang="en-US" sz="9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="" xmlns:a16="http://schemas.microsoft.com/office/drawing/2014/main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5654502" y="418536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인증 결과를 저장</a:t>
            </a:r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시큐리티의</a:t>
            </a:r>
            <a:r>
              <a:rPr lang="ko-KR" altLang="en-US" sz="1600" b="1" dirty="0"/>
              <a:t> 의존성 추가 시 일어나는 일들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서버가 기동되면 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초기화 작업 및 보안 설정이 이루어진다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별도의 설정이나 구현을 하지 않아도 기본적인 웹 보안 기능이 현재 시스템에 연동되어 작동함</a:t>
            </a:r>
            <a:endParaRPr lang="en-US" altLang="ko-KR" sz="1200" b="1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모든 요청은 인증이 되어야 자원에 접근이 가능하다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인증 방식은 폼 로그인 방식과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httpBasic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 방식을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로그인 페이지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계정 한 개 제공한다 </a:t>
            </a:r>
            <a:r>
              <a:rPr lang="en-US" altLang="ko-KR" sz="1100" dirty="0"/>
              <a:t>– username :</a:t>
            </a:r>
            <a:r>
              <a:rPr lang="ko-KR" altLang="en-US" sz="1100" dirty="0"/>
              <a:t> </a:t>
            </a:r>
            <a:r>
              <a:rPr lang="en-US" altLang="ko-KR" sz="1100" dirty="0"/>
              <a:t>user / password : </a:t>
            </a:r>
            <a:r>
              <a:rPr lang="ko-KR" altLang="en-US" sz="1100" dirty="0"/>
              <a:t>랜덤 문자열</a:t>
            </a:r>
            <a:endParaRPr lang="en-US" altLang="ko-KR" sz="1100" dirty="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 dirty="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문제점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계정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권한 추가</a:t>
            </a:r>
            <a:r>
              <a:rPr lang="en-US" altLang="ko-KR" sz="1200" dirty="0"/>
              <a:t>, DB </a:t>
            </a:r>
            <a:r>
              <a:rPr lang="ko-KR" altLang="en-US" sz="1200" dirty="0"/>
              <a:t>연동 등</a:t>
            </a:r>
            <a:endParaRPr lang="en-US" altLang="ko-KR" sz="12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기본적인 보안 기능 외에 시스템에서 필요로 하는 더 세부적이고 추가적인 보안기능이 필요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Authentication </a:t>
            </a:r>
            <a:r>
              <a:rPr lang="ko-KR" altLang="en-US" sz="1100"/>
              <a:t>객체가 저장되는 보관소로 필요 시 언제든지 </a:t>
            </a:r>
            <a:r>
              <a:rPr lang="en-US" altLang="ko-KR" sz="1100"/>
              <a:t>Authentication </a:t>
            </a:r>
            <a:r>
              <a:rPr lang="ko-KR" altLang="en-US" sz="1100"/>
              <a:t>객체를 꺼내어 쓸 수 있도록 제공되는 클래스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ThreadLocal </a:t>
            </a:r>
            <a:r>
              <a:rPr lang="ko-KR" altLang="en-US" sz="1100"/>
              <a:t>에 저장되어 아무 곳에서나 참조가 가능하도록 설계함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인증이 완료되면 </a:t>
            </a:r>
            <a:r>
              <a:rPr lang="en-US" altLang="ko-KR" sz="1100"/>
              <a:t>HttpSession</a:t>
            </a:r>
            <a:r>
              <a:rPr lang="ko-KR" altLang="en-US" sz="1100"/>
              <a:t> 에 저장되어 어플리케이션 전반에 걸쳐 전역적인 참조가 가능하다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SecurityContextHolder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 </a:t>
            </a:r>
            <a:r>
              <a:rPr lang="ko-KR" altLang="en-US" sz="1100"/>
              <a:t>객체 저장 방식</a:t>
            </a:r>
            <a:endParaRPr lang="en-US" altLang="ko-KR" sz="11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MODE_THREADLOCAL : </a:t>
            </a:r>
            <a:r>
              <a:rPr lang="ko-KR" altLang="en-US" sz="900"/>
              <a:t>스레드당 </a:t>
            </a:r>
            <a:r>
              <a:rPr lang="en-US" altLang="ko-KR" sz="900"/>
              <a:t>SecurityContext </a:t>
            </a:r>
            <a:r>
              <a:rPr lang="ko-KR" altLang="en-US" sz="900"/>
              <a:t>객체를 할당</a:t>
            </a:r>
            <a:r>
              <a:rPr lang="en-US" altLang="ko-KR" sz="900"/>
              <a:t>, </a:t>
            </a:r>
            <a:r>
              <a:rPr lang="ko-KR" altLang="en-US" sz="900"/>
              <a:t>기본값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MODE_INHERITABLETHREADLOCAL : </a:t>
            </a:r>
            <a:r>
              <a:rPr lang="ko-KR" altLang="en-US" sz="900"/>
              <a:t>메인 스레드와 자식 스레드에 관하여 동일한 </a:t>
            </a:r>
            <a:r>
              <a:rPr lang="en-US" altLang="ko-KR" sz="900"/>
              <a:t>SecurityContext </a:t>
            </a:r>
            <a:r>
              <a:rPr lang="ko-KR" altLang="en-US" sz="900"/>
              <a:t>를 유지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MODE_GLOBAL :  </a:t>
            </a:r>
            <a:r>
              <a:rPr lang="ko-KR" altLang="en-US" sz="900"/>
              <a:t>응용 프로그램에서 단 하나의 </a:t>
            </a:r>
            <a:r>
              <a:rPr lang="en-US" altLang="ko-KR" sz="900"/>
              <a:t>SecurityContext</a:t>
            </a:r>
            <a:r>
              <a:rPr lang="ko-KR" altLang="en-US" sz="900"/>
              <a:t>를 저장한다</a:t>
            </a:r>
            <a:endParaRPr lang="en-US" altLang="ko-KR" sz="9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SecurityContextHolder.clearContext() : SecurityContext </a:t>
            </a:r>
            <a:r>
              <a:rPr lang="ko-KR" altLang="en-US" sz="1100"/>
              <a:t>기존 정보 초기화</a:t>
            </a:r>
            <a:endParaRPr lang="en-US" altLang="ko-KR" sz="11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Authentication</a:t>
            </a:r>
            <a:r>
              <a:rPr lang="ko-KR" altLang="en-US" sz="1400" b="1"/>
              <a:t> </a:t>
            </a:r>
            <a:r>
              <a:rPr lang="en-US" altLang="ko-KR" sz="1400" b="1"/>
              <a:t>authentication</a:t>
            </a:r>
            <a:r>
              <a:rPr lang="ko-KR" altLang="en-US" sz="1400" b="1"/>
              <a:t> = </a:t>
            </a:r>
            <a:r>
              <a:rPr lang="en-US" altLang="ko-KR" sz="1400" b="1"/>
              <a:t>SecurityContextHolder.getContext().getAuthentication()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="" xmlns:a16="http://schemas.microsoft.com/office/drawing/2014/main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="" xmlns:a16="http://schemas.microsoft.com/office/drawing/2014/main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="" xmlns:a16="http://schemas.microsoft.com/office/drawing/2014/main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="" xmlns:a16="http://schemas.microsoft.com/office/drawing/2014/main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593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Sesson</a:t>
            </a:r>
            <a:endParaRPr lang="ko-KR" altLang="en-US" sz="1000" b="1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="" xmlns:a16="http://schemas.microsoft.com/office/drawing/2014/main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="" xmlns:a16="http://schemas.microsoft.com/office/drawing/2014/main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="" xmlns:a16="http://schemas.microsoft.com/office/drawing/2014/main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="" xmlns:a16="http://schemas.microsoft.com/office/drawing/2014/main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="" xmlns:a16="http://schemas.microsoft.com/office/drawing/2014/main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id + pass </a:t>
            </a:r>
            <a:r>
              <a:rPr lang="ko-KR" altLang="en-US" sz="800"/>
              <a:t>담은 인증 전 토큰 객체 생성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="" xmlns:a16="http://schemas.microsoft.com/office/drawing/2014/main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="" xmlns:a16="http://schemas.microsoft.com/office/drawing/2014/main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="" xmlns:a16="http://schemas.microsoft.com/office/drawing/2014/main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="" xmlns:a16="http://schemas.microsoft.com/office/drawing/2014/main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="" xmlns:a16="http://schemas.microsoft.com/office/drawing/2014/main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="" xmlns:a16="http://schemas.microsoft.com/office/drawing/2014/main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="" xmlns:a16="http://schemas.microsoft.com/office/drawing/2014/main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="" xmlns:a16="http://schemas.microsoft.com/office/drawing/2014/main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="" xmlns:a16="http://schemas.microsoft.com/office/drawing/2014/main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UserDetails</a:t>
            </a:r>
            <a:endParaRPr lang="ko-KR" altLang="en-US" sz="10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="" xmlns:a16="http://schemas.microsoft.com/office/drawing/2014/main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="" xmlns:a16="http://schemas.microsoft.com/office/drawing/2014/main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="" xmlns:a16="http://schemas.microsoft.com/office/drawing/2014/main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="" xmlns:a16="http://schemas.microsoft.com/office/drawing/2014/main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="" xmlns:a16="http://schemas.microsoft.com/office/drawing/2014/main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="" xmlns:a16="http://schemas.microsoft.com/office/drawing/2014/main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="" xmlns:a16="http://schemas.microsoft.com/office/drawing/2014/main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="" xmlns:a16="http://schemas.microsoft.com/office/drawing/2014/main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시큐리티가 지원하는 권한 계층</a:t>
            </a:r>
            <a:endParaRPr lang="en-US" altLang="ko-KR" sz="16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웹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URL </a:t>
            </a:r>
            <a:r>
              <a:rPr lang="ko-KR" altLang="en-US" sz="1100"/>
              <a:t>요청에 따른 메뉴 혹은 화면단위의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서비스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화면 단위가 아닌 메소드 같은 기능 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도메인 계층</a:t>
            </a:r>
            <a:r>
              <a:rPr lang="en-US" altLang="ko-KR" sz="1200" b="1"/>
              <a:t>(Access Control List, </a:t>
            </a:r>
            <a:r>
              <a:rPr lang="ko-KR" altLang="en-US" sz="1200" b="1"/>
              <a:t>접근제어목록</a:t>
            </a:r>
            <a:r>
              <a:rPr lang="en-US" altLang="ko-KR" sz="1200" b="1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객체 단위의 레벨 보안</a:t>
            </a:r>
            <a:endParaRPr lang="en-US" altLang="ko-KR" sz="110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="" xmlns:a16="http://schemas.microsoft.com/office/drawing/2014/main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="" xmlns:a16="http://schemas.microsoft.com/office/drawing/2014/main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="" xmlns:a16="http://schemas.microsoft.com/office/drawing/2014/main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="" xmlns:a16="http://schemas.microsoft.com/office/drawing/2014/main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 dirty="0">
                <a:solidFill>
                  <a:srgbClr val="FF0000"/>
                </a:solidFill>
              </a:rPr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err="1"/>
              <a:t>HttpSecurity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 dirty="0" err="1"/>
              <a:t>SecurityConfig</a:t>
            </a:r>
            <a:endParaRPr lang="ko-KR" altLang="en-US" sz="3200" b="1" dirty="0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웹 보안 기능 초기화 및 설정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="" xmlns:a16="http://schemas.microsoft.com/office/drawing/2014/main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정보</a:t>
            </a:r>
            <a:r>
              <a:rPr lang="en-US" altLang="ko-KR" sz="1200" b="1"/>
              <a:t>, </a:t>
            </a:r>
            <a:r>
              <a:rPr lang="ko-KR" altLang="en-US" sz="1200" b="1"/>
              <a:t>요청정보</a:t>
            </a:r>
            <a:r>
              <a:rPr lang="en-US" altLang="ko-KR" sz="1200" b="1"/>
              <a:t>, </a:t>
            </a:r>
            <a:r>
              <a:rPr lang="ko-KR" altLang="en-US" sz="1200" b="1"/>
              <a:t>권한정보를 이용해서 사용자의 자원접근을 허용할 것인지 거부할 것인지를 최종 결정하는 주체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여러 개의 </a:t>
            </a:r>
            <a:r>
              <a:rPr lang="en-US" altLang="ko-KR" sz="1200" b="1"/>
              <a:t>Voter </a:t>
            </a:r>
            <a:r>
              <a:rPr lang="ko-KR" altLang="en-US" sz="1200" b="1"/>
              <a:t>들을 가질 수있으며 </a:t>
            </a:r>
            <a:r>
              <a:rPr lang="en-US" altLang="ko-KR" sz="1200" b="1"/>
              <a:t>Voter </a:t>
            </a:r>
            <a:r>
              <a:rPr lang="ko-KR" altLang="en-US" sz="1200" b="1"/>
              <a:t>들로부터 접근허용</a:t>
            </a:r>
            <a:r>
              <a:rPr lang="en-US" altLang="ko-KR" sz="1200" b="1"/>
              <a:t>, </a:t>
            </a:r>
            <a:r>
              <a:rPr lang="ko-KR" altLang="en-US" sz="1200" b="1"/>
              <a:t>거부</a:t>
            </a:r>
            <a:r>
              <a:rPr lang="en-US" altLang="ko-KR" sz="1200" b="1"/>
              <a:t>, </a:t>
            </a:r>
            <a:r>
              <a:rPr lang="ko-KR" altLang="en-US" sz="1200" b="1"/>
              <a:t>보류에 해당하는 각각의 값을 리턴받고 판단 및 결정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최종 접근 거부  시 예외 발생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AffirmativeBased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여러개의 </a:t>
            </a:r>
            <a:r>
              <a:rPr lang="en-US" altLang="ko-KR" sz="1000"/>
              <a:t>Voter </a:t>
            </a:r>
            <a:r>
              <a:rPr lang="ko-KR" altLang="en-US" sz="1000"/>
              <a:t>클래스 중 하나라도 접근 허가로 결론을 내면 접근 허가로 판단한다</a:t>
            </a:r>
            <a:endParaRPr lang="en-US" altLang="ko-KR" sz="1000"/>
          </a:p>
          <a:p>
            <a:pPr lvl="1">
              <a:lnSpc>
                <a:spcPct val="150000"/>
              </a:lnSpc>
            </a:pP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ConsensusBased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다수표</a:t>
            </a:r>
            <a:r>
              <a:rPr lang="en-US" altLang="ko-KR" sz="1000"/>
              <a:t>(</a:t>
            </a:r>
            <a:r>
              <a:rPr lang="ko-KR" altLang="en-US" sz="1000"/>
              <a:t>승인 및 거부</a:t>
            </a:r>
            <a:r>
              <a:rPr lang="en-US" altLang="ko-KR" sz="1000"/>
              <a:t>)</a:t>
            </a:r>
            <a:r>
              <a:rPr lang="ko-KR" altLang="en-US" sz="100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동수일경우 기본은 접근허가이나 </a:t>
            </a:r>
            <a:r>
              <a:rPr lang="en-US" altLang="ko-KR" sz="1000"/>
              <a:t>allowIfEqualGrantedDeniedDecisions </a:t>
            </a:r>
            <a:r>
              <a:rPr lang="ko-KR" altLang="en-US" sz="1000"/>
              <a:t>을 </a:t>
            </a:r>
            <a:r>
              <a:rPr lang="en-US" altLang="ko-KR" sz="1000"/>
              <a:t>false </a:t>
            </a:r>
            <a:r>
              <a:rPr lang="ko-KR" altLang="en-US" sz="1000"/>
              <a:t>로 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     설정할 경우 접근거부로 결정된다</a:t>
            </a:r>
            <a:endParaRPr lang="en-US" altLang="ko-KR" sz="10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UnanimousBased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모든 보터가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판단을 심사하는 것</a:t>
            </a:r>
            <a:r>
              <a:rPr lang="en-US" altLang="ko-KR" sz="1400" b="1"/>
              <a:t>(</a:t>
            </a:r>
            <a:r>
              <a:rPr lang="ko-KR" altLang="en-US" sz="1400" b="1"/>
              <a:t>위원</a:t>
            </a:r>
            <a:r>
              <a:rPr lang="en-US" altLang="ko-KR" sz="1400" b="1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Voter </a:t>
            </a:r>
            <a:r>
              <a:rPr lang="ko-KR" altLang="en-US" sz="1400" b="1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- </a:t>
            </a:r>
            <a:r>
              <a:rPr lang="ko-KR" altLang="en-US" sz="1200" b="1"/>
              <a:t>인증 정보</a:t>
            </a:r>
            <a:r>
              <a:rPr lang="en-US" altLang="ko-KR" sz="1200" b="1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FilterInvocation – </a:t>
            </a:r>
            <a:r>
              <a:rPr lang="ko-KR" altLang="en-US" sz="1200" b="1"/>
              <a:t>요청 정보 </a:t>
            </a:r>
            <a:r>
              <a:rPr lang="en-US" altLang="ko-KR" sz="1200" b="1"/>
              <a:t>(antMatcher("/user"))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ConfigAttributes - </a:t>
            </a:r>
            <a:r>
              <a:rPr lang="ko-KR" altLang="en-US" sz="1200" b="1"/>
              <a:t>권한 정보 </a:t>
            </a:r>
            <a:r>
              <a:rPr lang="en-US" altLang="ko-KR" sz="1200" b="1"/>
              <a:t>(hasRole("USER"))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ACCESS_GRANTED : </a:t>
            </a:r>
            <a:r>
              <a:rPr lang="ko-KR" altLang="en-US" sz="1200" b="1"/>
              <a:t>접근허용</a:t>
            </a:r>
            <a:r>
              <a:rPr lang="en-US" altLang="ko-KR" sz="1200" b="1"/>
              <a:t>(1)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ACCESS_DENIED : </a:t>
            </a:r>
            <a:r>
              <a:rPr lang="ko-KR" altLang="en-US" sz="1200" b="1"/>
              <a:t>접근 거부</a:t>
            </a:r>
            <a:r>
              <a:rPr lang="en-US" altLang="ko-KR" sz="1200" b="1"/>
              <a:t>(0)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ACCESS_ABSTAIN : </a:t>
            </a:r>
            <a:r>
              <a:rPr lang="ko-KR" altLang="en-US" sz="1200" b="1"/>
              <a:t>접근 보류</a:t>
            </a:r>
            <a:r>
              <a:rPr lang="en-US" altLang="ko-KR" sz="1200" b="1"/>
              <a:t>(-1)</a:t>
            </a:r>
            <a:endParaRPr lang="ko-KR" altLang="en-US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Voter </a:t>
            </a:r>
            <a:r>
              <a:rPr lang="ko-KR" altLang="en-US" sz="120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configAttributes)</a:t>
            </a:r>
            <a:endParaRPr lang="ko-KR" altLang="en-US" sz="900"/>
          </a:p>
        </p:txBody>
      </p: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="" xmlns:a16="http://schemas.microsoft.com/office/drawing/2014/main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="" xmlns:a16="http://schemas.microsoft.com/office/drawing/2014/main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="" xmlns:a16="http://schemas.microsoft.com/office/drawing/2014/main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="" xmlns:a16="http://schemas.microsoft.com/office/drawing/2014/main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="" xmlns:a16="http://schemas.microsoft.com/office/drawing/2014/main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="" xmlns:a16="http://schemas.microsoft.com/office/drawing/2014/main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="" xmlns:a16="http://schemas.microsoft.com/office/drawing/2014/main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="" xmlns:a16="http://schemas.microsoft.com/office/drawing/2014/main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="" xmlns:a16="http://schemas.microsoft.com/office/drawing/2014/main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="" xmlns:a16="http://schemas.microsoft.com/office/drawing/2014/main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생성자로 </a:t>
            </a:r>
            <a:r>
              <a:rPr lang="en-US" altLang="ko-KR" sz="700"/>
              <a:t>filters </a:t>
            </a:r>
            <a:r>
              <a:rPr lang="ko-KR" altLang="en-US" sz="70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8276</Words>
  <Application>Microsoft Office PowerPoint</Application>
  <PresentationFormat>사용자 지정</PresentationFormat>
  <Paragraphs>2641</Paragraphs>
  <Slides>196</Slides>
  <Notes>195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196</vt:i4>
      </vt:variant>
    </vt:vector>
  </HeadingPairs>
  <TitlesOfParts>
    <vt:vector size="204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2024-03-11T13:44:32Z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