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7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69" r:id="rId18"/>
    <p:sldId id="280" r:id="rId19"/>
    <p:sldId id="270" r:id="rId20"/>
    <p:sldId id="281" r:id="rId21"/>
    <p:sldId id="282" r:id="rId22"/>
    <p:sldId id="273" r:id="rId23"/>
    <p:sldId id="271" r:id="rId24"/>
    <p:sldId id="274" r:id="rId25"/>
    <p:sldId id="284" r:id="rId26"/>
    <p:sldId id="275" r:id="rId27"/>
    <p:sldId id="285" r:id="rId28"/>
    <p:sldId id="276" r:id="rId29"/>
    <p:sldId id="278" r:id="rId30"/>
    <p:sldId id="277" r:id="rId31"/>
    <p:sldId id="279" r:id="rId32"/>
    <p:sldId id="288" r:id="rId3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72019B-E66F-465D-83EF-FD70B7BE7F56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933B71-C346-4599-BA65-CCCD0CB4AA6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orank.com/" TargetMode="External"/><Relationship Id="rId2" Type="http://schemas.openxmlformats.org/officeDocument/2006/relationships/hyperlink" Target="http://www.websitegrader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40389" y="647700"/>
            <a:ext cx="7851240" cy="1447800"/>
          </a:xfrm>
          <a:prstGeom prst="rect">
            <a:avLst/>
          </a:prstGeom>
        </p:spPr>
        <p:txBody>
          <a:bodyPr lIns="0" tIns="0" rIns="18360" bIns="0" anchor="b"/>
          <a:lstStyle/>
          <a:p>
            <a:r>
              <a:rPr lang="en-US" sz="5600" b="1" dirty="0">
                <a:solidFill>
                  <a:srgbClr val="50E0EA"/>
                </a:solidFill>
                <a:latin typeface="Calibri"/>
              </a:rPr>
              <a:t>SEO and </a:t>
            </a:r>
            <a:r>
              <a:rPr lang="en-US" sz="5600" b="1" dirty="0" smtClean="0">
                <a:solidFill>
                  <a:srgbClr val="50E0EA"/>
                </a:solidFill>
                <a:latin typeface="Calibri"/>
              </a:rPr>
              <a:t>Lead Generation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lIns="0" tIns="45000" rIns="18360" bIns="45000"/>
          <a:lstStyle/>
          <a:p>
            <a:pPr algn="r"/>
            <a:r>
              <a:rPr lang="en-US" sz="2600" dirty="0">
                <a:solidFill>
                  <a:srgbClr val="000000"/>
                </a:solidFill>
                <a:latin typeface="Constantia"/>
              </a:rPr>
              <a:t>Seattle Give Camp</a:t>
            </a:r>
            <a:endParaRPr dirty="0"/>
          </a:p>
          <a:p>
            <a:pPr algn="r"/>
            <a:r>
              <a:rPr lang="en-US" sz="2600" dirty="0">
                <a:solidFill>
                  <a:srgbClr val="000000"/>
                </a:solidFill>
                <a:latin typeface="Constantia"/>
              </a:rPr>
              <a:t>October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2012</a:t>
            </a:r>
            <a:endParaRPr dirty="0"/>
          </a:p>
          <a:p>
            <a:pPr algn="r"/>
            <a:r>
              <a:rPr lang="en-US" sz="2600" dirty="0">
                <a:solidFill>
                  <a:srgbClr val="000000"/>
                </a:solidFill>
                <a:latin typeface="Constantia"/>
              </a:rPr>
              <a:t>Richard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Geasey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On Page SEO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The starting point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Gives you a lot of bang for your time and money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Actions you perform on your site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SEO is a page by page process, not just home page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Every page should have a keyword focus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On page elements are tags and content driven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Technical expertise requirement is minimal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Most On Page elements entered through the web site development tool (</a:t>
            </a:r>
            <a:r>
              <a:rPr lang="en-US" sz="2600" dirty="0" err="1">
                <a:solidFill>
                  <a:srgbClr val="000000"/>
                </a:solidFill>
                <a:latin typeface="Constantia"/>
              </a:rPr>
              <a:t>WordPress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, Dreamweaver, etc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.)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Steal (</a:t>
            </a:r>
            <a:r>
              <a:rPr lang="en-US" sz="2600" dirty="0" err="1" smtClean="0">
                <a:solidFill>
                  <a:srgbClr val="000000"/>
                </a:solidFill>
                <a:latin typeface="Constantia"/>
              </a:rPr>
              <a:t>ooops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, research) your top ranking competitors tags by viewing source code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Elements of On Page SEO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Site meta tags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Title 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Description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Keyword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Image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Content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Keyword density on the page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Use of Heading tags (H1 and so forth)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Links with anchor </a:t>
            </a: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text</a:t>
            </a:r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/>
              <a:t>URL of the page</a:t>
            </a:r>
            <a:endParaRPr sz="24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Title Tag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640440" y="201204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One of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the most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impactful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elements to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implement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In most sites it defaults to Page Name | Blog Name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Some new changes to this at Google</a:t>
            </a:r>
            <a:endParaRPr sz="26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60 characters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Keywords!</a:t>
            </a:r>
            <a:endParaRPr lang="en-US" dirty="0"/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void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throw away words</a:t>
            </a:r>
            <a:endParaRPr dirty="0"/>
          </a:p>
          <a:p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65" y="3962400"/>
            <a:ext cx="5410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Description Tag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640440" y="201204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Not so important for SEO</a:t>
            </a:r>
            <a:endParaRPr sz="26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Great as a reason to click on the link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160 character “elevator”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pitch</a:t>
            </a:r>
            <a:endParaRPr lang="en-US" dirty="0"/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Use keywords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Add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contact information like phone number</a:t>
            </a:r>
            <a:endParaRPr dirty="0"/>
          </a:p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206420"/>
            <a:ext cx="54959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Keyword Tag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640440" y="201204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Not so important for SEO</a:t>
            </a:r>
            <a:endParaRPr sz="26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Some search engines still use them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Good way to keep track of what you are focusing on for the page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Seven to ten keywords/keyword phrases </a:t>
            </a:r>
            <a:endParaRPr lang="en-US" sz="2600" dirty="0" smtClean="0">
              <a:solidFill>
                <a:srgbClr val="000000"/>
              </a:solidFill>
              <a:latin typeface="Constantia"/>
            </a:endParaRPr>
          </a:p>
          <a:p>
            <a:pPr lvl="1"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Separated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by commas</a:t>
            </a:r>
            <a:endParaRPr dirty="0"/>
          </a:p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" y="4724400"/>
            <a:ext cx="82677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01717"/>
            <a:ext cx="5294551" cy="197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Image Tags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40440" y="201204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Also called Alt tags</a:t>
            </a:r>
            <a:endParaRPr sz="26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Associated with all images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Use keywords (of course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)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Also provides a text description of the image while loading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400" dirty="0" smtClean="0"/>
              <a:t>As an added bonus be sure to name your files with keywords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dirty="0" smtClean="0"/>
              <a:t>Keyword.jpg, not image123.jpg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400" dirty="0" smtClean="0"/>
              <a:t>You may be found in an image search too</a:t>
            </a:r>
            <a:endParaRPr sz="24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production tools generate </a:t>
            </a:r>
            <a:r>
              <a:rPr lang="en-US" dirty="0" err="1" smtClean="0"/>
              <a:t>goobldy</a:t>
            </a:r>
            <a:r>
              <a:rPr lang="en-US" dirty="0" smtClean="0"/>
              <a:t> gook for a URL</a:t>
            </a:r>
          </a:p>
          <a:p>
            <a:r>
              <a:rPr lang="en-US" dirty="0" smtClean="0"/>
              <a:t>If the tool allows it have it set for real words in your URL</a:t>
            </a:r>
          </a:p>
          <a:p>
            <a:r>
              <a:rPr lang="en-US" dirty="0" smtClean="0"/>
              <a:t>Then use keywords for the URL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02" y="4267200"/>
            <a:ext cx="4924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5410200"/>
            <a:ext cx="4410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2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endParaRPr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51280" y="1905000"/>
            <a:ext cx="8641080" cy="449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Look for about 3% to 4% keyword density in </a:t>
            </a:r>
            <a:r>
              <a:rPr lang="en-US" sz="2800" dirty="0" smtClean="0">
                <a:solidFill>
                  <a:srgbClr val="000000"/>
                </a:solidFill>
                <a:latin typeface="Constantia"/>
              </a:rPr>
              <a:t>content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Constantia"/>
              </a:rPr>
              <a:t>Also use related phrases (look in Google searches)</a:t>
            </a:r>
            <a:endParaRPr sz="28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Shoot for 400 words or better</a:t>
            </a:r>
            <a:endParaRPr sz="20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Use H1, H2 and H3 heading tags</a:t>
            </a:r>
            <a:endParaRPr sz="20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Create links to other relevant pages with anchor </a:t>
            </a:r>
            <a:r>
              <a:rPr lang="en-US" sz="2800" dirty="0" smtClean="0">
                <a:solidFill>
                  <a:srgbClr val="000000"/>
                </a:solidFill>
                <a:latin typeface="Constantia"/>
              </a:rPr>
              <a:t>text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Constantia"/>
              </a:rPr>
              <a:t>Regular content additions are important for long term success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000" dirty="0" smtClean="0">
                <a:solidFill>
                  <a:srgbClr val="000000"/>
                </a:solidFill>
                <a:latin typeface="Constantia"/>
              </a:rPr>
              <a:t>Daily is ideal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000" dirty="0" smtClean="0">
                <a:solidFill>
                  <a:srgbClr val="000000"/>
                </a:solidFill>
                <a:latin typeface="Constantia"/>
              </a:rPr>
              <a:t>It does not always have to be a full “article”, a few comments and refer to another article elsewhere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000" dirty="0" smtClean="0">
                <a:solidFill>
                  <a:srgbClr val="000000"/>
                </a:solidFill>
                <a:latin typeface="Constantia"/>
              </a:rPr>
              <a:t>You can do a batch and stage the posting, same time every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</a:rPr>
              <a:t>day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Constantia"/>
              </a:rPr>
              <a:t>No separate blogs, integrate on your main site</a:t>
            </a:r>
            <a:endParaRPr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long term key to ranking success….. And staying there</a:t>
            </a:r>
          </a:p>
          <a:p>
            <a:r>
              <a:rPr lang="en-US" dirty="0" smtClean="0"/>
              <a:t>Get links from high authority sites in your segment</a:t>
            </a:r>
          </a:p>
          <a:p>
            <a:pPr lvl="1"/>
            <a:r>
              <a:rPr lang="en-US" dirty="0" smtClean="0"/>
              <a:t>Use anchor text (no Click Here)</a:t>
            </a:r>
          </a:p>
          <a:p>
            <a:pPr lvl="1"/>
            <a:r>
              <a:rPr lang="en-US" dirty="0" smtClean="0"/>
              <a:t>Page Rank 5 and above are gold</a:t>
            </a:r>
          </a:p>
          <a:p>
            <a:r>
              <a:rPr lang="en-US" dirty="0" smtClean="0"/>
              <a:t>Get links from government organizations (.GOV sites)</a:t>
            </a:r>
          </a:p>
          <a:p>
            <a:pPr lvl="1"/>
            <a:r>
              <a:rPr lang="en-US" dirty="0" smtClean="0"/>
              <a:t>High authority sites in Google’s eyes</a:t>
            </a:r>
          </a:p>
          <a:p>
            <a:pPr lvl="1"/>
            <a:r>
              <a:rPr lang="en-US" dirty="0" smtClean="0"/>
              <a:t>Easy for a non-profit </a:t>
            </a:r>
            <a:r>
              <a:rPr lang="en-US" dirty="0" smtClean="0"/>
              <a:t>obtain</a:t>
            </a:r>
          </a:p>
          <a:p>
            <a:r>
              <a:rPr lang="en-US" dirty="0" smtClean="0"/>
              <a:t>From sponsors</a:t>
            </a:r>
            <a:endParaRPr lang="en-US" dirty="0" smtClean="0"/>
          </a:p>
          <a:p>
            <a:r>
              <a:rPr lang="en-US" dirty="0" smtClean="0"/>
              <a:t>Stay away from link farms</a:t>
            </a:r>
          </a:p>
          <a:p>
            <a:pPr lvl="1"/>
            <a:r>
              <a:rPr lang="en-US" dirty="0" smtClean="0"/>
              <a:t>Google “Panda” update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Google+ Places (formerly maps)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35480"/>
            <a:ext cx="3657600" cy="438912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Not required but offers a great companion for your optimized site listing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Not every non-profit type listing will have Places display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38" y="2057400"/>
            <a:ext cx="493986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1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sharkguys.com/wp-content/uploads/2010/09/SleepingDes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512933" cy="36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3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is a powerful ancillary tool to your SEO </a:t>
            </a:r>
            <a:r>
              <a:rPr lang="en-US" dirty="0" smtClean="0"/>
              <a:t>efforts</a:t>
            </a:r>
          </a:p>
          <a:p>
            <a:pPr lvl="1"/>
            <a:r>
              <a:rPr lang="en-US" dirty="0" err="1" smtClean="0"/>
              <a:t>Pinterest</a:t>
            </a:r>
            <a:r>
              <a:rPr lang="en-US" dirty="0" smtClean="0"/>
              <a:t> works well too</a:t>
            </a:r>
            <a:endParaRPr lang="en-US" dirty="0" smtClean="0"/>
          </a:p>
          <a:p>
            <a:r>
              <a:rPr lang="en-US" dirty="0" smtClean="0"/>
              <a:t>YouTube is the second most popular search engine</a:t>
            </a:r>
          </a:p>
          <a:p>
            <a:r>
              <a:rPr lang="en-US" dirty="0" smtClean="0"/>
              <a:t>A video can easily show up for search results along with your site pages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71" y="3886200"/>
            <a:ext cx="61722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60 to 90 seconds</a:t>
            </a:r>
          </a:p>
          <a:p>
            <a:pPr lvl="1"/>
            <a:r>
              <a:rPr lang="en-US" dirty="0" smtClean="0"/>
              <a:t>Stay on message</a:t>
            </a:r>
          </a:p>
          <a:p>
            <a:pPr lvl="1"/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Call to Action</a:t>
            </a:r>
          </a:p>
          <a:p>
            <a:r>
              <a:rPr lang="en-US" dirty="0" smtClean="0"/>
              <a:t>Optimize the video</a:t>
            </a:r>
          </a:p>
          <a:p>
            <a:pPr lvl="1"/>
            <a:r>
              <a:rPr lang="en-US" dirty="0" smtClean="0"/>
              <a:t>Keywords!</a:t>
            </a:r>
          </a:p>
          <a:p>
            <a:pPr lvl="1"/>
            <a:r>
              <a:rPr lang="en-US" dirty="0" smtClean="0"/>
              <a:t>Captions</a:t>
            </a:r>
          </a:p>
          <a:p>
            <a:pPr lvl="1"/>
            <a:r>
              <a:rPr lang="en-US" dirty="0" smtClean="0"/>
              <a:t>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Advertising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your keywords are not being searched</a:t>
            </a:r>
          </a:p>
          <a:p>
            <a:r>
              <a:rPr lang="en-US" dirty="0" smtClean="0"/>
              <a:t>Powerful </a:t>
            </a:r>
            <a:r>
              <a:rPr lang="en-US" dirty="0" smtClean="0"/>
              <a:t>way to generate traffic at the flip of a switch</a:t>
            </a:r>
          </a:p>
          <a:p>
            <a:r>
              <a:rPr lang="en-US" dirty="0" smtClean="0"/>
              <a:t>Costs money (that’s why it’s called Pay per Click)</a:t>
            </a:r>
          </a:p>
          <a:p>
            <a:r>
              <a:rPr lang="en-US" dirty="0" smtClean="0"/>
              <a:t>Need to have expertise here, don’t wing it</a:t>
            </a:r>
          </a:p>
          <a:p>
            <a:r>
              <a:rPr lang="en-US" dirty="0" smtClean="0"/>
              <a:t>Remember the Google display network via AdSense</a:t>
            </a:r>
          </a:p>
          <a:p>
            <a:r>
              <a:rPr lang="en-US" dirty="0" smtClean="0"/>
              <a:t>Directed placement of text and/or image ads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16" y="2133600"/>
            <a:ext cx="4572284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000" dirty="0" smtClean="0"/>
              <a:t>Once</a:t>
            </a:r>
            <a:r>
              <a:rPr lang="en-US" sz="1700" dirty="0" smtClean="0"/>
              <a:t> </a:t>
            </a:r>
            <a:r>
              <a:rPr lang="en-US" dirty="0" smtClean="0"/>
              <a:t>a visitor arrives, what happens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You are likely looking for a donation or volunteer recruitment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Have &lt; 10 seconds to grab attention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Create </a:t>
            </a:r>
            <a:r>
              <a:rPr lang="en-US" b="1" dirty="0" smtClean="0">
                <a:solidFill>
                  <a:srgbClr val="FF0000"/>
                </a:solidFill>
              </a:rPr>
              <a:t>emotion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Have a powerful USP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Words sell, images support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Spend money on high impact </a:t>
            </a:r>
            <a:r>
              <a:rPr lang="en-US" dirty="0" smtClean="0"/>
              <a:t>copywriting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Ensure main messages are above the 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Lack of clear message of what you do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/>
              <a:t>Wishy</a:t>
            </a:r>
            <a:r>
              <a:rPr lang="en-US" sz="2400" dirty="0" smtClean="0"/>
              <a:t> washy words with no impact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Confusing placement of call to action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Make it clear WHAT you want the visitor to do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Can’t find contact info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Phone number five times on page 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On every page you create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Asking for the order immediately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Asking for too much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21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Too Much?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03400"/>
            <a:ext cx="5791200" cy="494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65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Sales Funnel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The majority of visitors won’t do anything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5% conversion is great in many situations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Must offer a way to get them in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Sales Funnel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Offer something to capture their email address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Newsletter (better send them)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Case study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How to guide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Watch TV ads for examples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Use the mailing list to provide high quality content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Don’t hard sell, provide opportunities to “buy” in a soft way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Prove your cause is good and active and they should be a part of 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5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broad demographic group only has Internet access via their phone</a:t>
            </a:r>
          </a:p>
          <a:p>
            <a:r>
              <a:rPr lang="en-US" dirty="0" smtClean="0"/>
              <a:t>Is your service time sensitive</a:t>
            </a:r>
          </a:p>
          <a:p>
            <a:pPr lvl="1"/>
            <a:r>
              <a:rPr lang="en-US" dirty="0" smtClean="0"/>
              <a:t>Immediate and crisis need</a:t>
            </a:r>
          </a:p>
          <a:p>
            <a:r>
              <a:rPr lang="en-US" dirty="0" smtClean="0"/>
              <a:t>Look at your site on a mobile phone</a:t>
            </a:r>
          </a:p>
          <a:p>
            <a:pPr lvl="1"/>
            <a:r>
              <a:rPr lang="en-US" dirty="0" smtClean="0"/>
              <a:t>Can you read it</a:t>
            </a:r>
          </a:p>
          <a:p>
            <a:pPr lvl="1"/>
            <a:r>
              <a:rPr lang="en-US" dirty="0" smtClean="0"/>
              <a:t>Can action be taken</a:t>
            </a:r>
          </a:p>
          <a:p>
            <a:r>
              <a:rPr lang="en-US" dirty="0" smtClean="0"/>
              <a:t>Have a mobile only landing page</a:t>
            </a:r>
          </a:p>
          <a:p>
            <a:pPr lvl="1"/>
            <a:r>
              <a:rPr lang="en-US" dirty="0" smtClean="0"/>
              <a:t>Key actions easy to see and respond to</a:t>
            </a:r>
          </a:p>
          <a:p>
            <a:pPr lvl="1"/>
            <a:r>
              <a:rPr lang="en-US" dirty="0" smtClean="0"/>
              <a:t>Click to call</a:t>
            </a:r>
          </a:p>
          <a:p>
            <a:pPr lvl="1"/>
            <a:r>
              <a:rPr lang="en-US" dirty="0" smtClean="0"/>
              <a:t>Short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SEO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All in One SEO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MOW All in One SEO Add 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Clickbump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MOW</a:t>
            </a:r>
            <a:endParaRPr lang="en-US" dirty="0"/>
          </a:p>
        </p:txBody>
      </p:sp>
      <p:pic>
        <p:nvPicPr>
          <p:cNvPr id="4" name="Content Placeholder 3" descr="scree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81200"/>
            <a:ext cx="5587512" cy="400246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ketinginprogress.com/wp-content/uploads/2009/11/drinking-from-a-firehose-300x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828800"/>
            <a:ext cx="519545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33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ClickBump</a:t>
            </a:r>
            <a:endParaRPr lang="en-US" dirty="0"/>
          </a:p>
        </p:txBody>
      </p:sp>
      <p:pic>
        <p:nvPicPr>
          <p:cNvPr id="4" name="Content Placeholder 3" descr="scree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SEO works, but it takes time and effort</a:t>
            </a:r>
          </a:p>
          <a:p>
            <a:pPr lvl="1"/>
            <a:r>
              <a:rPr lang="en-US" dirty="0" smtClean="0"/>
              <a:t>No silver bullets</a:t>
            </a:r>
          </a:p>
          <a:p>
            <a:pPr lvl="1"/>
            <a:r>
              <a:rPr lang="en-US" dirty="0" smtClean="0"/>
              <a:t>A lot of little things all happening on a consistent basis</a:t>
            </a:r>
          </a:p>
          <a:p>
            <a:r>
              <a:rPr lang="en-US" dirty="0" smtClean="0"/>
              <a:t>Look at conversion rates and opportunities for improvement</a:t>
            </a:r>
          </a:p>
          <a:p>
            <a:pPr lvl="1"/>
            <a:r>
              <a:rPr lang="en-US" dirty="0" smtClean="0"/>
              <a:t>It’s often the most impactful thing you can do</a:t>
            </a:r>
          </a:p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Take care of On Page stuff first, it’s the low hanging fruit</a:t>
            </a:r>
          </a:p>
          <a:p>
            <a:pPr lvl="1"/>
            <a:r>
              <a:rPr lang="en-US" dirty="0" smtClean="0"/>
              <a:t>Begin content writing and </a:t>
            </a:r>
            <a:r>
              <a:rPr lang="en-US" dirty="0" err="1" smtClean="0"/>
              <a:t>backlinking</a:t>
            </a:r>
            <a:endParaRPr lang="en-US" dirty="0" smtClean="0"/>
          </a:p>
          <a:p>
            <a:pPr lvl="1"/>
            <a:r>
              <a:rPr lang="en-US" dirty="0" smtClean="0"/>
              <a:t>Evaluate and improve conversion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Use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6371"/>
            <a:ext cx="5715000" cy="482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2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What’s the Deal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Every business, profit or otherwise needs leads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For non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profits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Donations</a:t>
            </a:r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/>
              <a:t>User services</a:t>
            </a:r>
            <a:endParaRPr sz="24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Volunteers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Outreach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So how do you get there with your web site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Traffic (SEO and Paid advertising)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Conversion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Search Engine Optimization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The never ending practice of attracting visitors to your web site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On page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Off page 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Objective of a page one listing on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Google (and other search engines)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Local ranking is much easier than national ranking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Especially with local modifier </a:t>
            </a: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included (a city or locale name)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Be sure to include </a:t>
            </a: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Google+ (local) in </a:t>
            </a:r>
            <a:r>
              <a:rPr lang="en-US" sz="2400" dirty="0">
                <a:solidFill>
                  <a:srgbClr val="000000"/>
                </a:solidFill>
                <a:latin typeface="Constantia"/>
              </a:rPr>
              <a:t>your efforts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Conversion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Once a visitor arrives, what happens next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Design of page guides visitor to the call to action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Must be clear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Develop “sales funnel”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Can’t go for the full close right away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Know what you want for and from a visitor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Assistance</a:t>
            </a:r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Donations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Volunteer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Information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>
                <a:solidFill>
                  <a:srgbClr val="04617B"/>
                </a:solidFill>
                <a:latin typeface="Calibri"/>
              </a:rPr>
              <a:t>The Formula	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  <a:p>
            <a:endParaRPr dirty="0"/>
          </a:p>
          <a:p>
            <a:endParaRPr dirty="0"/>
          </a:p>
          <a:p>
            <a:pPr algn="ctr"/>
            <a:r>
              <a:rPr lang="en-US" sz="2600" dirty="0">
                <a:solidFill>
                  <a:srgbClr val="000000"/>
                </a:solidFill>
                <a:latin typeface="Constantia"/>
              </a:rPr>
              <a:t>Traffic x Conversion= Site Success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How Do You Stack </a:t>
            </a:r>
            <a:r>
              <a:rPr lang="en-US" sz="5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Up Today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Do a search for your primary keywords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Not on page 1, you are essentially invisible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Use tools like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u="sng" dirty="0">
                <a:solidFill>
                  <a:srgbClr val="F49100"/>
                </a:solidFill>
                <a:latin typeface="Constantia"/>
                <a:hlinkClick r:id="rId2"/>
              </a:rPr>
              <a:t>www.websitegrader.com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u="sng" dirty="0">
                <a:solidFill>
                  <a:srgbClr val="F49100"/>
                </a:solidFill>
                <a:latin typeface="Constantia"/>
                <a:hlinkClick r:id="rId3"/>
              </a:rPr>
              <a:t>www.woorank.com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Do you show up in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Google+ 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Claim </a:t>
            </a:r>
            <a:r>
              <a:rPr lang="en-US" sz="2400" dirty="0">
                <a:solidFill>
                  <a:srgbClr val="000000"/>
                </a:solidFill>
                <a:latin typeface="Constantia"/>
              </a:rPr>
              <a:t>your listing</a:t>
            </a:r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r>
              <a:rPr lang="en-US" sz="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Keywords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Internet search is ALL about keywords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What are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yours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You probably rank for your organization name</a:t>
            </a:r>
            <a:endParaRPr sz="2400"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If too broad you will have difficulty ranking 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Time </a:t>
            </a:r>
            <a:r>
              <a:rPr lang="en-US" sz="2400" dirty="0">
                <a:solidFill>
                  <a:srgbClr val="000000"/>
                </a:solidFill>
                <a:latin typeface="Constantia"/>
              </a:rPr>
              <a:t>and money cures this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Niche is where you win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Less competition</a:t>
            </a:r>
            <a:endParaRPr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Constantia"/>
              </a:rPr>
              <a:t>Ensure it matches your mission and services</a:t>
            </a:r>
            <a:endParaRPr dirty="0"/>
          </a:p>
          <a:p>
            <a:pPr>
              <a:buSzPct val="95000"/>
              <a:buFont typeface="Wingdings 2" charset="2"/>
              <a:buChar char=""/>
            </a:pPr>
            <a:r>
              <a:rPr lang="en-US" sz="2600" dirty="0">
                <a:solidFill>
                  <a:srgbClr val="000000"/>
                </a:solidFill>
                <a:latin typeface="Constantia"/>
              </a:rPr>
              <a:t>Know what you want to rank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for</a:t>
            </a:r>
          </a:p>
          <a:p>
            <a:pPr lvl="1">
              <a:buSzPct val="95000"/>
              <a:buFont typeface="Wingdings 2" charset="2"/>
              <a:buChar char=""/>
            </a:pPr>
            <a:r>
              <a:rPr lang="en-US" sz="2400" dirty="0" smtClean="0">
                <a:solidFill>
                  <a:srgbClr val="000000"/>
                </a:solidFill>
                <a:latin typeface="Constantia"/>
              </a:rPr>
              <a:t>This is the first step</a:t>
            </a:r>
            <a:endParaRPr sz="24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6461</TotalTime>
  <Words>1223</Words>
  <Application>Microsoft Office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</vt:lpstr>
      <vt:lpstr>Content</vt:lpstr>
      <vt:lpstr>Backlinking</vt:lpstr>
      <vt:lpstr>Google+ Places (formerly maps)</vt:lpstr>
      <vt:lpstr>Video</vt:lpstr>
      <vt:lpstr>Video</vt:lpstr>
      <vt:lpstr>Paid Advertising</vt:lpstr>
      <vt:lpstr>Conversion</vt:lpstr>
      <vt:lpstr>Conversion Issues</vt:lpstr>
      <vt:lpstr>Asking Too Much?</vt:lpstr>
      <vt:lpstr>The Sales Funnel</vt:lpstr>
      <vt:lpstr>Mobile</vt:lpstr>
      <vt:lpstr>WordPress SEO Plugins</vt:lpstr>
      <vt:lpstr>MOW</vt:lpstr>
      <vt:lpstr>ClickBump</vt:lpstr>
      <vt:lpstr>Wrapping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36</cp:revision>
  <dcterms:modified xsi:type="dcterms:W3CDTF">2012-10-20T15:41:55Z</dcterms:modified>
</cp:coreProperties>
</file>