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4"/>
  </p:notesMasterIdLst>
  <p:sldIdLst>
    <p:sldId id="256" r:id="rId2"/>
    <p:sldId id="259" r:id="rId3"/>
    <p:sldId id="279" r:id="rId4"/>
    <p:sldId id="280" r:id="rId5"/>
    <p:sldId id="257" r:id="rId6"/>
    <p:sldId id="281" r:id="rId7"/>
    <p:sldId id="282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5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xygen" panose="020B0604020202020204" pitchFamily="2" charset="0"/>
      <p:regular r:id="rId29"/>
      <p:bold r:id="rId30"/>
    </p:embeddedFont>
    <p:embeddedFont>
      <p:font typeface="Oxygen Light" panose="02000303000000000000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1" autoAdjust="0"/>
  </p:normalViewPr>
  <p:slideViewPr>
    <p:cSldViewPr snapToGrid="0">
      <p:cViewPr varScale="1">
        <p:scale>
          <a:sx n="98" d="100"/>
          <a:sy n="98" d="100"/>
        </p:scale>
        <p:origin x="10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410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163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 = build =&gt; deploy =&gt; tests (promoted automatically or on demand)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Monitoring = check if there are no suspicious patterns, compare with past usage,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Dashboards = aggregation and coordination of test results and monitoring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058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5589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strategy - development support (TDD), regression, main flow testing, happy/unhappy path, use case testing, red-green refactor approach,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 - what parts are tested on which level, testing pyramid vs testing house vs testing diamond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- examples (mixed stacks)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844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strategy - development support (TDD), regression, main flow testing, happy/unhappy path, use case testing, red-green refactor approach,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 - what parts are tested on which level, testing pyramid vs testing house vs testing diamond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- examples (mixed stacks)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111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567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reviews - good to have it thoroughly reviewed by at least 2 people</a:t>
            </a:r>
          </a:p>
        </p:txBody>
      </p:sp>
    </p:spTree>
    <p:extLst>
      <p:ext uri="{BB962C8B-B14F-4D97-AF65-F5344CB8AC3E}">
        <p14:creationId xmlns:p14="http://schemas.microsoft.com/office/powerpoint/2010/main" val="315731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675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9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35db062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35db062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 = massive cost and time reduction or not needed at all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Catching bugs early = faster feedback loop, cheaper bug fixing (e.g. less people involved)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Refactoring = higher confidence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Standardization = much easier to shift people between teams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3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f43bb2d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f43bb2d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35db062e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535db062e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Distributed environment are big (many services and/or instances)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Management is difficult and can be error prone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Updating multiple parts of the system can be challenging.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 is hard and takes a lot of time (or is reduced in scope)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Roll back is usually not trivial as well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76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13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= well known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Contract = focused on APIs between various components (give examples)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Service/Component tests = check actual logic based on contracts (also known as coarse grain unit tests or in memory integration tests)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Classic integration tests = use real 3rd party tools to test against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Deployed tests = verify if all’s configured in the given environment (access to data storage, 3rd party services,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E2E = check real world scenario in the 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= partially automated, look  for uncommon use/edge cases (e.g. postman scripted tests)</a:t>
            </a:r>
          </a:p>
        </p:txBody>
      </p:sp>
    </p:spTree>
    <p:extLst>
      <p:ext uri="{BB962C8B-B14F-4D97-AF65-F5344CB8AC3E}">
        <p14:creationId xmlns:p14="http://schemas.microsoft.com/office/powerpoint/2010/main" val="27456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</a:t>
            </a:r>
            <a:r>
              <a:rPr lang="pl-PL" dirty="0"/>
              <a:t> = </a:t>
            </a:r>
            <a:r>
              <a:rPr lang="pl-PL" dirty="0" err="1"/>
              <a:t>dedicated</a:t>
            </a:r>
            <a:r>
              <a:rPr lang="pl-PL" dirty="0"/>
              <a:t> </a:t>
            </a:r>
            <a:r>
              <a:rPr lang="pl-PL" dirty="0" err="1"/>
              <a:t>perf</a:t>
            </a:r>
            <a:r>
              <a:rPr lang="pl-PL" dirty="0"/>
              <a:t> </a:t>
            </a:r>
            <a:r>
              <a:rPr lang="pl-PL" dirty="0" err="1"/>
              <a:t>env</a:t>
            </a:r>
            <a:r>
              <a:rPr lang="pl-PL" dirty="0"/>
              <a:t> and </a:t>
            </a:r>
            <a:r>
              <a:rPr lang="pl-PL" dirty="0" err="1"/>
              <a:t>simulate</a:t>
            </a:r>
            <a:r>
              <a:rPr lang="pl-PL" dirty="0"/>
              <a:t> real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system </a:t>
            </a:r>
            <a:r>
              <a:rPr lang="pl-PL" dirty="0" err="1"/>
              <a:t>behaves</a:t>
            </a:r>
            <a:r>
              <a:rPr lang="pl-PL" dirty="0"/>
              <a:t> in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(</a:t>
            </a:r>
            <a:r>
              <a:rPr lang="pl-PL" dirty="0" err="1"/>
              <a:t>there’s</a:t>
            </a:r>
            <a:r>
              <a:rPr lang="pl-PL" dirty="0"/>
              <a:t> a lot of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perf</a:t>
            </a:r>
            <a:r>
              <a:rPr lang="pl-PL" dirty="0"/>
              <a:t> </a:t>
            </a:r>
            <a:r>
              <a:rPr lang="pl-PL" dirty="0" err="1"/>
              <a:t>tests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Resilience</a:t>
            </a:r>
            <a:r>
              <a:rPr lang="pl-PL" dirty="0"/>
              <a:t> = chaos / </a:t>
            </a:r>
            <a:r>
              <a:rPr lang="pl-PL" dirty="0" err="1"/>
              <a:t>gorilla</a:t>
            </a:r>
            <a:r>
              <a:rPr lang="pl-PL" dirty="0"/>
              <a:t>/ </a:t>
            </a:r>
            <a:r>
              <a:rPr lang="pl-PL" dirty="0" err="1"/>
              <a:t>kong</a:t>
            </a:r>
            <a:r>
              <a:rPr lang="pl-PL" dirty="0"/>
              <a:t> </a:t>
            </a:r>
            <a:r>
              <a:rPr lang="pl-PL" dirty="0" err="1"/>
              <a:t>aka</a:t>
            </a:r>
            <a:r>
              <a:rPr lang="pl-PL" dirty="0"/>
              <a:t> chaos engineering (</a:t>
            </a:r>
            <a:r>
              <a:rPr lang="pl-PL" dirty="0" err="1"/>
              <a:t>Netflix</a:t>
            </a:r>
            <a:r>
              <a:rPr lang="pl-PL" dirty="0"/>
              <a:t>) – IMPORTANT </a:t>
            </a:r>
            <a:r>
              <a:rPr lang="pl-PL" dirty="0" err="1"/>
              <a:t>fail</a:t>
            </a:r>
            <a:r>
              <a:rPr lang="pl-PL" dirty="0"/>
              <a:t> fast &amp; </a:t>
            </a:r>
            <a:r>
              <a:rPr lang="pl-PL" dirty="0" err="1"/>
              <a:t>fail</a:t>
            </a:r>
            <a:r>
              <a:rPr lang="pl-PL" dirty="0"/>
              <a:t> </a:t>
            </a:r>
            <a:r>
              <a:rPr lang="pl-PL" dirty="0" err="1"/>
              <a:t>safe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674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535db062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535db062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47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f43bb2d1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f43bb2d1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25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rtis style" type="title">
  <p:cSld name="TITLE">
    <p:bg>
      <p:bgPr>
        <a:solidFill>
          <a:srgbClr val="0046E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9550" y="1269325"/>
            <a:ext cx="4255800" cy="12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xygen"/>
              <a:buNone/>
              <a:defRPr sz="3000" b="1">
                <a:solidFill>
                  <a:srgbClr val="FFFFFF"/>
                </a:solidFill>
                <a:highlight>
                  <a:srgbClr val="006EF7"/>
                </a:highlight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94125" y="3642975"/>
            <a:ext cx="19134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xygen"/>
              <a:buNone/>
              <a:defRPr sz="1400">
                <a:solidFill>
                  <a:srgbClr val="FFFFFF"/>
                </a:solidFill>
                <a:highlight>
                  <a:srgbClr val="9641F8"/>
                </a:highlight>
                <a:latin typeface="Oxygen"/>
                <a:ea typeface="Oxygen"/>
                <a:cs typeface="Oxygen"/>
                <a:sym typeface="Oxyge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035325" y="2695800"/>
            <a:ext cx="2601600" cy="4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xygen"/>
              <a:buNone/>
              <a:defRPr sz="1400">
                <a:solidFill>
                  <a:srgbClr val="000000"/>
                </a:solidFill>
                <a:highlight>
                  <a:srgbClr val="3AF7E7"/>
                </a:highlight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21625" y="797600"/>
            <a:ext cx="772500" cy="186000"/>
          </a:xfrm>
          <a:prstGeom prst="rect">
            <a:avLst/>
          </a:prstGeom>
          <a:solidFill>
            <a:srgbClr val="964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273" y="4459693"/>
            <a:ext cx="913300" cy="2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l="58041" t="16107" b="8867"/>
          <a:stretch/>
        </p:blipFill>
        <p:spPr>
          <a:xfrm>
            <a:off x="5307150" y="0"/>
            <a:ext cx="3836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46E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2800500" y="1688425"/>
            <a:ext cx="3543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Thank you </a:t>
            </a:r>
            <a:r>
              <a:rPr lang="en-GB" sz="3600" b="1">
                <a:solidFill>
                  <a:srgbClr val="FFFFFF"/>
                </a:solidFill>
                <a:highlight>
                  <a:srgbClr val="9641F8"/>
                </a:highlight>
                <a:latin typeface="Oxygen"/>
                <a:ea typeface="Oxygen"/>
                <a:cs typeface="Oxygen"/>
                <a:sym typeface="Oxygen"/>
              </a:rPr>
              <a:t>all</a:t>
            </a:r>
            <a:endParaRPr sz="3600" b="1">
              <a:solidFill>
                <a:srgbClr val="FFFFFF"/>
              </a:solidFill>
              <a:highlight>
                <a:srgbClr val="9641F8"/>
              </a:highlight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3984775" y="2866925"/>
            <a:ext cx="968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4191000" y="2671300"/>
            <a:ext cx="7620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&lt;/&gt;</a:t>
            </a:r>
            <a:endParaRPr sz="18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5350" y="4256775"/>
            <a:ext cx="913300" cy="2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3">
    <p:bg>
      <p:bgPr>
        <a:solidFill>
          <a:srgbClr val="0046E2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3221700" y="1760875"/>
            <a:ext cx="27006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highlight>
                  <a:srgbClr val="9641F8"/>
                </a:highlight>
                <a:latin typeface="Oxygen"/>
                <a:ea typeface="Oxygen"/>
                <a:cs typeface="Oxygen"/>
                <a:sym typeface="Oxygen"/>
              </a:rPr>
              <a:t>Questions?</a:t>
            </a:r>
            <a:endParaRPr sz="3600" b="1">
              <a:solidFill>
                <a:srgbClr val="FFFFFF"/>
              </a:solidFill>
              <a:highlight>
                <a:srgbClr val="9641F8"/>
              </a:highlight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254300" y="2838125"/>
            <a:ext cx="635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&lt;/&gt;</a:t>
            </a:r>
            <a:endParaRPr sz="18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74850" y="2303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Oxygen"/>
              <a:buNone/>
              <a:defRPr sz="2000" b="1"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268262" y="1586525"/>
            <a:ext cx="607500" cy="6075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2650275" y="2942100"/>
            <a:ext cx="39282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5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344606" y="1615563"/>
            <a:ext cx="454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Oxygen"/>
                <a:ea typeface="Oxygen"/>
                <a:cs typeface="Oxygen"/>
                <a:sym typeface="Oxygen"/>
              </a:rPr>
              <a:t>#</a:t>
            </a:r>
            <a:endParaRPr sz="3600" b="1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">
    <p:bg>
      <p:bgPr>
        <a:solidFill>
          <a:srgbClr val="0046E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581700" y="726925"/>
            <a:ext cx="203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Topics</a:t>
            </a:r>
            <a:endParaRPr sz="3600"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869000" y="2015625"/>
            <a:ext cx="16890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6E2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1869000" y="2612475"/>
            <a:ext cx="2647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1869000" y="3209325"/>
            <a:ext cx="2566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6E2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5091605" y="2015625"/>
            <a:ext cx="3294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6E2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5091600" y="2612463"/>
            <a:ext cx="27507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348700" y="190612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01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348700" y="250297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02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1348700" y="309982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03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4572000" y="190612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04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4572000" y="250297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05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4572000" y="3099825"/>
            <a:ext cx="6390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rPr>
              <a:t>06</a:t>
            </a:r>
            <a:endParaRPr sz="2400" b="1">
              <a:solidFill>
                <a:srgbClr val="3AF7E7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5091600" y="3209325"/>
            <a:ext cx="36483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46E2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rgbClr val="0046E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74850" y="2303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xygen"/>
              <a:buNone/>
              <a:defRPr sz="20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4268262" y="1586525"/>
            <a:ext cx="607500" cy="6075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650275" y="2942100"/>
            <a:ext cx="39282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4344606" y="1615563"/>
            <a:ext cx="454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Oxygen"/>
                <a:ea typeface="Oxygen"/>
                <a:cs typeface="Oxygen"/>
                <a:sym typeface="Oxygen"/>
              </a:rPr>
              <a:t>#</a:t>
            </a:r>
            <a:endParaRPr sz="3600" b="1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1">
  <p:cSld name="SECTION_HEADER_2_1">
    <p:bg>
      <p:bgPr>
        <a:solidFill>
          <a:srgbClr val="00000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4850" y="2303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xygen"/>
              <a:buNone/>
              <a:defRPr sz="20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4268262" y="1586525"/>
            <a:ext cx="607500" cy="6075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650275" y="2942100"/>
            <a:ext cx="39282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3F3F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4344606" y="1615563"/>
            <a:ext cx="454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Oxygen"/>
                <a:ea typeface="Oxygen"/>
                <a:cs typeface="Oxygen"/>
                <a:sym typeface="Oxygen"/>
              </a:rPr>
              <a:t>#</a:t>
            </a:r>
            <a:endParaRPr sz="3600" b="1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bg>
      <p:bgPr>
        <a:solidFill>
          <a:srgbClr val="0046E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xygen"/>
              <a:buNone/>
              <a:defRPr sz="20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645937" y="1742575"/>
            <a:ext cx="607500" cy="6075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3AF7E7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722281" y="1771613"/>
            <a:ext cx="4548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Oxygen"/>
                <a:ea typeface="Oxygen"/>
                <a:cs typeface="Oxygen"/>
                <a:sym typeface="Oxygen"/>
              </a:rPr>
              <a:t>#</a:t>
            </a:r>
            <a:endParaRPr sz="3600" b="1">
              <a:solidFill>
                <a:srgbClr val="000000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 b="1">
                <a:highlight>
                  <a:srgbClr val="3AF7E7"/>
                </a:highlight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311700" y="1492713"/>
            <a:ext cx="35994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770950" y="1551225"/>
            <a:ext cx="3599400" cy="28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615950" y="4833900"/>
            <a:ext cx="4155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Oxygen Light"/>
                <a:ea typeface="Oxygen Light"/>
                <a:cs typeface="Oxygen Light"/>
                <a:sym typeface="Oxygen Light"/>
              </a:rPr>
              <a:t>Presentation title / </a:t>
            </a:r>
            <a:fld id="{00000000-1234-1234-1234-123412341234}" type="slidenum">
              <a:rPr lang="en-GB" sz="1000" b="1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‹#›</a:t>
            </a:fld>
            <a:endParaRPr sz="1000" b="1">
              <a:solidFill>
                <a:srgbClr val="59595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750" y="4856400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xygen"/>
              <a:buChar char="○"/>
              <a:defRPr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46E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39875" y="312250"/>
            <a:ext cx="4045200" cy="5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xygen"/>
              <a:buNone/>
              <a:defRPr sz="2000" b="1">
                <a:solidFill>
                  <a:srgbClr val="000000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615950" y="4833900"/>
            <a:ext cx="4155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Oxygen Light"/>
                <a:ea typeface="Oxygen Light"/>
                <a:cs typeface="Oxygen Light"/>
                <a:sym typeface="Oxygen Light"/>
              </a:rPr>
              <a:t>Presentation title / </a:t>
            </a:r>
            <a:fld id="{00000000-1234-1234-1234-123412341234}" type="slidenum">
              <a:rPr lang="en-GB" sz="1000" b="1">
                <a:solidFill>
                  <a:srgbClr val="595959"/>
                </a:solidFill>
                <a:latin typeface="Oxygen"/>
                <a:ea typeface="Oxygen"/>
                <a:cs typeface="Oxygen"/>
                <a:sym typeface="Oxygen"/>
              </a:rPr>
              <a:t>‹#›</a:t>
            </a:fld>
            <a:endParaRPr sz="1000" b="1">
              <a:solidFill>
                <a:srgbClr val="595959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750" y="4856400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1067754" y="1337150"/>
            <a:ext cx="349800" cy="3498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1015250" y="1334650"/>
            <a:ext cx="454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242424"/>
                </a:solidFill>
                <a:latin typeface="Oxygen"/>
                <a:ea typeface="Oxygen"/>
                <a:cs typeface="Oxygen"/>
                <a:sym typeface="Oxygen"/>
              </a:rPr>
              <a:t>1</a:t>
            </a:r>
            <a:endParaRPr sz="2000" b="1">
              <a:solidFill>
                <a:srgbClr val="24242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067754" y="2398100"/>
            <a:ext cx="349800" cy="3498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1015250" y="2395600"/>
            <a:ext cx="454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242424"/>
                </a:solidFill>
                <a:latin typeface="Oxygen"/>
                <a:ea typeface="Oxygen"/>
                <a:cs typeface="Oxygen"/>
                <a:sym typeface="Oxygen"/>
              </a:rPr>
              <a:t>2</a:t>
            </a:r>
            <a:endParaRPr sz="2000" b="1">
              <a:solidFill>
                <a:srgbClr val="24242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1067754" y="3454050"/>
            <a:ext cx="349800" cy="349800"/>
          </a:xfrm>
          <a:prstGeom prst="rect">
            <a:avLst/>
          </a:prstGeom>
          <a:solidFill>
            <a:srgbClr val="3AF7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015250" y="3454050"/>
            <a:ext cx="454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242424"/>
                </a:solidFill>
                <a:latin typeface="Oxygen"/>
                <a:ea typeface="Oxygen"/>
                <a:cs typeface="Oxygen"/>
                <a:sym typeface="Oxygen"/>
              </a:rPr>
              <a:t>3</a:t>
            </a:r>
            <a:endParaRPr sz="2000" b="1">
              <a:solidFill>
                <a:srgbClr val="242424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xygen"/>
              <a:buNone/>
              <a:defRPr sz="20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67" r:id="rId8"/>
    <p:sldLayoutId id="2147483668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969550" y="1269325"/>
            <a:ext cx="4255800" cy="12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test apps in a distributed environment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subTitle" idx="1"/>
          </p:nvPr>
        </p:nvSpPr>
        <p:spPr>
          <a:xfrm>
            <a:off x="1094125" y="3642975"/>
            <a:ext cx="19134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Piotr Litwinski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 tools - Examples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Coarse grain unit tests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In-memory database and test server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WebDriver + </a:t>
            </a:r>
            <a:r>
              <a:rPr lang="en-US" dirty="0" err="1"/>
              <a:t>HttpServer</a:t>
            </a:r>
            <a:r>
              <a:rPr lang="en-US" dirty="0"/>
              <a:t> + </a:t>
            </a:r>
            <a:r>
              <a:rPr lang="en-US" dirty="0" err="1"/>
              <a:t>Json</a:t>
            </a:r>
            <a:r>
              <a:rPr lang="en-US" dirty="0"/>
              <a:t> Server + headless Firefox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4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Devops</a:t>
            </a:r>
            <a:r>
              <a:rPr lang="en-US" dirty="0"/>
              <a:t> tools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Tools to use after successful deployment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/>
              <a:t>Pipeline runs deployed tests on the environment</a:t>
            </a:r>
          </a:p>
          <a:p>
            <a:pPr marL="742950" lvl="1" indent="-285750">
              <a:spcBef>
                <a:spcPts val="1200"/>
              </a:spcBef>
            </a:pPr>
            <a:r>
              <a:rPr lang="en-US" dirty="0"/>
              <a:t>Service runs its own diagnostics on startup</a:t>
            </a:r>
          </a:p>
        </p:txBody>
      </p:sp>
    </p:spTree>
    <p:extLst>
      <p:ext uri="{BB962C8B-B14F-4D97-AF65-F5344CB8AC3E}">
        <p14:creationId xmlns:p14="http://schemas.microsoft.com/office/powerpoint/2010/main" val="24633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Ops tools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Pipelines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Monitoring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6670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4000" dirty="0">
                <a:solidFill>
                  <a:schemeClr val="lt1"/>
                </a:solidFill>
              </a:rPr>
              <a:t>How to write a test</a:t>
            </a:r>
            <a:endParaRPr lang="en-US" sz="4000"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Choose strategy – what is the actual goal?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Choose methodology – test function/class/component vs scenario testing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Plan – think before you write anything!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Modularity – try to use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6733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to write a test - Examples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Scenario testing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11811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4000" dirty="0">
                <a:solidFill>
                  <a:schemeClr val="lt1"/>
                </a:solidFill>
              </a:rPr>
              <a:t>How to test a test?</a:t>
            </a:r>
            <a:endParaRPr lang="en-US" sz="4000"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63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Planning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Code reviews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Metrics – keep track of bugs not found / caused by wrong tests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Test coverage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Mutation tests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4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Summary</a:t>
            </a: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&amp; Benefits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28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Standardization and automation on a company level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More complex changes can be more … complex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Cost (short term) – learning curve, trainings, etc.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DCADC8E7-1D62-4B2B-A46B-4E971E7CC4E7}"/>
              </a:ext>
            </a:extLst>
          </p:cNvPr>
          <p:cNvSpPr txBox="1">
            <a:spLocks/>
          </p:cNvSpPr>
          <p:nvPr/>
        </p:nvSpPr>
        <p:spPr>
          <a:xfrm>
            <a:off x="1878406" y="1944987"/>
            <a:ext cx="165775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2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The Problem</a:t>
            </a:r>
            <a:endParaRPr lang="en-US" sz="2000"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" name="Google Shape;79;p2">
            <a:extLst>
              <a:ext uri="{FF2B5EF4-FFF2-40B4-BE49-F238E27FC236}">
                <a16:creationId xmlns:a16="http://schemas.microsoft.com/office/drawing/2014/main" id="{E42D0DE6-608D-40F5-8890-3D3ED812F480}"/>
              </a:ext>
            </a:extLst>
          </p:cNvPr>
          <p:cNvSpPr txBox="1">
            <a:spLocks/>
          </p:cNvSpPr>
          <p:nvPr/>
        </p:nvSpPr>
        <p:spPr>
          <a:xfrm>
            <a:off x="1878406" y="2541368"/>
            <a:ext cx="1779194" cy="49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2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Types of tests</a:t>
            </a:r>
          </a:p>
        </p:txBody>
      </p:sp>
      <p:sp>
        <p:nvSpPr>
          <p:cNvPr id="4" name="Google Shape;81;p2">
            <a:extLst>
              <a:ext uri="{FF2B5EF4-FFF2-40B4-BE49-F238E27FC236}">
                <a16:creationId xmlns:a16="http://schemas.microsoft.com/office/drawing/2014/main" id="{A1C8A995-43B4-401A-BDF1-2E67EC4B5BD3}"/>
              </a:ext>
            </a:extLst>
          </p:cNvPr>
          <p:cNvSpPr txBox="1">
            <a:spLocks/>
          </p:cNvSpPr>
          <p:nvPr/>
        </p:nvSpPr>
        <p:spPr>
          <a:xfrm>
            <a:off x="1878406" y="3130881"/>
            <a:ext cx="1422006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20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The Tools</a:t>
            </a:r>
            <a:endParaRPr lang="en-US" sz="2000" dirty="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" name="Google Shape;81;p2">
            <a:extLst>
              <a:ext uri="{FF2B5EF4-FFF2-40B4-BE49-F238E27FC236}">
                <a16:creationId xmlns:a16="http://schemas.microsoft.com/office/drawing/2014/main" id="{D5CAB09D-0109-4D71-9CB7-96C12E2680C8}"/>
              </a:ext>
            </a:extLst>
          </p:cNvPr>
          <p:cNvSpPr txBox="1">
            <a:spLocks/>
          </p:cNvSpPr>
          <p:nvPr/>
        </p:nvSpPr>
        <p:spPr>
          <a:xfrm>
            <a:off x="5071663" y="1943375"/>
            <a:ext cx="921944" cy="45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How?</a:t>
            </a:r>
          </a:p>
        </p:txBody>
      </p:sp>
      <p:sp>
        <p:nvSpPr>
          <p:cNvPr id="6" name="Google Shape;81;p2">
            <a:extLst>
              <a:ext uri="{FF2B5EF4-FFF2-40B4-BE49-F238E27FC236}">
                <a16:creationId xmlns:a16="http://schemas.microsoft.com/office/drawing/2014/main" id="{D517CACA-9A42-4971-88F0-8F14C9831FDF}"/>
              </a:ext>
            </a:extLst>
          </p:cNvPr>
          <p:cNvSpPr txBox="1">
            <a:spLocks/>
          </p:cNvSpPr>
          <p:nvPr/>
        </p:nvSpPr>
        <p:spPr>
          <a:xfrm>
            <a:off x="5071663" y="2531511"/>
            <a:ext cx="1350569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Huge savings on regression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Catching up bugs much earlier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More confidence while refactoring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Standardization across company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75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The Problem</a:t>
            </a:r>
            <a:endParaRPr sz="4000" dirty="0"/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7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4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Types of tests</a:t>
            </a: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79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 time tests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Unit tests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Contract tests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Service/Component tests (e.g., in-memory integration tests)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Classic integration tests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Environmental tests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Deployed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E2E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 err="1"/>
              <a:t>Explaratory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tests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Performance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Resilience / Availability</a:t>
            </a:r>
          </a:p>
        </p:txBody>
      </p:sp>
    </p:spTree>
    <p:extLst>
      <p:ext uri="{BB962C8B-B14F-4D97-AF65-F5344CB8AC3E}">
        <p14:creationId xmlns:p14="http://schemas.microsoft.com/office/powerpoint/2010/main" val="262796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45925" y="2397075"/>
            <a:ext cx="7497600" cy="7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2"/>
              </a:buClr>
              <a:buSzPts val="1800"/>
            </a:pPr>
            <a:r>
              <a:rPr lang="en-US" sz="4000" dirty="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The tools</a:t>
            </a:r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645925" y="3039600"/>
            <a:ext cx="3928200" cy="2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6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539750" y="445050"/>
            <a:ext cx="71235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Developer tools</a:t>
            </a:r>
            <a:endParaRPr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1"/>
          </p:nvPr>
        </p:nvSpPr>
        <p:spPr>
          <a:xfrm>
            <a:off x="539750" y="952950"/>
            <a:ext cx="71235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539750" y="1492725"/>
            <a:ext cx="7123500" cy="26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dirty="0"/>
              <a:t>In-process tools</a:t>
            </a:r>
          </a:p>
          <a:p>
            <a:pPr marL="742950" lvl="1" indent="-285750"/>
            <a:r>
              <a:rPr lang="en-US" dirty="0"/>
              <a:t>Stubs &amp; mocks</a:t>
            </a:r>
          </a:p>
          <a:p>
            <a:pPr marL="742950" lvl="1" indent="-285750"/>
            <a:r>
              <a:rPr lang="en-US" dirty="0"/>
              <a:t>Coarse grained “unit” tests</a:t>
            </a:r>
          </a:p>
          <a:p>
            <a:pPr marL="742950" lvl="1" indent="-285750"/>
            <a:r>
              <a:rPr lang="en-US" dirty="0"/>
              <a:t>Well defined contracts</a:t>
            </a:r>
          </a:p>
          <a:p>
            <a:pPr marL="742950" lvl="1" indent="-285750"/>
            <a:r>
              <a:rPr lang="en-US" dirty="0"/>
              <a:t>In-memory testing frameworks (e.g., in-memory databases, test server)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Resilience / Availability</a:t>
            </a:r>
          </a:p>
          <a:p>
            <a:pPr marL="742950" lvl="1" indent="-285750"/>
            <a:r>
              <a:rPr lang="en-US" dirty="0"/>
              <a:t>Contract verification</a:t>
            </a:r>
          </a:p>
          <a:p>
            <a:pPr marL="742950" lvl="1" indent="-285750"/>
            <a:r>
              <a:rPr lang="en-US" dirty="0" err="1"/>
              <a:t>Webdriver</a:t>
            </a:r>
            <a:r>
              <a:rPr lang="en-US" dirty="0"/>
              <a:t> + (headless) browser</a:t>
            </a:r>
          </a:p>
          <a:p>
            <a:pPr marL="742950" lvl="1" indent="-285750"/>
            <a:r>
              <a:rPr lang="en-US" dirty="0"/>
              <a:t>Local counterparts (e.g., local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 server, etc.)</a:t>
            </a:r>
          </a:p>
          <a:p>
            <a:pPr marL="742950" lvl="1" indent="-285750"/>
            <a:r>
              <a:rPr lang="en-US" dirty="0"/>
              <a:t>Easily distributable counterparts (e.g. </a:t>
            </a:r>
            <a:r>
              <a:rPr lang="en-US" dirty="0" err="1"/>
              <a:t>MySql</a:t>
            </a:r>
            <a:r>
              <a:rPr lang="en-US" dirty="0"/>
              <a:t> hosted on docker)</a:t>
            </a:r>
          </a:p>
        </p:txBody>
      </p:sp>
    </p:spTree>
    <p:extLst>
      <p:ext uri="{BB962C8B-B14F-4D97-AF65-F5344CB8AC3E}">
        <p14:creationId xmlns:p14="http://schemas.microsoft.com/office/powerpoint/2010/main" val="3566771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722</Words>
  <Application>Microsoft Office PowerPoint</Application>
  <PresentationFormat>On-screen Show (16:9)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Oxygen Light</vt:lpstr>
      <vt:lpstr>Arial</vt:lpstr>
      <vt:lpstr>Calibri</vt:lpstr>
      <vt:lpstr>Oxygen</vt:lpstr>
      <vt:lpstr>Simple Light</vt:lpstr>
      <vt:lpstr>How to test apps in a distributed environment</vt:lpstr>
      <vt:lpstr>PowerPoint Presentation</vt:lpstr>
      <vt:lpstr>The Problem</vt:lpstr>
      <vt:lpstr>Types of tests</vt:lpstr>
      <vt:lpstr>Build time tests</vt:lpstr>
      <vt:lpstr>Environmental tests</vt:lpstr>
      <vt:lpstr>System tests</vt:lpstr>
      <vt:lpstr>The tools</vt:lpstr>
      <vt:lpstr>Developer tools</vt:lpstr>
      <vt:lpstr>Developer tools - Examples</vt:lpstr>
      <vt:lpstr>Devops tools</vt:lpstr>
      <vt:lpstr>Ops tools</vt:lpstr>
      <vt:lpstr>How to write a test</vt:lpstr>
      <vt:lpstr>PowerPoint Presentation</vt:lpstr>
      <vt:lpstr>How to write a test - Examples</vt:lpstr>
      <vt:lpstr>How to test a test?</vt:lpstr>
      <vt:lpstr>PowerPoint Presentation</vt:lpstr>
      <vt:lpstr>Summary</vt:lpstr>
      <vt:lpstr>Difficulties</vt:lpstr>
      <vt:lpstr>Benefits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test apps in distributed environemnt</dc:title>
  <dc:creator>Piotr Litwinski</dc:creator>
  <cp:lastModifiedBy>Piotr Litwinski</cp:lastModifiedBy>
  <cp:revision>2</cp:revision>
  <dcterms:modified xsi:type="dcterms:W3CDTF">2022-04-07T13:28:24Z</dcterms:modified>
</cp:coreProperties>
</file>