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5" r:id="rId9"/>
    <p:sldId id="263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AFA1-6CF2-4AAB-8812-BB145E7FCC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DF6393-E021-4425-911A-B414635EF8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7124D-E6B0-400E-858A-292C3C021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C1248-D484-444E-BEB6-ADA792419A08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8C541-9911-462B-A9C8-6A1288F54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74F27-999C-4BBC-B62B-45D1CD3A3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74C5-A74C-40C3-BBFF-6C0A1DA5B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63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9D705-E580-4F2F-B3E6-150C1B019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E54D25-6C2D-43B1-A3DB-75AD01106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835E2-F303-427E-B5D8-060CF0606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C1248-D484-444E-BEB6-ADA792419A08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2278E-EF59-4BAB-BC10-792C0C007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41F02-0D92-443A-89FF-852BC1E89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74C5-A74C-40C3-BBFF-6C0A1DA5B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4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CB8F24-2951-476C-94E0-80A5DB47B4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583C55-6655-43C5-AA55-33AE42451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93777-A612-428F-B7DE-EB982720A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C1248-D484-444E-BEB6-ADA792419A08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C0DAB-F3DD-4615-8C49-6A3B6A14E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A56B1-EB04-47F6-BE72-3CC5D4994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74C5-A74C-40C3-BBFF-6C0A1DA5B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383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52EF7-324F-48E0-A70C-9DAF925B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74ADB-14FF-43CB-8A62-184DB5801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528A8-836C-4FAA-8DD2-AA36CCB3E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C1248-D484-444E-BEB6-ADA792419A08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17F09-788D-4BF3-938B-05CDF7902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F3FD7-D6B9-4971-8CB2-9244B8BAE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74C5-A74C-40C3-BBFF-6C0A1DA5B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90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E05D-07B4-4F47-BF96-C4159D9D6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71E6B-389B-4CFE-B754-26D96585D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2EDE2-B430-414E-AC0F-118985855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C1248-D484-444E-BEB6-ADA792419A08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92ADB-3439-45BD-A478-49574B948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DA478-0391-4029-8AD0-E09F7AD3E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74C5-A74C-40C3-BBFF-6C0A1DA5B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351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0D201-F3F4-4408-AB37-FC86BF21B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1D2A2-F0B5-4A14-A5BC-6198271266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D6914A-CDE1-4391-A04D-5C65599DB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477460-BA5E-493C-9D08-A38CD2B7A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C1248-D484-444E-BEB6-ADA792419A08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141156-4249-4569-B279-AC95D3371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DBE9F-6956-4D9F-B012-A07F38D8F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74C5-A74C-40C3-BBFF-6C0A1DA5B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801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F6EB4-6A59-4871-B297-890C44F61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A52A0-5D42-4E3F-BC87-2DA49E950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D55960-1960-4A36-AF5E-0EF0C531C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08F6A6-9E69-4729-82A0-559DC67110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978286-6E48-4E47-91EE-BA12586434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AA7AF8-EA6D-41CE-A76E-89F51D8D3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C1248-D484-444E-BEB6-ADA792419A08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9253B0-67F8-4C3A-84C7-888D3D5CC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4C3C36-BD04-4369-A2F8-A183FC84A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74C5-A74C-40C3-BBFF-6C0A1DA5B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717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19ABC-E260-4C72-82B5-2720564E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36825C-DB98-4791-80B4-EC0B6E2B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C1248-D484-444E-BEB6-ADA792419A08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23655D-B785-4F88-83B2-9FA53AD25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A51DD1-5A72-4CBD-B274-A9F1C8970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74C5-A74C-40C3-BBFF-6C0A1DA5B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52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D8A50D-E8FD-49A6-8612-D10ED9C56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C1248-D484-444E-BEB6-ADA792419A08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E6E828-32C4-4855-B2C9-2C8A8C0B4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B33791-C571-46D6-8D01-718EA66CA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74C5-A74C-40C3-BBFF-6C0A1DA5B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496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E5F13-5947-4FFE-9687-159FCE317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FE03F-B5E8-4B09-B3DF-24A4097B4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E94219-3F31-4817-98A1-C0A41EB77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9345D-A274-4960-A641-F4BF51819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C1248-D484-444E-BEB6-ADA792419A08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CF7014-5819-4288-B489-92B545AC8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80CDE7-2FDC-4EB9-BB94-3A56D23D6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74C5-A74C-40C3-BBFF-6C0A1DA5B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301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C111B-CB3B-446C-A818-3916E5524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D57FA6-1877-4F36-A675-1D1597BDFE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D1472D-589C-4971-9873-C5F51BA02C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62CA97-2E1C-41F3-A2C2-835D001FA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C1248-D484-444E-BEB6-ADA792419A08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93A43C-F68C-4A78-AEC1-5C28359B4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98F37C-8B0A-4114-B37C-E204804AC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74C5-A74C-40C3-BBFF-6C0A1DA5B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802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4B2361-947A-4E83-A69A-DAC6E8B53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C1DDE-65EA-48A4-8909-A612ED0EB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A2B9F-34EA-425E-A01A-8060126C8A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C1248-D484-444E-BEB6-ADA792419A08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3F560-A792-4A34-A339-3C1C3289E2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B2EA1-0AC2-4083-8BFF-E67641A263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B74C5-A74C-40C3-BBFF-6C0A1DA5B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88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74644-694D-48ED-B0C4-164F8029F7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Learning with Rationale in R</a:t>
            </a:r>
            <a:r>
              <a:rPr lang="en-US" altLang="zh-CN" sz="4400" dirty="0"/>
              <a:t>ecommender System using Social Reviews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1A9B0B-2F4F-4883-A974-D7B837B12D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Ping Liu</a:t>
            </a:r>
          </a:p>
        </p:txBody>
      </p:sp>
    </p:spTree>
    <p:extLst>
      <p:ext uri="{BB962C8B-B14F-4D97-AF65-F5344CB8AC3E}">
        <p14:creationId xmlns:p14="http://schemas.microsoft.com/office/powerpoint/2010/main" val="1748633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BD20B-C5C0-44D3-BB1E-885048CA0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947AB-9BC2-49BA-92AA-0F42C68DA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[1] Sharma, Manali, Di Zhuang, and Mustafa </a:t>
            </a:r>
            <a:r>
              <a:rPr lang="en-US" dirty="0" err="1"/>
              <a:t>Bilgic</a:t>
            </a:r>
            <a:r>
              <a:rPr lang="en-US" dirty="0"/>
              <a:t>. "Active learning with rationales for text classification." </a:t>
            </a:r>
            <a:r>
              <a:rPr lang="en-US" i="1" dirty="0"/>
              <a:t>Proceedings of the 2015 Conference of the North American Chapter of the Association for Computational Linguistics: Human Language Technologies</a:t>
            </a:r>
            <a:r>
              <a:rPr lang="en-US" dirty="0"/>
              <a:t>. 2015.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767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A86AA-6DA0-45B7-8D8A-A3958B0DA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6862C-854C-4C67-9DF4-9430DEA66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components</a:t>
            </a:r>
          </a:p>
          <a:p>
            <a:endParaRPr lang="en-US" dirty="0"/>
          </a:p>
          <a:p>
            <a:pPr lvl="1"/>
            <a:r>
              <a:rPr lang="en-US" dirty="0" err="1"/>
              <a:t>MovieLens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Twitter reviews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160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8D0BE-D6C9-4399-8AA1-E233443A4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0146D-A281-4884-A3B1-D3556FC16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Filter the movies within certain years</a:t>
            </a:r>
          </a:p>
          <a:p>
            <a:endParaRPr lang="en-US" dirty="0"/>
          </a:p>
          <a:p>
            <a:r>
              <a:rPr lang="en-US" dirty="0"/>
              <a:t>For each movie, collect movie reviews from twitter</a:t>
            </a:r>
          </a:p>
          <a:p>
            <a:endParaRPr lang="en-US" dirty="0"/>
          </a:p>
          <a:p>
            <a:r>
              <a:rPr lang="en-US" dirty="0"/>
              <a:t>Select three tweets per movie as review </a:t>
            </a:r>
          </a:p>
        </p:txBody>
      </p:sp>
    </p:spTree>
    <p:extLst>
      <p:ext uri="{BB962C8B-B14F-4D97-AF65-F5344CB8AC3E}">
        <p14:creationId xmlns:p14="http://schemas.microsoft.com/office/powerpoint/2010/main" val="3760743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4014B-FD3D-41AB-9CEB-460DBAF10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F19B0-0934-40CC-9268-2B915F8E3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Naïve </a:t>
            </a:r>
            <a:r>
              <a:rPr lang="en-US" dirty="0" err="1"/>
              <a:t>bayes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509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62E84-CAE5-44BC-8444-A62A394B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representation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D329C-357C-4A5F-BAA8-4ED03C127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Movie genres</a:t>
            </a:r>
          </a:p>
          <a:p>
            <a:endParaRPr lang="en-US" dirty="0"/>
          </a:p>
          <a:p>
            <a:r>
              <a:rPr lang="en-US" dirty="0"/>
              <a:t>Binarize year</a:t>
            </a:r>
          </a:p>
          <a:p>
            <a:endParaRPr lang="en-US" dirty="0"/>
          </a:p>
          <a:p>
            <a:r>
              <a:rPr lang="en-US" dirty="0"/>
              <a:t>Bag of words from review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742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DC86E-A1A1-4FB0-8CA8-7E3AEBC86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with rationale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B44F9-1601-4237-9E57-82D5E0310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follow the instruction from [1] to set r=1 and o=0.01. However, the rationale could be several phrases/words rather than single word. </a:t>
            </a:r>
          </a:p>
        </p:txBody>
      </p:sp>
    </p:spTree>
    <p:extLst>
      <p:ext uri="{BB962C8B-B14F-4D97-AF65-F5344CB8AC3E}">
        <p14:creationId xmlns:p14="http://schemas.microsoft.com/office/powerpoint/2010/main" val="2787978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01787-F7E2-4D8C-8787-7922453D8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flow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8BD17DB-2F71-4F5D-A6F6-49F3DA681D56}"/>
              </a:ext>
            </a:extLst>
          </p:cNvPr>
          <p:cNvSpPr/>
          <p:nvPr/>
        </p:nvSpPr>
        <p:spPr>
          <a:xfrm>
            <a:off x="1393794" y="2485747"/>
            <a:ext cx="1473694" cy="701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Initial Profiles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F584AA4-D276-4918-A117-75A598C9ACA6}"/>
              </a:ext>
            </a:extLst>
          </p:cNvPr>
          <p:cNvSpPr/>
          <p:nvPr/>
        </p:nvSpPr>
        <p:spPr>
          <a:xfrm>
            <a:off x="3107184" y="2747638"/>
            <a:ext cx="550416" cy="1819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D11F89E-244A-45A3-9772-1B01D0148C40}"/>
              </a:ext>
            </a:extLst>
          </p:cNvPr>
          <p:cNvSpPr/>
          <p:nvPr/>
        </p:nvSpPr>
        <p:spPr>
          <a:xfrm>
            <a:off x="3879541" y="1974776"/>
            <a:ext cx="1473694" cy="701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Model_LwR</a:t>
            </a:r>
            <a:endParaRPr lang="en-US" sz="16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AEFB40A-81D5-4A09-872E-6D9396E11340}"/>
              </a:ext>
            </a:extLst>
          </p:cNvPr>
          <p:cNvSpPr/>
          <p:nvPr/>
        </p:nvSpPr>
        <p:spPr>
          <a:xfrm>
            <a:off x="3879541" y="2949671"/>
            <a:ext cx="1473694" cy="701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Model_Lw</a:t>
            </a:r>
            <a:r>
              <a:rPr lang="en-US" sz="1600" dirty="0"/>
              <a:t>/</a:t>
            </a:r>
            <a:r>
              <a:rPr lang="en-US" sz="1600" dirty="0" err="1"/>
              <a:t>oR</a:t>
            </a:r>
            <a:endParaRPr lang="en-US" sz="1600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0463632-BDDA-4DB1-8FB0-DDF9B7303D59}"/>
              </a:ext>
            </a:extLst>
          </p:cNvPr>
          <p:cNvSpPr/>
          <p:nvPr/>
        </p:nvSpPr>
        <p:spPr>
          <a:xfrm>
            <a:off x="5545584" y="2743198"/>
            <a:ext cx="550416" cy="1819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EF7BC43-3CAE-455D-B594-E0734D150C70}"/>
              </a:ext>
            </a:extLst>
          </p:cNvPr>
          <p:cNvSpPr/>
          <p:nvPr/>
        </p:nvSpPr>
        <p:spPr>
          <a:xfrm>
            <a:off x="6335696" y="2483526"/>
            <a:ext cx="1473694" cy="701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Recommendation</a:t>
            </a:r>
          </a:p>
        </p:txBody>
      </p:sp>
      <p:sp>
        <p:nvSpPr>
          <p:cNvPr id="14" name="Arrow: Curved Down 13">
            <a:extLst>
              <a:ext uri="{FF2B5EF4-FFF2-40B4-BE49-F238E27FC236}">
                <a16:creationId xmlns:a16="http://schemas.microsoft.com/office/drawing/2014/main" id="{973BD900-303C-4C88-BF2C-28F34AD43526}"/>
              </a:ext>
            </a:extLst>
          </p:cNvPr>
          <p:cNvSpPr/>
          <p:nvPr/>
        </p:nvSpPr>
        <p:spPr>
          <a:xfrm>
            <a:off x="4717271" y="754921"/>
            <a:ext cx="2355272" cy="1083075"/>
          </a:xfrm>
          <a:prstGeom prst="curvedDownArrow">
            <a:avLst/>
          </a:prstGeom>
          <a:scene3d>
            <a:camera prst="orthographicFront">
              <a:rot lat="0" lon="9900003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D6646BB4-BDF0-4A21-8FDC-9581B7D8E635}"/>
              </a:ext>
            </a:extLst>
          </p:cNvPr>
          <p:cNvSpPr/>
          <p:nvPr/>
        </p:nvSpPr>
        <p:spPr>
          <a:xfrm rot="10800000">
            <a:off x="4717271" y="4016229"/>
            <a:ext cx="2355272" cy="1083075"/>
          </a:xfrm>
          <a:prstGeom prst="curvedDownArrow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342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D6C6D-D9B8-4A8D-805B-C40378780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models during the interaction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BCB54-CDD8-4B3E-9F98-0DA99F5EF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Recommendation from model with rationale</a:t>
            </a:r>
          </a:p>
          <a:p>
            <a:endParaRPr lang="en-US" dirty="0"/>
          </a:p>
          <a:p>
            <a:r>
              <a:rPr lang="en-US" dirty="0"/>
              <a:t>2. Recommendation from model without rationale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Delivered to users without notification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000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E995C-ADAE-44F1-B68D-0062B977D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BDA-4685-47AF-9484-93E2F5671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Evaluation will be reported in the final report. </a:t>
            </a:r>
          </a:p>
          <a:p>
            <a:endParaRPr lang="en-US" dirty="0"/>
          </a:p>
          <a:p>
            <a:r>
              <a:rPr lang="en-US" dirty="0"/>
              <a:t>The evaluation will compare the MAE from different procedures. (rationale model/classic model)</a:t>
            </a:r>
          </a:p>
        </p:txBody>
      </p:sp>
    </p:spTree>
    <p:extLst>
      <p:ext uri="{BB962C8B-B14F-4D97-AF65-F5344CB8AC3E}">
        <p14:creationId xmlns:p14="http://schemas.microsoft.com/office/powerpoint/2010/main" val="3386470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908</TotalTime>
  <Words>180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等线 Light</vt:lpstr>
      <vt:lpstr>Arial</vt:lpstr>
      <vt:lpstr>Calibri</vt:lpstr>
      <vt:lpstr>Calibri Light</vt:lpstr>
      <vt:lpstr>Office Theme</vt:lpstr>
      <vt:lpstr>Learning with Rationale in Recommender System using Social Reviews</vt:lpstr>
      <vt:lpstr>Dataset  </vt:lpstr>
      <vt:lpstr>Pre-processing</vt:lpstr>
      <vt:lpstr>Model selection</vt:lpstr>
      <vt:lpstr>Feature representation </vt:lpstr>
      <vt:lpstr>Learning with rationale</vt:lpstr>
      <vt:lpstr>Working flow</vt:lpstr>
      <vt:lpstr>Two models during the interaction</vt:lpstr>
      <vt:lpstr>Evaluation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with Rationale in Recommender System using Social Reviews</dc:title>
  <dc:creator>Ping Liu</dc:creator>
  <cp:lastModifiedBy>Ping Liu</cp:lastModifiedBy>
  <cp:revision>11</cp:revision>
  <dcterms:created xsi:type="dcterms:W3CDTF">2017-11-26T05:30:44Z</dcterms:created>
  <dcterms:modified xsi:type="dcterms:W3CDTF">2017-11-26T20:38:56Z</dcterms:modified>
</cp:coreProperties>
</file>