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52"/>
  </p:notesMasterIdLst>
  <p:sldIdLst>
    <p:sldId id="318" r:id="rId2"/>
    <p:sldId id="331" r:id="rId3"/>
    <p:sldId id="362" r:id="rId4"/>
    <p:sldId id="360" r:id="rId5"/>
    <p:sldId id="369" r:id="rId6"/>
    <p:sldId id="397" r:id="rId7"/>
    <p:sldId id="398" r:id="rId8"/>
    <p:sldId id="399" r:id="rId9"/>
    <p:sldId id="402" r:id="rId10"/>
    <p:sldId id="383" r:id="rId11"/>
    <p:sldId id="333" r:id="rId12"/>
    <p:sldId id="361" r:id="rId13"/>
    <p:sldId id="382" r:id="rId14"/>
    <p:sldId id="394" r:id="rId15"/>
    <p:sldId id="371" r:id="rId16"/>
    <p:sldId id="385" r:id="rId17"/>
    <p:sldId id="386" r:id="rId18"/>
    <p:sldId id="404" r:id="rId19"/>
    <p:sldId id="387" r:id="rId20"/>
    <p:sldId id="389" r:id="rId21"/>
    <p:sldId id="390" r:id="rId22"/>
    <p:sldId id="403" r:id="rId23"/>
    <p:sldId id="363" r:id="rId24"/>
    <p:sldId id="408" r:id="rId25"/>
    <p:sldId id="364" r:id="rId26"/>
    <p:sldId id="365" r:id="rId27"/>
    <p:sldId id="366" r:id="rId28"/>
    <p:sldId id="367" r:id="rId29"/>
    <p:sldId id="372" r:id="rId30"/>
    <p:sldId id="373" r:id="rId31"/>
    <p:sldId id="374" r:id="rId32"/>
    <p:sldId id="375" r:id="rId33"/>
    <p:sldId id="376" r:id="rId34"/>
    <p:sldId id="377" r:id="rId35"/>
    <p:sldId id="378" r:id="rId36"/>
    <p:sldId id="379" r:id="rId37"/>
    <p:sldId id="391" r:id="rId38"/>
    <p:sldId id="395" r:id="rId39"/>
    <p:sldId id="396" r:id="rId40"/>
    <p:sldId id="401" r:id="rId41"/>
    <p:sldId id="392" r:id="rId42"/>
    <p:sldId id="393" r:id="rId43"/>
    <p:sldId id="380" r:id="rId44"/>
    <p:sldId id="381" r:id="rId45"/>
    <p:sldId id="368" r:id="rId46"/>
    <p:sldId id="370" r:id="rId47"/>
    <p:sldId id="406" r:id="rId48"/>
    <p:sldId id="405" r:id="rId49"/>
    <p:sldId id="409" r:id="rId50"/>
    <p:sldId id="4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B38"/>
    <a:srgbClr val="AFD239"/>
    <a:srgbClr val="2B3038"/>
    <a:srgbClr val="3940E3"/>
    <a:srgbClr val="585858"/>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04" autoAdjust="0"/>
    <p:restoredTop sz="95833" autoAdjust="0"/>
  </p:normalViewPr>
  <p:slideViewPr>
    <p:cSldViewPr>
      <p:cViewPr varScale="1">
        <p:scale>
          <a:sx n="80" d="100"/>
          <a:sy n="80" d="100"/>
        </p:scale>
        <p:origin x="192" y="7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B9699-0DB7-45AE-8A67-9D0CB7C81757}" type="datetimeFigureOut">
              <a:rPr lang="en-US" smtClean="0"/>
              <a:t>8/3/16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F8CEF-E89F-430A-AA9D-77CF0BA0113E}" type="slidenum">
              <a:rPr lang="en-US" smtClean="0"/>
              <a:t>‹#›</a:t>
            </a:fld>
            <a:endParaRPr lang="en-US" dirty="0"/>
          </a:p>
        </p:txBody>
      </p:sp>
    </p:spTree>
    <p:extLst>
      <p:ext uri="{BB962C8B-B14F-4D97-AF65-F5344CB8AC3E}">
        <p14:creationId xmlns:p14="http://schemas.microsoft.com/office/powerpoint/2010/main" val="12509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F8CEF-E89F-430A-AA9D-77CF0BA0113E}" type="slidenum">
              <a:rPr lang="en-US" smtClean="0"/>
              <a:t>11</a:t>
            </a:fld>
            <a:endParaRPr lang="en-US" dirty="0"/>
          </a:p>
        </p:txBody>
      </p:sp>
    </p:spTree>
    <p:extLst>
      <p:ext uri="{BB962C8B-B14F-4D97-AF65-F5344CB8AC3E}">
        <p14:creationId xmlns:p14="http://schemas.microsoft.com/office/powerpoint/2010/main" val="79877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F8CEF-E89F-430A-AA9D-77CF0BA0113E}" type="slidenum">
              <a:rPr lang="en-US" smtClean="0"/>
              <a:t>12</a:t>
            </a:fld>
            <a:endParaRPr lang="en-US" dirty="0"/>
          </a:p>
        </p:txBody>
      </p:sp>
    </p:spTree>
    <p:extLst>
      <p:ext uri="{BB962C8B-B14F-4D97-AF65-F5344CB8AC3E}">
        <p14:creationId xmlns:p14="http://schemas.microsoft.com/office/powerpoint/2010/main" val="382016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F8CEF-E89F-430A-AA9D-77CF0BA0113E}" type="slidenum">
              <a:rPr lang="en-US" smtClean="0"/>
              <a:t>23</a:t>
            </a:fld>
            <a:endParaRPr lang="en-US" dirty="0"/>
          </a:p>
        </p:txBody>
      </p:sp>
    </p:spTree>
    <p:extLst>
      <p:ext uri="{BB962C8B-B14F-4D97-AF65-F5344CB8AC3E}">
        <p14:creationId xmlns:p14="http://schemas.microsoft.com/office/powerpoint/2010/main" val="249528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F8CEF-E89F-430A-AA9D-77CF0BA0113E}" type="slidenum">
              <a:rPr lang="en-US" smtClean="0"/>
              <a:t>24</a:t>
            </a:fld>
            <a:endParaRPr lang="en-US" dirty="0"/>
          </a:p>
        </p:txBody>
      </p:sp>
    </p:spTree>
    <p:extLst>
      <p:ext uri="{BB962C8B-B14F-4D97-AF65-F5344CB8AC3E}">
        <p14:creationId xmlns:p14="http://schemas.microsoft.com/office/powerpoint/2010/main" val="62978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F8CEF-E89F-430A-AA9D-77CF0BA0113E}" type="slidenum">
              <a:rPr lang="en-US" smtClean="0"/>
              <a:t>25</a:t>
            </a:fld>
            <a:endParaRPr lang="en-US" dirty="0"/>
          </a:p>
        </p:txBody>
      </p:sp>
    </p:spTree>
    <p:extLst>
      <p:ext uri="{BB962C8B-B14F-4D97-AF65-F5344CB8AC3E}">
        <p14:creationId xmlns:p14="http://schemas.microsoft.com/office/powerpoint/2010/main" val="13982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Intro">
    <p:bg>
      <p:bgPr>
        <a:solidFill>
          <a:srgbClr val="2B303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27100" y="2130425"/>
            <a:ext cx="10350500" cy="1470025"/>
          </a:xfrm>
        </p:spPr>
        <p:txBody>
          <a:bodyPr>
            <a:normAutofit/>
          </a:bodyPr>
          <a:lstStyle>
            <a:lvl1pPr algn="ctr">
              <a:defRPr sz="4800">
                <a:solidFill>
                  <a:schemeClr val="bg1"/>
                </a:solidFill>
              </a:defRPr>
            </a:lvl1pPr>
          </a:lstStyle>
          <a:p>
            <a:r>
              <a:rPr lang="fr-FR"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pic>
        <p:nvPicPr>
          <p:cNvPr id="8" name="Picture 7" descr="VeLogo_Primary_Reverse_Lar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95468" y="685800"/>
            <a:ext cx="1398377" cy="965200"/>
          </a:xfrm>
          <a:prstGeom prst="rect">
            <a:avLst/>
          </a:prstGeom>
        </p:spPr>
      </p:pic>
    </p:spTree>
    <p:extLst>
      <p:ext uri="{BB962C8B-B14F-4D97-AF65-F5344CB8AC3E}">
        <p14:creationId xmlns:p14="http://schemas.microsoft.com/office/powerpoint/2010/main" val="322019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Inter">
    <p:bg>
      <p:bgPr>
        <a:solidFill>
          <a:srgbClr val="2B303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130425"/>
            <a:ext cx="8547100" cy="1470025"/>
          </a:xfrm>
        </p:spPr>
        <p:txBody>
          <a:bodyPr>
            <a:normAutofit/>
          </a:bodyPr>
          <a:lstStyle>
            <a:lvl1pPr algn="l">
              <a:defRPr sz="3200">
                <a:solidFill>
                  <a:srgbClr val="FFFFFF"/>
                </a:solidFill>
              </a:defRPr>
            </a:lvl1pPr>
          </a:lstStyle>
          <a:p>
            <a:r>
              <a:rPr lang="fr-FR"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cxnSp>
        <p:nvCxnSpPr>
          <p:cNvPr id="9" name="Straight Connector 8"/>
          <p:cNvCxnSpPr/>
          <p:nvPr userDrawn="1"/>
        </p:nvCxnSpPr>
        <p:spPr>
          <a:xfrm>
            <a:off x="1295400" y="254000"/>
            <a:ext cx="0" cy="632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VeLogo_Primary_Reverse_Lar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168" y="6134100"/>
            <a:ext cx="662389" cy="457200"/>
          </a:xfrm>
          <a:prstGeom prst="rect">
            <a:avLst/>
          </a:prstGeom>
        </p:spPr>
      </p:pic>
    </p:spTree>
    <p:extLst>
      <p:ext uri="{BB962C8B-B14F-4D97-AF65-F5344CB8AC3E}">
        <p14:creationId xmlns:p14="http://schemas.microsoft.com/office/powerpoint/2010/main" val="159550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column">
    <p:spTree>
      <p:nvGrpSpPr>
        <p:cNvPr id="1" name=""/>
        <p:cNvGrpSpPr/>
        <p:nvPr/>
      </p:nvGrpSpPr>
      <p:grpSpPr>
        <a:xfrm>
          <a:off x="0" y="0"/>
          <a:ext cx="0" cy="0"/>
          <a:chOff x="0" y="0"/>
          <a:chExt cx="0" cy="0"/>
        </a:xfrm>
      </p:grpSpPr>
      <p:sp>
        <p:nvSpPr>
          <p:cNvPr id="2" name="Title 1"/>
          <p:cNvSpPr>
            <a:spLocks noGrp="1"/>
          </p:cNvSpPr>
          <p:nvPr>
            <p:ph type="title"/>
          </p:nvPr>
        </p:nvSpPr>
        <p:spPr>
          <a:xfrm>
            <a:off x="1892300" y="274638"/>
            <a:ext cx="9690100" cy="1143000"/>
          </a:xfrm>
        </p:spPr>
        <p:txBody>
          <a:bodyPr/>
          <a:lstStyle>
            <a:lvl1pPr algn="l">
              <a:defRPr/>
            </a:lvl1pPr>
          </a:lstStyle>
          <a:p>
            <a:r>
              <a:rPr lang="fr-FR" smtClean="0"/>
              <a:t>Click to edit Master title style</a:t>
            </a:r>
            <a:endParaRPr lang="en-US"/>
          </a:p>
        </p:txBody>
      </p:sp>
      <p:sp>
        <p:nvSpPr>
          <p:cNvPr id="3" name="Content Placeholder 2"/>
          <p:cNvSpPr>
            <a:spLocks noGrp="1"/>
          </p:cNvSpPr>
          <p:nvPr>
            <p:ph idx="1"/>
          </p:nvPr>
        </p:nvSpPr>
        <p:spPr>
          <a:xfrm>
            <a:off x="1892300" y="1600200"/>
            <a:ext cx="9690100" cy="4978400"/>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pic>
        <p:nvPicPr>
          <p:cNvPr id="7" name="Picture 6" descr="VeLogo_Primary_Small.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644" y="6134100"/>
            <a:ext cx="663253" cy="451612"/>
          </a:xfrm>
          <a:prstGeom prst="rect">
            <a:avLst/>
          </a:prstGeom>
        </p:spPr>
      </p:pic>
      <p:cxnSp>
        <p:nvCxnSpPr>
          <p:cNvPr id="8" name="Straight Connector 7"/>
          <p:cNvCxnSpPr/>
          <p:nvPr userDrawn="1"/>
        </p:nvCxnSpPr>
        <p:spPr>
          <a:xfrm>
            <a:off x="1295400" y="254000"/>
            <a:ext cx="0" cy="63246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69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1 column">
    <p:spTree>
      <p:nvGrpSpPr>
        <p:cNvPr id="1" name=""/>
        <p:cNvGrpSpPr/>
        <p:nvPr/>
      </p:nvGrpSpPr>
      <p:grpSpPr>
        <a:xfrm>
          <a:off x="0" y="0"/>
          <a:ext cx="0" cy="0"/>
          <a:chOff x="0" y="0"/>
          <a:chExt cx="0" cy="0"/>
        </a:xfrm>
      </p:grpSpPr>
      <p:sp>
        <p:nvSpPr>
          <p:cNvPr id="2" name="Title 1"/>
          <p:cNvSpPr>
            <a:spLocks noGrp="1"/>
          </p:cNvSpPr>
          <p:nvPr>
            <p:ph type="title"/>
          </p:nvPr>
        </p:nvSpPr>
        <p:spPr>
          <a:xfrm>
            <a:off x="1892300" y="274638"/>
            <a:ext cx="9690100" cy="1143000"/>
          </a:xfrm>
        </p:spPr>
        <p:txBody>
          <a:bodyPr/>
          <a:lstStyle>
            <a:lvl1pPr algn="l">
              <a:defRPr/>
            </a:lvl1pPr>
          </a:lstStyle>
          <a:p>
            <a:r>
              <a:rPr lang="fr-FR" smtClean="0"/>
              <a:t>Click to edit Master title style</a:t>
            </a:r>
            <a:endParaRPr lang="en-US"/>
          </a:p>
        </p:txBody>
      </p:sp>
      <p:sp>
        <p:nvSpPr>
          <p:cNvPr id="3" name="Content Placeholder 2"/>
          <p:cNvSpPr>
            <a:spLocks noGrp="1"/>
          </p:cNvSpPr>
          <p:nvPr>
            <p:ph idx="1"/>
          </p:nvPr>
        </p:nvSpPr>
        <p:spPr>
          <a:xfrm>
            <a:off x="1892300" y="1600200"/>
            <a:ext cx="9690100" cy="4978400"/>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pic>
        <p:nvPicPr>
          <p:cNvPr id="7" name="Picture 6" descr="VeLogo_Primary_Small.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644" y="6134100"/>
            <a:ext cx="663253" cy="451612"/>
          </a:xfrm>
          <a:prstGeom prst="rect">
            <a:avLst/>
          </a:prstGeom>
        </p:spPr>
      </p:pic>
    </p:spTree>
    <p:extLst>
      <p:ext uri="{BB962C8B-B14F-4D97-AF65-F5344CB8AC3E}">
        <p14:creationId xmlns:p14="http://schemas.microsoft.com/office/powerpoint/2010/main" val="243035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tro">
    <p:bg>
      <p:bgPr>
        <a:solidFill>
          <a:srgbClr val="2B3038"/>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60800"/>
            <a:ext cx="8534400" cy="2730500"/>
          </a:xfrm>
        </p:spPr>
        <p:txBody>
          <a:bodyPr anchor="b">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subtitle</a:t>
            </a:r>
            <a:r>
              <a:rPr lang="fr-FR" dirty="0" smtClean="0"/>
              <a:t> style</a:t>
            </a:r>
            <a:endParaRPr lang="en-US" dirty="0"/>
          </a:p>
        </p:txBody>
      </p:sp>
      <p:pic>
        <p:nvPicPr>
          <p:cNvPr id="7" name="Picture 6" descr="VeLogo_Primary_Reverse_Lar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95468" y="685800"/>
            <a:ext cx="1398377" cy="965200"/>
          </a:xfrm>
          <a:prstGeom prst="rect">
            <a:avLst/>
          </a:prstGeom>
        </p:spPr>
      </p:pic>
    </p:spTree>
    <p:extLst>
      <p:ext uri="{BB962C8B-B14F-4D97-AF65-F5344CB8AC3E}">
        <p14:creationId xmlns:p14="http://schemas.microsoft.com/office/powerpoint/2010/main" val="3944794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Text Placeholder 2"/>
          <p:cNvSpPr>
            <a:spLocks noGrp="1"/>
          </p:cNvSpPr>
          <p:nvPr>
            <p:ph type="body" idx="1"/>
          </p:nvPr>
        </p:nvSpPr>
        <p:spPr>
          <a:xfrm>
            <a:off x="609600" y="1600200"/>
            <a:ext cx="10972800" cy="5130800"/>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2D7E7-A016-5A4D-A9A4-C62A3942EBAC}" type="slidenum">
              <a:rPr lang="en-US" smtClean="0"/>
              <a:t>‹#›</a:t>
            </a:fld>
            <a:endParaRPr lang="en-US" dirty="0"/>
          </a:p>
        </p:txBody>
      </p:sp>
    </p:spTree>
    <p:extLst>
      <p:ext uri="{BB962C8B-B14F-4D97-AF65-F5344CB8AC3E}">
        <p14:creationId xmlns:p14="http://schemas.microsoft.com/office/powerpoint/2010/main" val="1566805064"/>
      </p:ext>
    </p:extLst>
  </p:cSld>
  <p:clrMap bg1="lt1" tx1="dk1" bg2="lt2" tx2="dk2" accent1="accent1" accent2="accent2" accent3="accent3" accent4="accent4" accent5="accent5" accent6="accent6" hlink="hlink" folHlink="folHlink"/>
  <p:sldLayoutIdLst>
    <p:sldLayoutId id="2147483688" r:id="rId1"/>
    <p:sldLayoutId id="2147483694" r:id="rId2"/>
    <p:sldLayoutId id="2147483689" r:id="rId3"/>
    <p:sldLayoutId id="2147483696" r:id="rId4"/>
    <p:sldLayoutId id="2147483695" r:id="rId5"/>
  </p:sldLayoutIdLst>
  <p:txStyles>
    <p:titleStyle>
      <a:lvl1pPr algn="l" defTabSz="457200" rtl="0" eaLnBrk="1" latinLnBrk="0" hangingPunct="1">
        <a:spcBef>
          <a:spcPct val="0"/>
        </a:spcBef>
        <a:buNone/>
        <a:defRPr sz="4400" b="0" i="0" kern="1200">
          <a:solidFill>
            <a:schemeClr val="accent1"/>
          </a:solidFill>
          <a:latin typeface="DINOT-Medium"/>
          <a:ea typeface="+mj-ea"/>
          <a:cs typeface="DINOT-Medium"/>
        </a:defRPr>
      </a:lvl1pPr>
    </p:titleStyle>
    <p:bodyStyle>
      <a:lvl1pPr marL="342900" indent="-342900" algn="l" defTabSz="457200" rtl="0" eaLnBrk="1" latinLnBrk="0" hangingPunct="1">
        <a:spcBef>
          <a:spcPct val="20000"/>
        </a:spcBef>
        <a:buFont typeface="Arial"/>
        <a:buChar char="•"/>
        <a:defRPr sz="3200" b="0" i="0" kern="1200">
          <a:solidFill>
            <a:schemeClr val="tx2"/>
          </a:solidFill>
          <a:latin typeface="DINOT-Light"/>
          <a:ea typeface="+mn-ea"/>
          <a:cs typeface="DINOT-Light"/>
        </a:defRPr>
      </a:lvl1pPr>
      <a:lvl2pPr marL="742950" indent="-285750" algn="l" defTabSz="457200" rtl="0" eaLnBrk="1" latinLnBrk="0" hangingPunct="1">
        <a:spcBef>
          <a:spcPct val="20000"/>
        </a:spcBef>
        <a:buFont typeface="Arial"/>
        <a:buChar char="–"/>
        <a:defRPr sz="2800" b="0" i="0" kern="1200">
          <a:solidFill>
            <a:schemeClr val="tx2"/>
          </a:solidFill>
          <a:latin typeface="DINOT-Light"/>
          <a:ea typeface="+mn-ea"/>
          <a:cs typeface="DINOT-Light"/>
        </a:defRPr>
      </a:lvl2pPr>
      <a:lvl3pPr marL="1143000" indent="-228600" algn="l" defTabSz="457200" rtl="0" eaLnBrk="1" latinLnBrk="0" hangingPunct="1">
        <a:spcBef>
          <a:spcPct val="20000"/>
        </a:spcBef>
        <a:buFont typeface="Arial"/>
        <a:buChar char="•"/>
        <a:defRPr sz="2400" b="0" i="0" kern="1200">
          <a:solidFill>
            <a:schemeClr val="tx2"/>
          </a:solidFill>
          <a:latin typeface="DINOT-Light"/>
          <a:ea typeface="+mn-ea"/>
          <a:cs typeface="DINOT-Light"/>
        </a:defRPr>
      </a:lvl3pPr>
      <a:lvl4pPr marL="1600200" indent="-228600" algn="l" defTabSz="457200" rtl="0" eaLnBrk="1" latinLnBrk="0" hangingPunct="1">
        <a:spcBef>
          <a:spcPct val="20000"/>
        </a:spcBef>
        <a:buFont typeface="Arial"/>
        <a:buChar char="–"/>
        <a:defRPr sz="2000" b="0" i="0" kern="1200">
          <a:solidFill>
            <a:schemeClr val="tx2"/>
          </a:solidFill>
          <a:latin typeface="DINOT-Light"/>
          <a:ea typeface="+mn-ea"/>
          <a:cs typeface="DINOT-Light"/>
        </a:defRPr>
      </a:lvl4pPr>
      <a:lvl5pPr marL="2057400" indent="-228600" algn="l" defTabSz="457200" rtl="0" eaLnBrk="1" latinLnBrk="0" hangingPunct="1">
        <a:spcBef>
          <a:spcPct val="20000"/>
        </a:spcBef>
        <a:buFont typeface="Arial"/>
        <a:buChar char="»"/>
        <a:defRPr sz="2000" b="0" i="0" kern="1200">
          <a:solidFill>
            <a:schemeClr val="tx2"/>
          </a:solidFill>
          <a:latin typeface="DINOT-Light"/>
          <a:ea typeface="+mn-ea"/>
          <a:cs typeface="DINOT-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library/azure/microsoft.servicebus.messaging.messagesender.aspx" TargetMode="External"/><Relationship Id="rId4" Type="http://schemas.openxmlformats.org/officeDocument/2006/relationships/hyperlink" Target="https://msdn.microsoft.com/library/azure/microsoft.servicebus.messaging.messagingfactory.aspx" TargetMode="External"/><Relationship Id="rId1" Type="http://schemas.openxmlformats.org/officeDocument/2006/relationships/slideLayout" Target="../slideLayouts/slideLayout3.xml"/><Relationship Id="rId2" Type="http://schemas.openxmlformats.org/officeDocument/2006/relationships/hyperlink" Target="https://msdn.microsoft.com/library/azure/microsoft.servicebus.messaging.queueclient.asp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sdn.microsoft.com/library/azure/microsoft.servicebus.messaging.receivemode.aspx" TargetMode="External"/><Relationship Id="rId3" Type="http://schemas.openxmlformats.org/officeDocument/2006/relationships/hyperlink" Target="https://azure.microsoft.com/en-us/documentation/articles/service-bus-dead-letter-queu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sdn.microsoft.com/library/azure/microsoft.servicebus.messaging.queueclient.prefetchcount.aspx" TargetMode="External"/><Relationship Id="rId3" Type="http://schemas.openxmlformats.org/officeDocument/2006/relationships/hyperlink" Target="https://msdn.microsoft.com/library/azure/microsoft.servicebus.messaging.subscriptionclient.prefetchcount.asp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s://github.com/andyroyle"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blogs.msdn.microsoft.com/skaufman/2012/04/16/integration-patterns-utilizing-the-windows-azure-service-bu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jpg"/></Relationships>
</file>

<file path=ppt/slides/_rels/slide34.xml.rels><?xml version="1.0" encoding="UTF-8" standalone="yes"?>
<Relationships xmlns="http://schemas.openxmlformats.org/package/2006/relationships"><Relationship Id="rId3" Type="http://schemas.openxmlformats.org/officeDocument/2006/relationships/hyperlink" Target="http://msdn.microsoft.com/en-us/library/microsoft.servicebus.messaging.filters.filterexpression.aspx" TargetMode="External"/><Relationship Id="rId4" Type="http://schemas.openxmlformats.org/officeDocument/2006/relationships/hyperlink" Target="http://msdn.microsoft.com/en-us/library/microsoft.servicebus.messaging.filters.matchnonefilterexpression.aspx" TargetMode="External"/><Relationship Id="rId1" Type="http://schemas.openxmlformats.org/officeDocument/2006/relationships/slideLayout" Target="../slideLayouts/slideLayout3.xml"/><Relationship Id="rId2" Type="http://schemas.openxmlformats.org/officeDocument/2006/relationships/hyperlink" Target="http://msdn.microsoft.com/en-us/library/microsoft.servicebus.messaging.filters.filteraction.asp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blogs.msdn.microsoft.com/skaufman/2012/04/16/integration-patterns-utilizing-the-windows-azure-service-buspart-i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sdn.microsoft.com/library/azure/microsoft.servicebus.messaging.messagesender.aspx" TargetMode="External"/><Relationship Id="rId3" Type="http://schemas.openxmlformats.org/officeDocument/2006/relationships/hyperlink" Target="https://msdn.microsoft.com/library/azure/microsoft.servicebus.messaging.messagingfactory.aspx"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sdn.microsoft.com/library/azure/microsoft.servicebus.messaging.queuedescription.aspx"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Azure-Samples/azure-servicebus-messaging-samples/blob/master/AutoForward" TargetMode="External"/><Relationship Id="rId3" Type="http://schemas.openxmlformats.org/officeDocument/2006/relationships/hyperlink" Target="https://github.com/Azure-Samples/azure-servicebus-messaging-samples/tree/master/AtomicTransac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hyperlink" Target="https://www.microsoft.com/en-us/trustcenter/Compliance"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azure.microsoft.com/en-gb/documentation/videos/azure-service-bus-101-with-dan-rosanova/" TargetMode="External"/><Relationship Id="rId4" Type="http://schemas.openxmlformats.org/officeDocument/2006/relationships/hyperlink" Target="https://azure.microsoft.com/en-gb/documentation/videos/azure-service-bus-102-with-dan-rosanova/" TargetMode="External"/><Relationship Id="rId5" Type="http://schemas.openxmlformats.org/officeDocument/2006/relationships/hyperlink" Target="https://azure.microsoft.com/en-gb/documentation/videos/azure-service-bus-103-with-dan-rosanova/" TargetMode="External"/><Relationship Id="rId6" Type="http://schemas.openxmlformats.org/officeDocument/2006/relationships/hyperlink" Target="https://azure.microsoft.com/en-gb/documentation/videos/azure-service-bus-104-with-dan-rosanova/" TargetMode="External"/><Relationship Id="rId7" Type="http://schemas.openxmlformats.org/officeDocument/2006/relationships/hyperlink" Target="https://azure.microsoft.com/en-gb/documentation/videos/messaging-at-scale-with-service-bus-queues-and-topics/" TargetMode="External"/><Relationship Id="rId8" Type="http://schemas.openxmlformats.org/officeDocument/2006/relationships/hyperlink" Target="https://azure.microsoft.com/en-gb/documentation/articles/service-bus-azure-and-service-bus-queues-compared-contrasted/" TargetMode="External"/><Relationship Id="rId9" Type="http://schemas.openxmlformats.org/officeDocument/2006/relationships/hyperlink" Target="https://blogs.msdn.microsoft.com/servicebus/2016/07/18/premium-messaging-how-fast-is-it/" TargetMode="External"/><Relationship Id="rId1" Type="http://schemas.openxmlformats.org/officeDocument/2006/relationships/slideLayout" Target="../slideLayouts/slideLayout3.xml"/><Relationship Id="rId2" Type="http://schemas.openxmlformats.org/officeDocument/2006/relationships/hyperlink" Target="https://twitter.com/DanRosanova"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ve-interactive/Ve.Messaging" TargetMode="External"/><Relationship Id="rId4" Type="http://schemas.openxmlformats.org/officeDocument/2006/relationships/hyperlink" Target="https://github.com/andyroyle" TargetMode="External"/><Relationship Id="rId1" Type="http://schemas.openxmlformats.org/officeDocument/2006/relationships/slideLayout" Target="../slideLayouts/slideLayout3.xml"/><Relationship Id="rId2" Type="http://schemas.openxmlformats.org/officeDocument/2006/relationships/hyperlink" Target="https://github.com/pliyosenpai/azure-servicebu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azure.microsoft.com/en-us/documentation/articles/service-bus-queues-topics-subscript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azure.microsoft.com/en-us/documentation/articles/service-bus-relay-over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905000"/>
            <a:ext cx="10350500" cy="2670175"/>
          </a:xfrm>
        </p:spPr>
        <p:txBody>
          <a:bodyPr>
            <a:normAutofit/>
          </a:bodyPr>
          <a:lstStyle/>
          <a:p>
            <a:r>
              <a:rPr lang="en-US" sz="3200" dirty="0" smtClean="0">
                <a:latin typeface="Impact" charset="0"/>
                <a:ea typeface="Impact" charset="0"/>
                <a:cs typeface="Impact" charset="0"/>
              </a:rPr>
              <a:t>Service Bus </a:t>
            </a:r>
            <a:br>
              <a:rPr lang="en-US" sz="3200" dirty="0" smtClean="0">
                <a:latin typeface="Impact" charset="0"/>
                <a:ea typeface="Impact" charset="0"/>
                <a:cs typeface="Impact" charset="0"/>
              </a:rPr>
            </a:br>
            <a:r>
              <a:rPr lang="en-US" sz="3200" dirty="0" smtClean="0">
                <a:latin typeface="Impact" charset="0"/>
                <a:ea typeface="Impact" charset="0"/>
                <a:cs typeface="Impact" charset="0"/>
              </a:rPr>
              <a:t>Scaling Queue Systems</a:t>
            </a:r>
            <a:endParaRPr lang="en-US" sz="3200" dirty="0">
              <a:latin typeface="Impact" charset="0"/>
              <a:ea typeface="Impact" charset="0"/>
              <a:cs typeface="Impact" charset="0"/>
            </a:endParaRPr>
          </a:p>
        </p:txBody>
      </p:sp>
      <p:sp>
        <p:nvSpPr>
          <p:cNvPr id="5" name="Title 3"/>
          <p:cNvSpPr txBox="1">
            <a:spLocks/>
          </p:cNvSpPr>
          <p:nvPr/>
        </p:nvSpPr>
        <p:spPr>
          <a:xfrm>
            <a:off x="2057400" y="4809101"/>
            <a:ext cx="7759700" cy="6889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b="0" i="0" kern="1200">
                <a:solidFill>
                  <a:schemeClr val="bg1"/>
                </a:solidFill>
                <a:latin typeface="DINOT-Medium"/>
                <a:ea typeface="+mj-ea"/>
                <a:cs typeface="DINOT-Medium"/>
              </a:defRPr>
            </a:lvl1pPr>
          </a:lstStyle>
          <a:p>
            <a:r>
              <a:rPr lang="en-US" sz="2400" dirty="0" smtClean="0"/>
              <a:t>By </a:t>
            </a:r>
            <a:r>
              <a:rPr lang="en-GB" sz="2400" dirty="0" err="1" smtClean="0"/>
              <a:t>Juanjo</a:t>
            </a:r>
            <a:r>
              <a:rPr lang="en-GB" sz="2400" dirty="0" smtClean="0"/>
              <a:t> Cerezuela, Software Craftsman at </a:t>
            </a:r>
            <a:r>
              <a:rPr lang="en-GB" sz="2400" dirty="0" err="1" smtClean="0"/>
              <a:t>VeInteractive</a:t>
            </a:r>
            <a:endParaRPr lang="en-US" sz="2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5498076"/>
            <a:ext cx="605837" cy="605837"/>
          </a:xfrm>
          <a:prstGeom prst="rect">
            <a:avLst/>
          </a:prstGeom>
        </p:spPr>
      </p:pic>
      <p:sp>
        <p:nvSpPr>
          <p:cNvPr id="7" name="Title 3"/>
          <p:cNvSpPr txBox="1">
            <a:spLocks/>
          </p:cNvSpPr>
          <p:nvPr/>
        </p:nvSpPr>
        <p:spPr>
          <a:xfrm>
            <a:off x="4852576" y="5456506"/>
            <a:ext cx="3021139" cy="6889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800" b="0" i="0" kern="1200">
                <a:solidFill>
                  <a:schemeClr val="bg1"/>
                </a:solidFill>
                <a:latin typeface="DINOT-Medium"/>
                <a:ea typeface="+mj-ea"/>
                <a:cs typeface="DINOT-Medium"/>
              </a:defRPr>
            </a:lvl1pPr>
          </a:lstStyle>
          <a:p>
            <a:r>
              <a:rPr lang="en-GB" sz="2800" dirty="0" smtClean="0"/>
              <a:t>@ </a:t>
            </a:r>
            <a:r>
              <a:rPr lang="en-GB" sz="2800" dirty="0" err="1" smtClean="0"/>
              <a:t>PliyoSenpai</a:t>
            </a:r>
            <a:endParaRPr lang="en-US" sz="2800" dirty="0"/>
          </a:p>
        </p:txBody>
      </p:sp>
    </p:spTree>
    <p:extLst>
      <p:ext uri="{BB962C8B-B14F-4D97-AF65-F5344CB8AC3E}">
        <p14:creationId xmlns:p14="http://schemas.microsoft.com/office/powerpoint/2010/main" val="1547027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Service Bus</a:t>
            </a:r>
            <a:endParaRPr lang="en-US" dirty="0"/>
          </a:p>
        </p:txBody>
      </p:sp>
      <p:sp>
        <p:nvSpPr>
          <p:cNvPr id="3" name="Content Placeholder 2"/>
          <p:cNvSpPr>
            <a:spLocks noGrp="1"/>
          </p:cNvSpPr>
          <p:nvPr>
            <p:ph idx="1"/>
          </p:nvPr>
        </p:nvSpPr>
        <p:spPr/>
        <p:txBody>
          <a:bodyPr/>
          <a:lstStyle/>
          <a:p>
            <a:r>
              <a:rPr lang="en-US" dirty="0" smtClean="0"/>
              <a:t>Premium Service Bus reached GA on 15</a:t>
            </a:r>
            <a:r>
              <a:rPr lang="en-US" baseline="30000" dirty="0" smtClean="0"/>
              <a:t>th</a:t>
            </a:r>
            <a:r>
              <a:rPr lang="en-US" dirty="0" smtClean="0"/>
              <a:t> of July.</a:t>
            </a:r>
          </a:p>
          <a:p>
            <a:pPr marL="0" indent="0">
              <a:buNone/>
            </a:pPr>
            <a:endParaRPr lang="en-US" dirty="0" smtClean="0"/>
          </a:p>
          <a:p>
            <a:pPr marL="0" indent="0">
              <a:buNone/>
            </a:pPr>
            <a:r>
              <a:rPr lang="en-US" dirty="0" smtClean="0"/>
              <a:t>What means GA?</a:t>
            </a:r>
          </a:p>
        </p:txBody>
      </p:sp>
      <p:pic>
        <p:nvPicPr>
          <p:cNvPr id="4" name="Picture 3"/>
          <p:cNvPicPr>
            <a:picLocks noChangeAspect="1"/>
          </p:cNvPicPr>
          <p:nvPr/>
        </p:nvPicPr>
        <p:blipFill>
          <a:blip r:embed="rId2"/>
          <a:stretch>
            <a:fillRect/>
          </a:stretch>
        </p:blipFill>
        <p:spPr>
          <a:xfrm>
            <a:off x="1600200" y="3675062"/>
            <a:ext cx="9601200" cy="3086100"/>
          </a:xfrm>
          <a:prstGeom prst="rect">
            <a:avLst/>
          </a:prstGeom>
        </p:spPr>
      </p:pic>
    </p:spTree>
    <p:extLst>
      <p:ext uri="{BB962C8B-B14F-4D97-AF65-F5344CB8AC3E}">
        <p14:creationId xmlns:p14="http://schemas.microsoft.com/office/powerpoint/2010/main" val="337884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800" y="1676400"/>
            <a:ext cx="6019800" cy="388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Our previous architecture</a:t>
            </a:r>
            <a:endParaRPr lang="en-US" dirty="0"/>
          </a:p>
        </p:txBody>
      </p:sp>
      <p:pic>
        <p:nvPicPr>
          <p:cNvPr id="7" name="Picture 6"/>
          <p:cNvPicPr>
            <a:picLocks noChangeAspect="1"/>
          </p:cNvPicPr>
          <p:nvPr/>
        </p:nvPicPr>
        <p:blipFill>
          <a:blip r:embed="rId3"/>
          <a:stretch>
            <a:fillRect/>
          </a:stretch>
        </p:blipFill>
        <p:spPr>
          <a:xfrm>
            <a:off x="2895600" y="2590800"/>
            <a:ext cx="7343775" cy="1733550"/>
          </a:xfrm>
          <a:prstGeom prst="rect">
            <a:avLst/>
          </a:prstGeom>
        </p:spPr>
      </p:pic>
      <p:sp>
        <p:nvSpPr>
          <p:cNvPr id="4" name="TextBox 3"/>
          <p:cNvSpPr txBox="1"/>
          <p:nvPr/>
        </p:nvSpPr>
        <p:spPr>
          <a:xfrm>
            <a:off x="4038600" y="5054084"/>
            <a:ext cx="3886200" cy="369332"/>
          </a:xfrm>
          <a:prstGeom prst="rect">
            <a:avLst/>
          </a:prstGeom>
          <a:noFill/>
        </p:spPr>
        <p:txBody>
          <a:bodyPr wrap="square" rtlCol="0">
            <a:spAutoFit/>
          </a:bodyPr>
          <a:lstStyle/>
          <a:p>
            <a:r>
              <a:rPr lang="en-US" smtClean="0"/>
              <a:t>All this was in the same </a:t>
            </a:r>
            <a:r>
              <a:rPr lang="en-US" dirty="0" smtClean="0"/>
              <a:t>machine : (</a:t>
            </a:r>
            <a:endParaRPr lang="en-US" dirty="0"/>
          </a:p>
        </p:txBody>
      </p:sp>
    </p:spTree>
    <p:extLst>
      <p:ext uri="{BB962C8B-B14F-4D97-AF65-F5344CB8AC3E}">
        <p14:creationId xmlns:p14="http://schemas.microsoft.com/office/powerpoint/2010/main" val="1915585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current architecture</a:t>
            </a:r>
            <a:endParaRPr lang="en-US" dirty="0"/>
          </a:p>
        </p:txBody>
      </p:sp>
      <p:pic>
        <p:nvPicPr>
          <p:cNvPr id="3" name="Picture 2"/>
          <p:cNvPicPr>
            <a:picLocks noChangeAspect="1"/>
          </p:cNvPicPr>
          <p:nvPr/>
        </p:nvPicPr>
        <p:blipFill>
          <a:blip r:embed="rId3"/>
          <a:stretch>
            <a:fillRect/>
          </a:stretch>
        </p:blipFill>
        <p:spPr>
          <a:xfrm>
            <a:off x="2438400" y="1676400"/>
            <a:ext cx="7724775" cy="4381500"/>
          </a:xfrm>
          <a:prstGeom prst="rect">
            <a:avLst/>
          </a:prstGeom>
        </p:spPr>
      </p:pic>
      <p:sp>
        <p:nvSpPr>
          <p:cNvPr id="5" name="TextBox 4"/>
          <p:cNvSpPr txBox="1"/>
          <p:nvPr/>
        </p:nvSpPr>
        <p:spPr>
          <a:xfrm>
            <a:off x="1892300" y="6316662"/>
            <a:ext cx="8547100" cy="369332"/>
          </a:xfrm>
          <a:prstGeom prst="rect">
            <a:avLst/>
          </a:prstGeom>
          <a:noFill/>
        </p:spPr>
        <p:txBody>
          <a:bodyPr wrap="square" rtlCol="0">
            <a:spAutoFit/>
          </a:bodyPr>
          <a:lstStyle/>
          <a:p>
            <a:r>
              <a:rPr lang="en-US" dirty="0" smtClean="0"/>
              <a:t>Isolated clusters of </a:t>
            </a:r>
            <a:r>
              <a:rPr lang="en-US" dirty="0" err="1" smtClean="0"/>
              <a:t>Apis</a:t>
            </a:r>
            <a:r>
              <a:rPr lang="en-US" dirty="0" smtClean="0"/>
              <a:t> and Iterators, so they failure of one set doesn’t impact the others.</a:t>
            </a:r>
            <a:endParaRPr lang="en-US" dirty="0"/>
          </a:p>
        </p:txBody>
      </p:sp>
    </p:spTree>
    <p:extLst>
      <p:ext uri="{BB962C8B-B14F-4D97-AF65-F5344CB8AC3E}">
        <p14:creationId xmlns:p14="http://schemas.microsoft.com/office/powerpoint/2010/main" val="1041431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is going to cost me?</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860550" y="1219200"/>
            <a:ext cx="8470900" cy="5346700"/>
          </a:xfrm>
          <a:prstGeom prst="rect">
            <a:avLst/>
          </a:prstGeom>
        </p:spPr>
      </p:pic>
    </p:spTree>
    <p:extLst>
      <p:ext uri="{BB962C8B-B14F-4D97-AF65-F5344CB8AC3E}">
        <p14:creationId xmlns:p14="http://schemas.microsoft.com/office/powerpoint/2010/main" val="157519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is going to cost me?</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a:t>
            </a:r>
          </a:p>
          <a:p>
            <a:r>
              <a:rPr lang="en-US" dirty="0" smtClean="0"/>
              <a:t>1 MU (4k messages throughput, 1k brokered connections) =&gt;  </a:t>
            </a:r>
            <a:br>
              <a:rPr lang="en-US" dirty="0" smtClean="0"/>
            </a:br>
            <a:r>
              <a:rPr lang="en-US" dirty="0" smtClean="0"/>
              <a:t>13.60 x 31days = 421.6£ monthly.</a:t>
            </a:r>
          </a:p>
          <a:p>
            <a:pPr marL="0" indent="0">
              <a:buNone/>
            </a:pPr>
            <a:r>
              <a:rPr lang="en-US" dirty="0" smtClean="0"/>
              <a:t>Playing </a:t>
            </a:r>
            <a:r>
              <a:rPr lang="en-US" dirty="0" smtClean="0"/>
              <a:t>safe (For example: Applying DR Strategy):</a:t>
            </a:r>
            <a:endParaRPr lang="en-US" dirty="0" smtClean="0"/>
          </a:p>
          <a:p>
            <a:r>
              <a:rPr lang="en-US" dirty="0" smtClean="0"/>
              <a:t>2 MU (8k messages throughput, 2k brokered connections) =&gt;</a:t>
            </a:r>
          </a:p>
          <a:p>
            <a:pPr marL="0" indent="0">
              <a:buNone/>
            </a:pPr>
            <a:r>
              <a:rPr lang="en-US" dirty="0"/>
              <a:t>	</a:t>
            </a:r>
            <a:r>
              <a:rPr lang="en-US" dirty="0" smtClean="0"/>
              <a:t>13.60 x 2 x 31 days = 843.2£ monthly</a:t>
            </a:r>
          </a:p>
          <a:p>
            <a:pPr marL="0" indent="0">
              <a:buNone/>
            </a:pPr>
            <a:endParaRPr lang="en-US" dirty="0"/>
          </a:p>
          <a:p>
            <a:pPr marL="0" indent="0">
              <a:buNone/>
            </a:pPr>
            <a:r>
              <a:rPr lang="en-US" sz="2000" dirty="0" smtClean="0"/>
              <a:t>(Discounts may be discussed with you Account Manager)</a:t>
            </a:r>
            <a:endParaRPr lang="en-US" sz="2000" dirty="0"/>
          </a:p>
        </p:txBody>
      </p:sp>
    </p:spTree>
    <p:extLst>
      <p:ext uri="{BB962C8B-B14F-4D97-AF65-F5344CB8AC3E}">
        <p14:creationId xmlns:p14="http://schemas.microsoft.com/office/powerpoint/2010/main" val="2147220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Limitations</a:t>
            </a:r>
            <a:endParaRPr lang="en-US" dirty="0"/>
          </a:p>
        </p:txBody>
      </p:sp>
      <p:sp>
        <p:nvSpPr>
          <p:cNvPr id="3" name="Content Placeholder 2"/>
          <p:cNvSpPr>
            <a:spLocks noGrp="1"/>
          </p:cNvSpPr>
          <p:nvPr>
            <p:ph idx="1"/>
          </p:nvPr>
        </p:nvSpPr>
        <p:spPr/>
        <p:txBody>
          <a:bodyPr>
            <a:normAutofit lnSpcReduction="10000"/>
          </a:bodyPr>
          <a:lstStyle/>
          <a:p>
            <a:r>
              <a:rPr lang="en-US" b="1" dirty="0"/>
              <a:t>Service Bus </a:t>
            </a:r>
            <a:r>
              <a:rPr lang="en-US" dirty="0"/>
              <a:t>enables up to 1000 concurrent connections to a messaging entity (or 5000 using AMQP). </a:t>
            </a:r>
            <a:endParaRPr lang="en-US" dirty="0" smtClean="0"/>
          </a:p>
          <a:p>
            <a:r>
              <a:rPr lang="en-US" dirty="0" smtClean="0"/>
              <a:t>10k topics / queues per namespace.</a:t>
            </a:r>
          </a:p>
          <a:p>
            <a:r>
              <a:rPr lang="en-US" b="1" dirty="0"/>
              <a:t>Message size</a:t>
            </a:r>
            <a:r>
              <a:rPr lang="en-US" dirty="0"/>
              <a:t> – Each message is limited to a total size of 256KB, including message headers</a:t>
            </a:r>
            <a:r>
              <a:rPr lang="en-US" dirty="0" smtClean="0"/>
              <a:t>.</a:t>
            </a:r>
            <a:br>
              <a:rPr lang="en-US" dirty="0" smtClean="0"/>
            </a:br>
            <a:r>
              <a:rPr lang="en-US" dirty="0" smtClean="0"/>
              <a:t>(Premium goes to 1MB)</a:t>
            </a:r>
            <a:endParaRPr lang="en-US" dirty="0"/>
          </a:p>
          <a:p>
            <a:r>
              <a:rPr lang="en-US" b="1" dirty="0"/>
              <a:t>Message header size</a:t>
            </a:r>
            <a:r>
              <a:rPr lang="en-US" dirty="0"/>
              <a:t> – Each message header is limited to 64KB</a:t>
            </a:r>
            <a:r>
              <a:rPr lang="en-US" dirty="0" smtClean="0"/>
              <a:t>.</a:t>
            </a:r>
          </a:p>
          <a:p>
            <a:r>
              <a:rPr lang="en-US" dirty="0" smtClean="0"/>
              <a:t>4k messages per MU.</a:t>
            </a:r>
          </a:p>
          <a:p>
            <a:r>
              <a:rPr lang="en-US" dirty="0" smtClean="0"/>
              <a:t>Max Topic Size is 80GB.</a:t>
            </a:r>
            <a:endParaRPr lang="en-US" dirty="0"/>
          </a:p>
        </p:txBody>
      </p:sp>
    </p:spTree>
    <p:extLst>
      <p:ext uri="{BB962C8B-B14F-4D97-AF65-F5344CB8AC3E}">
        <p14:creationId xmlns:p14="http://schemas.microsoft.com/office/powerpoint/2010/main" val="947182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pPr marL="0" indent="0">
              <a:buNone/>
            </a:pPr>
            <a:r>
              <a:rPr lang="en-US" b="1" dirty="0"/>
              <a:t>Protocols</a:t>
            </a:r>
          </a:p>
          <a:p>
            <a:pPr marL="0" indent="0">
              <a:buNone/>
            </a:pPr>
            <a:r>
              <a:rPr lang="en-US" dirty="0"/>
              <a:t>Service Bus enables clients to send and receive messages via two protocols: the Service Bus client protocol, and HTTP (REST). The Service Bus client protocol is more efficient, because it maintains the connection to the Service Bus service as long as the messaging factory exists. It also implements batching and prefetching. The Service Bus client protocol is available for .NET applications using the .NET APIs.</a:t>
            </a:r>
          </a:p>
          <a:p>
            <a:pPr marL="0" indent="0">
              <a:buNone/>
            </a:pPr>
            <a:endParaRPr lang="en-US" dirty="0"/>
          </a:p>
        </p:txBody>
      </p:sp>
    </p:spTree>
    <p:extLst>
      <p:ext uri="{BB962C8B-B14F-4D97-AF65-F5344CB8AC3E}">
        <p14:creationId xmlns:p14="http://schemas.microsoft.com/office/powerpoint/2010/main" val="374313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Reusing factories and clients</a:t>
            </a:r>
          </a:p>
          <a:p>
            <a:pPr marL="0" indent="0">
              <a:buNone/>
            </a:pPr>
            <a:r>
              <a:rPr lang="en-US" dirty="0"/>
              <a:t>Service Bus client objects, such as </a:t>
            </a:r>
            <a:r>
              <a:rPr lang="en-US" dirty="0">
                <a:hlinkClick r:id="rId2"/>
              </a:rPr>
              <a:t>QueueClient</a:t>
            </a:r>
            <a:r>
              <a:rPr lang="en-US" dirty="0"/>
              <a:t> or </a:t>
            </a:r>
            <a:r>
              <a:rPr lang="en-US" dirty="0">
                <a:hlinkClick r:id="rId3"/>
              </a:rPr>
              <a:t>MessageSender</a:t>
            </a:r>
            <a:r>
              <a:rPr lang="en-US" dirty="0"/>
              <a:t>, are created through </a:t>
            </a:r>
            <a:r>
              <a:rPr lang="en-US" dirty="0" smtClean="0"/>
              <a:t>a </a:t>
            </a:r>
            <a:r>
              <a:rPr lang="en-US" dirty="0" smtClean="0">
                <a:hlinkClick r:id="rId4"/>
              </a:rPr>
              <a:t>MessagingFactory</a:t>
            </a:r>
            <a:r>
              <a:rPr lang="en-US" dirty="0"/>
              <a:t> object, which also provides internal management of connections. You </a:t>
            </a:r>
            <a:r>
              <a:rPr lang="en-US" b="1" dirty="0"/>
              <a:t>should not close messaging factories or queue, topic, and subscription clients after you send a message</a:t>
            </a:r>
            <a:r>
              <a:rPr lang="en-US" dirty="0"/>
              <a:t>, and then re-create them when you send the next message. Closing a messaging factory deletes the connection to the Service Bus service, and a new connection is established when recreating the factory. Establishing a connection is an expensive operation that you can avoid by re-using the same factory and client objects for multiple operations. You can safely use the </a:t>
            </a:r>
            <a:r>
              <a:rPr lang="en-US" dirty="0">
                <a:hlinkClick r:id="rId2"/>
              </a:rPr>
              <a:t>QueueClient</a:t>
            </a:r>
            <a:r>
              <a:rPr lang="en-US" dirty="0"/>
              <a:t> object for sending messages from concurrent asynchronous operations and multiple threads.</a:t>
            </a:r>
          </a:p>
          <a:p>
            <a:pPr marL="0" indent="0">
              <a:buNone/>
            </a:pPr>
            <a:endParaRPr lang="en-US" dirty="0"/>
          </a:p>
        </p:txBody>
      </p:sp>
    </p:spTree>
    <p:extLst>
      <p:ext uri="{BB962C8B-B14F-4D97-AF65-F5344CB8AC3E}">
        <p14:creationId xmlns:p14="http://schemas.microsoft.com/office/powerpoint/2010/main" val="220975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Batching client</a:t>
            </a:r>
            <a:endParaRPr lang="en-US" b="1" dirty="0"/>
          </a:p>
          <a:p>
            <a:pPr marL="0" indent="0">
              <a:buNone/>
            </a:pPr>
            <a:r>
              <a:rPr lang="en-US" dirty="0"/>
              <a:t>Client-side batching enables a queue or topic client to delay the sending of a message for a certain period of time. If the client sends additional messages during this time period, it transmits the messages in a single batch. Client-side batching also causes a queue/subscription client to batch multiple </a:t>
            </a:r>
            <a:r>
              <a:rPr lang="en-US" b="1" dirty="0"/>
              <a:t>Complete</a:t>
            </a:r>
            <a:r>
              <a:rPr lang="en-US" dirty="0"/>
              <a:t> requests into a single request. Batching is only available for asynchronous </a:t>
            </a:r>
            <a:r>
              <a:rPr lang="en-US" b="1" dirty="0"/>
              <a:t>Send</a:t>
            </a:r>
            <a:r>
              <a:rPr lang="en-US" dirty="0"/>
              <a:t> and </a:t>
            </a:r>
            <a:r>
              <a:rPr lang="en-US" b="1" dirty="0"/>
              <a:t>Complete</a:t>
            </a:r>
            <a:r>
              <a:rPr lang="en-US" dirty="0"/>
              <a:t> operations. Synchronous operations are immediately sent to the Service Bus service. Batching does not occur for peek or receive operations, nor does batching occur across clients.</a:t>
            </a:r>
          </a:p>
        </p:txBody>
      </p:sp>
    </p:spTree>
    <p:extLst>
      <p:ext uri="{BB962C8B-B14F-4D97-AF65-F5344CB8AC3E}">
        <p14:creationId xmlns:p14="http://schemas.microsoft.com/office/powerpoint/2010/main" val="711930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pPr marL="0" indent="0">
              <a:buNone/>
            </a:pPr>
            <a:r>
              <a:rPr lang="en-US" b="1" dirty="0" err="1" smtClean="0"/>
              <a:t>Async</a:t>
            </a:r>
            <a:r>
              <a:rPr lang="en-US" b="1" dirty="0" smtClean="0"/>
              <a:t> Operations.</a:t>
            </a:r>
          </a:p>
          <a:p>
            <a:pPr marL="0" indent="0">
              <a:buNone/>
            </a:pPr>
            <a:r>
              <a:rPr lang="en-US" b="1" dirty="0"/>
              <a:t>Multiple factories</a:t>
            </a:r>
            <a:r>
              <a:rPr lang="en-US" dirty="0"/>
              <a:t>: all clients (senders in addition to receivers) that are created by the same factory share one TCP connection. The maximum message throughput is limited by the number of operations that can go through this TCP connection. The throughput that can be obtained with a single factory varies greatly with TCP round-trip times and message size. To obtain higher throughput rates, you should use multiple messaging factories.</a:t>
            </a:r>
          </a:p>
        </p:txBody>
      </p:sp>
    </p:spTree>
    <p:extLst>
      <p:ext uri="{BB962C8B-B14F-4D97-AF65-F5344CB8AC3E}">
        <p14:creationId xmlns:p14="http://schemas.microsoft.com/office/powerpoint/2010/main" val="1738772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all this journey started</a:t>
            </a:r>
            <a:endParaRPr lang="en-US" dirty="0"/>
          </a:p>
        </p:txBody>
      </p:sp>
      <p:sp>
        <p:nvSpPr>
          <p:cNvPr id="5" name="TextBox 4"/>
          <p:cNvSpPr txBox="1"/>
          <p:nvPr/>
        </p:nvSpPr>
        <p:spPr>
          <a:xfrm>
            <a:off x="1752600" y="1663855"/>
            <a:ext cx="8001000" cy="369332"/>
          </a:xfrm>
          <a:prstGeom prst="rect">
            <a:avLst/>
          </a:prstGeom>
          <a:noFill/>
        </p:spPr>
        <p:txBody>
          <a:bodyPr wrap="square" rtlCol="0">
            <a:spAutoFit/>
          </a:bodyPr>
          <a:lstStyle/>
          <a:p>
            <a:r>
              <a:rPr lang="en-GB" dirty="0" smtClean="0">
                <a:solidFill>
                  <a:schemeClr val="accent1"/>
                </a:solidFill>
              </a:rPr>
              <a:t>1. Get ready for milestones</a:t>
            </a:r>
            <a:endParaRPr lang="en-US" dirty="0">
              <a:solidFill>
                <a:schemeClr val="accent1"/>
              </a:solidFill>
            </a:endParaRPr>
          </a:p>
        </p:txBody>
      </p:sp>
      <p:pic>
        <p:nvPicPr>
          <p:cNvPr id="7" name="Picture 6"/>
          <p:cNvPicPr>
            <a:picLocks noChangeAspect="1"/>
          </p:cNvPicPr>
          <p:nvPr/>
        </p:nvPicPr>
        <p:blipFill>
          <a:blip r:embed="rId2"/>
          <a:stretch>
            <a:fillRect/>
          </a:stretch>
        </p:blipFill>
        <p:spPr>
          <a:xfrm>
            <a:off x="2362200" y="2517775"/>
            <a:ext cx="3228975" cy="3143250"/>
          </a:xfrm>
          <a:prstGeom prst="rect">
            <a:avLst/>
          </a:prstGeom>
        </p:spPr>
      </p:pic>
      <p:sp>
        <p:nvSpPr>
          <p:cNvPr id="9" name="TextBox 8"/>
          <p:cNvSpPr txBox="1"/>
          <p:nvPr/>
        </p:nvSpPr>
        <p:spPr>
          <a:xfrm>
            <a:off x="5974842" y="3005193"/>
            <a:ext cx="5109972" cy="369332"/>
          </a:xfrm>
          <a:prstGeom prst="rect">
            <a:avLst/>
          </a:prstGeom>
          <a:noFill/>
        </p:spPr>
        <p:txBody>
          <a:bodyPr wrap="square" rtlCol="0">
            <a:spAutoFit/>
          </a:bodyPr>
          <a:lstStyle/>
          <a:p>
            <a:r>
              <a:rPr lang="en-GB" dirty="0" smtClean="0"/>
              <a:t>25</a:t>
            </a:r>
            <a:r>
              <a:rPr lang="en-GB" baseline="30000" dirty="0" smtClean="0"/>
              <a:t>th</a:t>
            </a:r>
            <a:r>
              <a:rPr lang="en-GB" dirty="0" smtClean="0"/>
              <a:t> of November: Black Friday</a:t>
            </a:r>
            <a:endParaRPr lang="en-US" dirty="0"/>
          </a:p>
        </p:txBody>
      </p:sp>
      <p:sp>
        <p:nvSpPr>
          <p:cNvPr id="10" name="TextBox 9"/>
          <p:cNvSpPr txBox="1"/>
          <p:nvPr/>
        </p:nvSpPr>
        <p:spPr>
          <a:xfrm>
            <a:off x="5977890" y="3517265"/>
            <a:ext cx="5109972" cy="369332"/>
          </a:xfrm>
          <a:prstGeom prst="rect">
            <a:avLst/>
          </a:prstGeom>
          <a:noFill/>
        </p:spPr>
        <p:txBody>
          <a:bodyPr wrap="square" rtlCol="0">
            <a:spAutoFit/>
          </a:bodyPr>
          <a:lstStyle/>
          <a:p>
            <a:r>
              <a:rPr lang="en-GB" dirty="0" smtClean="0"/>
              <a:t>28</a:t>
            </a:r>
            <a:r>
              <a:rPr lang="en-GB" baseline="30000" dirty="0" smtClean="0"/>
              <a:t>th</a:t>
            </a:r>
            <a:r>
              <a:rPr lang="en-GB" dirty="0" smtClean="0"/>
              <a:t> of November: Cyber </a:t>
            </a:r>
            <a:r>
              <a:rPr lang="en-GB" dirty="0" err="1" smtClean="0"/>
              <a:t>mondays</a:t>
            </a:r>
            <a:endParaRPr lang="en-US" dirty="0"/>
          </a:p>
        </p:txBody>
      </p:sp>
      <p:pic>
        <p:nvPicPr>
          <p:cNvPr id="11" name="Picture 10"/>
          <p:cNvPicPr>
            <a:picLocks noChangeAspect="1"/>
          </p:cNvPicPr>
          <p:nvPr/>
        </p:nvPicPr>
        <p:blipFill>
          <a:blip r:embed="rId3"/>
          <a:stretch>
            <a:fillRect/>
          </a:stretch>
        </p:blipFill>
        <p:spPr>
          <a:xfrm>
            <a:off x="5935218" y="5032375"/>
            <a:ext cx="5619750" cy="628650"/>
          </a:xfrm>
          <a:prstGeom prst="rect">
            <a:avLst/>
          </a:prstGeom>
        </p:spPr>
      </p:pic>
      <p:sp>
        <p:nvSpPr>
          <p:cNvPr id="12" name="TextBox 11"/>
          <p:cNvSpPr txBox="1"/>
          <p:nvPr/>
        </p:nvSpPr>
        <p:spPr>
          <a:xfrm>
            <a:off x="6324600" y="4623526"/>
            <a:ext cx="2286000" cy="338554"/>
          </a:xfrm>
          <a:prstGeom prst="rect">
            <a:avLst/>
          </a:prstGeom>
          <a:noFill/>
        </p:spPr>
        <p:txBody>
          <a:bodyPr wrap="square" rtlCol="0">
            <a:spAutoFit/>
          </a:bodyPr>
          <a:lstStyle/>
          <a:p>
            <a:r>
              <a:rPr lang="en-GB" sz="1600" dirty="0" smtClean="0"/>
              <a:t>Stats from 2015:</a:t>
            </a:r>
            <a:endParaRPr lang="en-US" sz="1600" dirty="0"/>
          </a:p>
        </p:txBody>
      </p:sp>
    </p:spTree>
    <p:extLst>
      <p:ext uri="{BB962C8B-B14F-4D97-AF65-F5344CB8AC3E}">
        <p14:creationId xmlns:p14="http://schemas.microsoft.com/office/powerpoint/2010/main" val="1908502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Receive mode</a:t>
            </a:r>
          </a:p>
          <a:p>
            <a:pPr marL="0" indent="0">
              <a:buNone/>
            </a:pPr>
            <a:r>
              <a:rPr lang="en-US" dirty="0"/>
              <a:t>When creating a queue or subscription client, you can specify a receive mode: </a:t>
            </a:r>
            <a:r>
              <a:rPr lang="en-US" i="1" dirty="0"/>
              <a:t>Peek-lock</a:t>
            </a:r>
            <a:r>
              <a:rPr lang="en-US" dirty="0"/>
              <a:t> </a:t>
            </a:r>
            <a:r>
              <a:rPr lang="en-US" dirty="0" smtClean="0"/>
              <a:t>or </a:t>
            </a:r>
            <a:r>
              <a:rPr lang="en-US" i="1" dirty="0" smtClean="0"/>
              <a:t>Receive </a:t>
            </a:r>
            <a:r>
              <a:rPr lang="en-US" i="1" dirty="0"/>
              <a:t>and Delete</a:t>
            </a:r>
            <a:r>
              <a:rPr lang="en-US" dirty="0"/>
              <a:t>. The default receive mode is </a:t>
            </a:r>
            <a:r>
              <a:rPr lang="en-US" dirty="0">
                <a:hlinkClick r:id="rId2"/>
              </a:rPr>
              <a:t>PeekLock</a:t>
            </a:r>
            <a:r>
              <a:rPr lang="en-US" dirty="0"/>
              <a:t>. When operating in this mode, the client sends a request to receive a message from Service Bus. After the client has received the message, it sends a request to complete the message.</a:t>
            </a:r>
          </a:p>
          <a:p>
            <a:pPr marL="0" indent="0">
              <a:buNone/>
            </a:pPr>
            <a:r>
              <a:rPr lang="en-US" dirty="0"/>
              <a:t>When setting the receive mode to </a:t>
            </a:r>
            <a:r>
              <a:rPr lang="en-US" dirty="0">
                <a:hlinkClick r:id="rId2"/>
              </a:rPr>
              <a:t>ReceiveAndDelete</a:t>
            </a:r>
            <a:r>
              <a:rPr lang="en-US" dirty="0"/>
              <a:t>, both steps are combined in a single request. This reduces the overall number of operations, and can improve the overall message throughput. This performance gain comes at the risk of losing </a:t>
            </a:r>
            <a:r>
              <a:rPr lang="en-US" dirty="0" smtClean="0"/>
              <a:t>messages.</a:t>
            </a:r>
          </a:p>
          <a:p>
            <a:pPr marL="0" indent="0">
              <a:buNone/>
            </a:pPr>
            <a:r>
              <a:rPr lang="en-US" dirty="0"/>
              <a:t>S</a:t>
            </a:r>
            <a:r>
              <a:rPr lang="en-US" dirty="0" smtClean="0"/>
              <a:t>ervice </a:t>
            </a:r>
            <a:r>
              <a:rPr lang="en-US" dirty="0"/>
              <a:t>Bus does not support transactions for receive-and-delete operations. In addition, peek-lock semantics are required for any scenarios in which the client wants to defer or </a:t>
            </a:r>
            <a:r>
              <a:rPr lang="en-US" dirty="0">
                <a:hlinkClick r:id="rId3"/>
              </a:rPr>
              <a:t>dead-letter</a:t>
            </a:r>
            <a:r>
              <a:rPr lang="en-US" dirty="0"/>
              <a:t> a message.</a:t>
            </a:r>
          </a:p>
        </p:txBody>
      </p:sp>
    </p:spTree>
    <p:extLst>
      <p:ext uri="{BB962C8B-B14F-4D97-AF65-F5344CB8AC3E}">
        <p14:creationId xmlns:p14="http://schemas.microsoft.com/office/powerpoint/2010/main" val="960706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smtClean="0"/>
              <a:t>Prefetch</a:t>
            </a:r>
            <a:endParaRPr lang="en-US" b="1" dirty="0"/>
          </a:p>
          <a:p>
            <a:pPr marL="0" indent="0">
              <a:buNone/>
            </a:pPr>
            <a:r>
              <a:rPr lang="en-US" dirty="0"/>
              <a:t>Prefetching enables the queue or subscription client to load additional messages from the service when it performs a receive operation. The client stores these messages in a local cache. The size of the cache is determined by the </a:t>
            </a:r>
            <a:r>
              <a:rPr lang="en-US" dirty="0">
                <a:hlinkClick r:id="rId2"/>
              </a:rPr>
              <a:t>QueueClient.PrefetchCount</a:t>
            </a:r>
            <a:r>
              <a:rPr lang="en-US" dirty="0"/>
              <a:t> </a:t>
            </a:r>
            <a:r>
              <a:rPr lang="en-US" dirty="0" err="1"/>
              <a:t>or</a:t>
            </a:r>
            <a:r>
              <a:rPr lang="en-US" dirty="0" err="1">
                <a:hlinkClick r:id="rId3"/>
              </a:rPr>
              <a:t>SubscriptionClient.PrefetchCount</a:t>
            </a:r>
            <a:r>
              <a:rPr lang="en-US" dirty="0"/>
              <a:t> properties. Each client that enables prefetching maintains its own cache. A cache is not shared across clients. If the client initiates a receive operation and its cache is empty, the service transmits a batch of messages. The size of the batch equals the size of the cache or 256KB, whichever is smaller. If the client initiates a receive operation and the cache contains a message, the message is taken from the cache.</a:t>
            </a:r>
          </a:p>
        </p:txBody>
      </p:sp>
    </p:spTree>
    <p:extLst>
      <p:ext uri="{BB962C8B-B14F-4D97-AF65-F5344CB8AC3E}">
        <p14:creationId xmlns:p14="http://schemas.microsoft.com/office/powerpoint/2010/main" val="1420759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Recap</a:t>
            </a:r>
            <a:endParaRPr lang="en-US" b="1" dirty="0"/>
          </a:p>
          <a:p>
            <a:pPr marL="0" indent="0">
              <a:buNone/>
            </a:pPr>
            <a:r>
              <a:rPr lang="en-US" dirty="0"/>
              <a:t>Goal: Maximize the throughput of a single </a:t>
            </a:r>
            <a:r>
              <a:rPr lang="en-US" dirty="0" smtClean="0"/>
              <a:t>topic. </a:t>
            </a:r>
            <a:r>
              <a:rPr lang="en-US" dirty="0"/>
              <a:t>The number of senders and receivers is small.</a:t>
            </a:r>
          </a:p>
          <a:p>
            <a:r>
              <a:rPr lang="en-US" dirty="0"/>
              <a:t>Use a partitioned </a:t>
            </a:r>
            <a:r>
              <a:rPr lang="en-US" dirty="0" smtClean="0"/>
              <a:t>topic for </a:t>
            </a:r>
            <a:r>
              <a:rPr lang="en-US" dirty="0"/>
              <a:t>improved performance and availability.</a:t>
            </a:r>
          </a:p>
          <a:p>
            <a:r>
              <a:rPr lang="en-US" dirty="0"/>
              <a:t>To increase the overall send rate into the </a:t>
            </a:r>
            <a:r>
              <a:rPr lang="en-US" dirty="0" smtClean="0"/>
              <a:t>topic, </a:t>
            </a:r>
            <a:r>
              <a:rPr lang="en-US" dirty="0"/>
              <a:t>use multiple message factories to create senders. For each sender, use asynchronous operations or multiple threads.</a:t>
            </a:r>
          </a:p>
          <a:p>
            <a:r>
              <a:rPr lang="en-US" dirty="0"/>
              <a:t>To increase the overall receive rate from the </a:t>
            </a:r>
            <a:r>
              <a:rPr lang="en-US" dirty="0" smtClean="0"/>
              <a:t>topic, </a:t>
            </a:r>
            <a:r>
              <a:rPr lang="en-US" dirty="0"/>
              <a:t>use multiple message factories to create receivers.</a:t>
            </a:r>
          </a:p>
          <a:p>
            <a:r>
              <a:rPr lang="en-US" dirty="0"/>
              <a:t>Use asynchronous operations to take advantage of client-side batching.</a:t>
            </a:r>
          </a:p>
          <a:p>
            <a:r>
              <a:rPr lang="en-US" dirty="0"/>
              <a:t>Set the batching interval to 50ms to reduce the number of Service Bus client protocol transmissions. If multiple senders are used, increase the batching interval to 100ms.</a:t>
            </a:r>
          </a:p>
          <a:p>
            <a:r>
              <a:rPr lang="en-US" dirty="0"/>
              <a:t>Leave batched store access enabled. This increases the overall rate at which messages can be written into the queue.</a:t>
            </a:r>
          </a:p>
          <a:p>
            <a:r>
              <a:rPr lang="en-US" dirty="0"/>
              <a:t>Set the </a:t>
            </a:r>
            <a:r>
              <a:rPr lang="en-US" dirty="0" err="1"/>
              <a:t>prefetch</a:t>
            </a:r>
            <a:r>
              <a:rPr lang="en-US" dirty="0"/>
              <a:t> count to 20 times the maximum processing rates of all receivers of a factory. This reduces the number of Service Bus client protocol transmissions.</a:t>
            </a:r>
          </a:p>
        </p:txBody>
      </p:sp>
    </p:spTree>
    <p:extLst>
      <p:ext uri="{BB962C8B-B14F-4D97-AF65-F5344CB8AC3E}">
        <p14:creationId xmlns:p14="http://schemas.microsoft.com/office/powerpoint/2010/main" val="1950475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 better insights with metrics</a:t>
            </a:r>
            <a:endParaRPr lang="en-US" dirty="0"/>
          </a:p>
        </p:txBody>
      </p:sp>
      <p:pic>
        <p:nvPicPr>
          <p:cNvPr id="5" name="Picture 4"/>
          <p:cNvPicPr>
            <a:picLocks noChangeAspect="1"/>
          </p:cNvPicPr>
          <p:nvPr/>
        </p:nvPicPr>
        <p:blipFill>
          <a:blip r:embed="rId3"/>
          <a:stretch>
            <a:fillRect/>
          </a:stretch>
        </p:blipFill>
        <p:spPr>
          <a:xfrm>
            <a:off x="304800" y="1828800"/>
            <a:ext cx="11468100" cy="3352800"/>
          </a:xfrm>
          <a:prstGeom prst="rect">
            <a:avLst/>
          </a:prstGeom>
        </p:spPr>
      </p:pic>
      <p:sp>
        <p:nvSpPr>
          <p:cNvPr id="3" name="TextBox 2"/>
          <p:cNvSpPr txBox="1"/>
          <p:nvPr/>
        </p:nvSpPr>
        <p:spPr>
          <a:xfrm>
            <a:off x="1524000" y="5943600"/>
            <a:ext cx="8763000" cy="381000"/>
          </a:xfrm>
          <a:prstGeom prst="rect">
            <a:avLst/>
          </a:prstGeom>
          <a:noFill/>
        </p:spPr>
        <p:txBody>
          <a:bodyPr wrap="square" rtlCol="0">
            <a:spAutoFit/>
          </a:bodyPr>
          <a:lstStyle/>
          <a:p>
            <a:r>
              <a:rPr lang="en-US" dirty="0" smtClean="0">
                <a:hlinkClick r:id="rId4"/>
              </a:rPr>
              <a:t>Source: https</a:t>
            </a:r>
            <a:r>
              <a:rPr lang="en-US" dirty="0">
                <a:hlinkClick r:id="rId4"/>
              </a:rPr>
              <a:t>://</a:t>
            </a:r>
            <a:r>
              <a:rPr lang="en-US" dirty="0" err="1">
                <a:hlinkClick r:id="rId4"/>
              </a:rPr>
              <a:t>github.com</a:t>
            </a:r>
            <a:r>
              <a:rPr lang="en-US" dirty="0">
                <a:hlinkClick r:id="rId4"/>
              </a:rPr>
              <a:t>/</a:t>
            </a:r>
            <a:r>
              <a:rPr lang="en-US" dirty="0" err="1">
                <a:hlinkClick r:id="rId4"/>
              </a:rPr>
              <a:t>andyroyle</a:t>
            </a:r>
            <a:endParaRPr lang="en-US" dirty="0"/>
          </a:p>
        </p:txBody>
      </p:sp>
    </p:spTree>
    <p:extLst>
      <p:ext uri="{BB962C8B-B14F-4D97-AF65-F5344CB8AC3E}">
        <p14:creationId xmlns:p14="http://schemas.microsoft.com/office/powerpoint/2010/main" val="1022312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 better insights with metrics</a:t>
            </a:r>
            <a:endParaRPr lang="en-US" dirty="0"/>
          </a:p>
        </p:txBody>
      </p:sp>
      <p:pic>
        <p:nvPicPr>
          <p:cNvPr id="4" name="Picture 3"/>
          <p:cNvPicPr>
            <a:picLocks noChangeAspect="1"/>
          </p:cNvPicPr>
          <p:nvPr/>
        </p:nvPicPr>
        <p:blipFill>
          <a:blip r:embed="rId3"/>
          <a:stretch>
            <a:fillRect/>
          </a:stretch>
        </p:blipFill>
        <p:spPr>
          <a:xfrm>
            <a:off x="0" y="2380976"/>
            <a:ext cx="12192000" cy="3105423"/>
          </a:xfrm>
          <a:prstGeom prst="rect">
            <a:avLst/>
          </a:prstGeom>
        </p:spPr>
      </p:pic>
    </p:spTree>
    <p:extLst>
      <p:ext uri="{BB962C8B-B14F-4D97-AF65-F5344CB8AC3E}">
        <p14:creationId xmlns:p14="http://schemas.microsoft.com/office/powerpoint/2010/main" val="1312523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a:t>
            </a:r>
            <a:endParaRPr lang="en-US" dirty="0"/>
          </a:p>
        </p:txBody>
      </p:sp>
      <p:sp>
        <p:nvSpPr>
          <p:cNvPr id="3" name="TextBox 2"/>
          <p:cNvSpPr txBox="1"/>
          <p:nvPr/>
        </p:nvSpPr>
        <p:spPr>
          <a:xfrm>
            <a:off x="1371600" y="2057400"/>
            <a:ext cx="9677400" cy="1200329"/>
          </a:xfrm>
          <a:prstGeom prst="rect">
            <a:avLst/>
          </a:prstGeom>
          <a:noFill/>
        </p:spPr>
        <p:txBody>
          <a:bodyPr wrap="square" rtlCol="0">
            <a:spAutoFit/>
          </a:bodyPr>
          <a:lstStyle/>
          <a:p>
            <a:r>
              <a:rPr lang="en-US" b="1" dirty="0" smtClean="0"/>
              <a:t>Shared Access Signature (SAS)</a:t>
            </a:r>
            <a:r>
              <a:rPr lang="en-US" dirty="0" smtClean="0"/>
              <a:t> authentication </a:t>
            </a:r>
            <a:r>
              <a:rPr lang="en-US" dirty="0"/>
              <a:t>enables applications to authenticate to Service Bus using an access key configured on the namespace, or on the messaging entity (queue or topic) with which specific rights are associated. You can then use this key to generate a SAS token that clients can in turn use to authenticate to Service Bus.</a:t>
            </a:r>
          </a:p>
        </p:txBody>
      </p:sp>
    </p:spTree>
    <p:extLst>
      <p:ext uri="{BB962C8B-B14F-4D97-AF65-F5344CB8AC3E}">
        <p14:creationId xmlns:p14="http://schemas.microsoft.com/office/powerpoint/2010/main" val="868865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&amp; Scalability</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Namespaces. </a:t>
            </a:r>
          </a:p>
          <a:p>
            <a:pPr marL="514350" indent="-514350">
              <a:buAutoNum type="arabicPeriod"/>
            </a:pPr>
            <a:r>
              <a:rPr lang="en-US" dirty="0" smtClean="0"/>
              <a:t>Messaging Units.</a:t>
            </a:r>
            <a:endParaRPr lang="en-US" dirty="0"/>
          </a:p>
        </p:txBody>
      </p:sp>
    </p:spTree>
    <p:extLst>
      <p:ext uri="{BB962C8B-B14F-4D97-AF65-F5344CB8AC3E}">
        <p14:creationId xmlns:p14="http://schemas.microsoft.com/office/powerpoint/2010/main" val="885203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Usages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SQL Filters. (Properties, Session).</a:t>
            </a:r>
          </a:p>
          <a:p>
            <a:pPr marL="514350" indent="-514350">
              <a:buAutoNum type="arabicPeriod"/>
            </a:pPr>
            <a:r>
              <a:rPr lang="en-US" dirty="0" smtClean="0"/>
              <a:t>Delete on Idle.</a:t>
            </a:r>
          </a:p>
          <a:p>
            <a:pPr marL="514350" indent="-514350">
              <a:buAutoNum type="arabicPeriod"/>
            </a:pPr>
            <a:r>
              <a:rPr lang="en-US" dirty="0" smtClean="0"/>
              <a:t>Batched messages (max size)</a:t>
            </a:r>
          </a:p>
          <a:p>
            <a:pPr marL="514350" indent="-514350">
              <a:buAutoNum type="arabicPeriod"/>
            </a:pPr>
            <a:r>
              <a:rPr lang="en-US" dirty="0" smtClean="0"/>
              <a:t>Serialization of your messages in your client</a:t>
            </a:r>
            <a:endParaRPr lang="en-US" dirty="0"/>
          </a:p>
        </p:txBody>
      </p:sp>
    </p:spTree>
    <p:extLst>
      <p:ext uri="{BB962C8B-B14F-4D97-AF65-F5344CB8AC3E}">
        <p14:creationId xmlns:p14="http://schemas.microsoft.com/office/powerpoint/2010/main" val="61029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Usages</a:t>
            </a:r>
            <a:endParaRPr lang="en-US" dirty="0"/>
          </a:p>
        </p:txBody>
      </p:sp>
      <p:sp>
        <p:nvSpPr>
          <p:cNvPr id="3" name="Content Placeholder 2"/>
          <p:cNvSpPr>
            <a:spLocks noGrp="1"/>
          </p:cNvSpPr>
          <p:nvPr>
            <p:ph idx="1"/>
          </p:nvPr>
        </p:nvSpPr>
        <p:spPr/>
        <p:txBody>
          <a:bodyPr/>
          <a:lstStyle/>
          <a:p>
            <a:r>
              <a:rPr lang="en-US" dirty="0" smtClean="0"/>
              <a:t>Dead Letter</a:t>
            </a:r>
          </a:p>
          <a:p>
            <a:r>
              <a:rPr lang="en-US" dirty="0" smtClean="0"/>
              <a:t>Transactional</a:t>
            </a:r>
          </a:p>
          <a:p>
            <a:r>
              <a:rPr lang="en-US" dirty="0" smtClean="0"/>
              <a:t>Scheduled Messages</a:t>
            </a:r>
            <a:endParaRPr lang="en-US" dirty="0"/>
          </a:p>
        </p:txBody>
      </p:sp>
    </p:spTree>
    <p:extLst>
      <p:ext uri="{BB962C8B-B14F-4D97-AF65-F5344CB8AC3E}">
        <p14:creationId xmlns:p14="http://schemas.microsoft.com/office/powerpoint/2010/main" val="120802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pPr marL="0" indent="0">
              <a:buNone/>
            </a:pPr>
            <a:r>
              <a:rPr lang="en-US" b="1" dirty="0" smtClean="0"/>
              <a:t>Point to Point Channel</a:t>
            </a:r>
          </a:p>
          <a:p>
            <a:pPr marL="0" indent="0">
              <a:buNone/>
            </a:pPr>
            <a:r>
              <a:rPr lang="en-US" dirty="0"/>
              <a:t>R</a:t>
            </a:r>
            <a:r>
              <a:rPr lang="en-US" dirty="0" smtClean="0"/>
              <a:t>equires </a:t>
            </a:r>
            <a:r>
              <a:rPr lang="en-US" dirty="0"/>
              <a:t>that only one receiver gets the </a:t>
            </a:r>
            <a:r>
              <a:rPr lang="en-US" dirty="0" smtClean="0"/>
              <a:t>message.</a:t>
            </a:r>
          </a:p>
          <a:p>
            <a:pPr marL="0" indent="0">
              <a:buNone/>
            </a:pPr>
            <a:r>
              <a:rPr lang="en-US" dirty="0"/>
              <a:t>Service Bus Queue and controlling what services are listening.</a:t>
            </a:r>
            <a:endParaRPr lang="en-US" dirty="0" smtClean="0"/>
          </a:p>
          <a:p>
            <a:pPr marL="0" indent="0">
              <a:buNone/>
            </a:pPr>
            <a:endParaRPr lang="en-US" dirty="0" smtClean="0"/>
          </a:p>
        </p:txBody>
      </p:sp>
    </p:spTree>
    <p:extLst>
      <p:ext uri="{BB962C8B-B14F-4D97-AF65-F5344CB8AC3E}">
        <p14:creationId xmlns:p14="http://schemas.microsoft.com/office/powerpoint/2010/main" val="47856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all this journey started</a:t>
            </a:r>
            <a:endParaRPr lang="en-US" dirty="0"/>
          </a:p>
        </p:txBody>
      </p:sp>
      <p:sp>
        <p:nvSpPr>
          <p:cNvPr id="8" name="TextBox 7"/>
          <p:cNvSpPr txBox="1"/>
          <p:nvPr/>
        </p:nvSpPr>
        <p:spPr>
          <a:xfrm>
            <a:off x="1752600" y="1663855"/>
            <a:ext cx="8001000" cy="369332"/>
          </a:xfrm>
          <a:prstGeom prst="rect">
            <a:avLst/>
          </a:prstGeom>
          <a:noFill/>
        </p:spPr>
        <p:txBody>
          <a:bodyPr wrap="square" rtlCol="0">
            <a:spAutoFit/>
          </a:bodyPr>
          <a:lstStyle/>
          <a:p>
            <a:r>
              <a:rPr lang="en-GB" dirty="0" smtClean="0">
                <a:solidFill>
                  <a:schemeClr val="accent1"/>
                </a:solidFill>
              </a:rPr>
              <a:t>2. Embrace Infrastructure as Code (What you don’t want to see)</a:t>
            </a:r>
            <a:endParaRPr lang="en-US"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67739"/>
            <a:ext cx="3304753" cy="366979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229" y="2167739"/>
            <a:ext cx="3486637" cy="177189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438" y="2167739"/>
            <a:ext cx="4704324" cy="3669792"/>
          </a:xfrm>
          <a:prstGeom prst="rect">
            <a:avLst/>
          </a:prstGeom>
        </p:spPr>
      </p:pic>
    </p:spTree>
    <p:extLst>
      <p:ext uri="{BB962C8B-B14F-4D97-AF65-F5344CB8AC3E}">
        <p14:creationId xmlns:p14="http://schemas.microsoft.com/office/powerpoint/2010/main" val="3206301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pPr marL="0" indent="0">
              <a:buNone/>
            </a:pPr>
            <a:r>
              <a:rPr lang="en-US" b="1" dirty="0" smtClean="0"/>
              <a:t>Publisher Subscriber</a:t>
            </a:r>
          </a:p>
          <a:p>
            <a:pPr marL="0" indent="0">
              <a:buNone/>
            </a:pPr>
            <a:r>
              <a:rPr lang="en-US" sz="2400" dirty="0"/>
              <a:t>R</a:t>
            </a:r>
            <a:r>
              <a:rPr lang="en-US" sz="2400" dirty="0" smtClean="0"/>
              <a:t>equires </a:t>
            </a:r>
            <a:r>
              <a:rPr lang="en-US" sz="2400" dirty="0"/>
              <a:t>that the message or event sent to the channel will be delivered to each and every receiver.  Once the receiver obtains a copy of the message it is removed from the channel.  This can be implemented through the use of Service Topics. </a:t>
            </a:r>
            <a:endParaRPr lang="en-US" sz="2400"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891973"/>
            <a:ext cx="5172075" cy="2686627"/>
          </a:xfrm>
          <a:prstGeom prst="rect">
            <a:avLst/>
          </a:prstGeom>
        </p:spPr>
      </p:pic>
    </p:spTree>
    <p:extLst>
      <p:ext uri="{BB962C8B-B14F-4D97-AF65-F5344CB8AC3E}">
        <p14:creationId xmlns:p14="http://schemas.microsoft.com/office/powerpoint/2010/main" val="958438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pPr marL="0" indent="0">
              <a:buNone/>
            </a:pPr>
            <a:r>
              <a:rPr lang="en-US" b="1" dirty="0" smtClean="0"/>
              <a:t>Channel Adapter</a:t>
            </a:r>
          </a:p>
          <a:p>
            <a:pPr marL="0" indent="0">
              <a:buNone/>
            </a:pPr>
            <a:r>
              <a:rPr lang="en-US" sz="2400" dirty="0"/>
              <a:t>R</a:t>
            </a:r>
            <a:r>
              <a:rPr lang="en-US" sz="2400" dirty="0" smtClean="0"/>
              <a:t>equires </a:t>
            </a:r>
            <a:r>
              <a:rPr lang="en-US" sz="2400" dirty="0"/>
              <a:t>that there is an interface so that any application can connect and be integrated with other applications.  The Service Bus Queues and Topics both provide a full API that can be utilized by a number of different technologies</a:t>
            </a:r>
            <a:r>
              <a:rPr lang="en-US" sz="2400" dirty="0" smtClean="0"/>
              <a:t>.</a:t>
            </a:r>
            <a:r>
              <a:rPr lang="en-US" sz="2400" dirty="0"/>
              <a:t> </a:t>
            </a:r>
            <a:endParaRPr lang="en-US" sz="2400" dirty="0" smtClean="0"/>
          </a:p>
          <a:p>
            <a:pPr marL="0" indent="0">
              <a:buNone/>
            </a:pPr>
            <a:endParaRPr lang="en-US" dirty="0" smtClean="0"/>
          </a:p>
        </p:txBody>
      </p:sp>
    </p:spTree>
    <p:extLst>
      <p:ext uri="{BB962C8B-B14F-4D97-AF65-F5344CB8AC3E}">
        <p14:creationId xmlns:p14="http://schemas.microsoft.com/office/powerpoint/2010/main" val="121184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pPr marL="0" indent="0">
              <a:buNone/>
            </a:pPr>
            <a:r>
              <a:rPr lang="en-US" b="1" dirty="0" smtClean="0"/>
              <a:t>Messaging Bridge</a:t>
            </a:r>
          </a:p>
          <a:p>
            <a:pPr marL="0" indent="0">
              <a:buNone/>
            </a:pPr>
            <a:r>
              <a:rPr lang="en-US" sz="2400" dirty="0"/>
              <a:t>P</a:t>
            </a:r>
            <a:r>
              <a:rPr lang="en-US" sz="2400" dirty="0" smtClean="0"/>
              <a:t>rovides </a:t>
            </a:r>
            <a:r>
              <a:rPr lang="en-US" sz="2400" dirty="0"/>
              <a:t>a connection between different messaging systems.  Essentially to transmit message that was intended for another messaging system.  This can be done through either the Service Bus Queues or Topics with the receiver getting the message and forwarding it to endpoints provided by the other messaging system.  In addition, the receiver can get the message and forward it on to </a:t>
            </a:r>
            <a:r>
              <a:rPr lang="en-US" sz="2400" dirty="0" err="1"/>
              <a:t>on-premise</a:t>
            </a:r>
            <a:r>
              <a:rPr lang="en-US" sz="2400" dirty="0"/>
              <a:t> messaging systems through WCF. </a:t>
            </a:r>
            <a:endParaRPr lang="en-US" sz="2400" dirty="0" smtClean="0"/>
          </a:p>
          <a:p>
            <a:pPr marL="0" indent="0">
              <a:buNone/>
            </a:pPr>
            <a:endParaRPr lang="en-US" dirty="0" smtClean="0"/>
          </a:p>
        </p:txBody>
      </p:sp>
      <p:sp>
        <p:nvSpPr>
          <p:cNvPr id="5" name="TextBox 4"/>
          <p:cNvSpPr txBox="1"/>
          <p:nvPr/>
        </p:nvSpPr>
        <p:spPr>
          <a:xfrm>
            <a:off x="1371600" y="5911487"/>
            <a:ext cx="10363200" cy="646331"/>
          </a:xfrm>
          <a:prstGeom prst="rect">
            <a:avLst/>
          </a:prstGeom>
          <a:noFill/>
        </p:spPr>
        <p:txBody>
          <a:bodyPr wrap="square" rtlCol="0">
            <a:spAutoFit/>
          </a:bodyPr>
          <a:lstStyle/>
          <a:p>
            <a:r>
              <a:rPr lang="en-US" dirty="0">
                <a:hlinkClick r:id="rId2"/>
              </a:rPr>
              <a:t>Source: https://</a:t>
            </a:r>
            <a:r>
              <a:rPr lang="en-US" dirty="0" err="1">
                <a:hlinkClick r:id="rId2"/>
              </a:rPr>
              <a:t>blogs.msdn.microsoft.com</a:t>
            </a:r>
            <a:r>
              <a:rPr lang="en-US" dirty="0">
                <a:hlinkClick r:id="rId2"/>
              </a:rPr>
              <a:t>/</a:t>
            </a:r>
            <a:r>
              <a:rPr lang="en-US" dirty="0" err="1">
                <a:hlinkClick r:id="rId2"/>
              </a:rPr>
              <a:t>skaufman</a:t>
            </a:r>
            <a:r>
              <a:rPr lang="en-US" dirty="0">
                <a:hlinkClick r:id="rId2"/>
              </a:rPr>
              <a:t>/2012/04/16/integration-patterns-utilizing-the-windows-azure-service-bus/</a:t>
            </a:r>
            <a:endParaRPr lang="en-US" dirty="0"/>
          </a:p>
        </p:txBody>
      </p:sp>
    </p:spTree>
    <p:extLst>
      <p:ext uri="{BB962C8B-B14F-4D97-AF65-F5344CB8AC3E}">
        <p14:creationId xmlns:p14="http://schemas.microsoft.com/office/powerpoint/2010/main" val="418406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Content Based Router</a:t>
            </a:r>
            <a:endParaRPr lang="en-US" b="1" dirty="0"/>
          </a:p>
          <a:p>
            <a:pPr marL="0" indent="0">
              <a:buNone/>
            </a:pPr>
            <a:r>
              <a:rPr lang="en-US" sz="2100" dirty="0" smtClean="0"/>
              <a:t>This </a:t>
            </a:r>
            <a:r>
              <a:rPr lang="en-US" sz="2100" dirty="0"/>
              <a:t>pattern requires the the router system inspect each message and direct that message to different channels based on data elements contained in the message.  The routing should be configurable to route based on different fields, the existence or non-existence of a specific value and the routing rules should be easily maintained as there are typically frequent changes</a:t>
            </a:r>
          </a:p>
          <a:p>
            <a:pPr marL="0" indent="0">
              <a:buNone/>
            </a:pPr>
            <a:r>
              <a:rPr lang="en-US" sz="2100" dirty="0" smtClean="0"/>
              <a:t>Subscription setup, and message properties.</a:t>
            </a:r>
            <a:endParaRPr lang="en-US" sz="2100" dirty="0"/>
          </a:p>
          <a:p>
            <a:endParaRPr lang="en-US" sz="21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4267200"/>
            <a:ext cx="6873413" cy="2181225"/>
          </a:xfrm>
          <a:prstGeom prst="rect">
            <a:avLst/>
          </a:prstGeom>
        </p:spPr>
      </p:pic>
    </p:spTree>
    <p:extLst>
      <p:ext uri="{BB962C8B-B14F-4D97-AF65-F5344CB8AC3E}">
        <p14:creationId xmlns:p14="http://schemas.microsoft.com/office/powerpoint/2010/main" val="61288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Message Filter</a:t>
            </a:r>
            <a:endParaRPr lang="en-US" sz="2400" b="1" dirty="0"/>
          </a:p>
          <a:p>
            <a:pPr marL="0" indent="0">
              <a:buNone/>
            </a:pPr>
            <a:r>
              <a:rPr lang="en-US" sz="2100" dirty="0" smtClean="0"/>
              <a:t>This </a:t>
            </a:r>
            <a:r>
              <a:rPr lang="en-US" sz="2100" dirty="0"/>
              <a:t>pattern requires that any message that doesn’t match the criteria of a subscription will be discarded.  This pattern is used to eliminate any messages that aren’t routed to a subscriber such as those setup using the Content Based Router pattern.  If the message doesn’t fall into a filter used by the subscriber then the message should be routed to a filter channel.  </a:t>
            </a:r>
            <a:endParaRPr lang="en-US" sz="2100" dirty="0" smtClean="0"/>
          </a:p>
          <a:p>
            <a:pPr marL="0" indent="0">
              <a:buNone/>
            </a:pPr>
            <a:r>
              <a:rPr lang="en-US" sz="2100" dirty="0" smtClean="0"/>
              <a:t>When </a:t>
            </a:r>
            <a:r>
              <a:rPr lang="en-US" sz="2100" dirty="0"/>
              <a:t>using an Azure Service Bus Topic you can utilize the </a:t>
            </a:r>
            <a:r>
              <a:rPr lang="en-US" sz="2100" dirty="0" err="1"/>
              <a:t>RuleDescription</a:t>
            </a:r>
            <a:r>
              <a:rPr lang="en-US" sz="2100" dirty="0"/>
              <a:t> object along with the </a:t>
            </a:r>
            <a:r>
              <a:rPr lang="en-US" sz="2100" b="1" dirty="0">
                <a:hlinkClick r:id="rId2"/>
              </a:rPr>
              <a:t>FilterAction</a:t>
            </a:r>
            <a:r>
              <a:rPr lang="en-US" sz="2100" dirty="0"/>
              <a:t> and </a:t>
            </a:r>
            <a:r>
              <a:rPr lang="en-US" sz="2100" dirty="0">
                <a:hlinkClick r:id="rId3"/>
              </a:rPr>
              <a:t>FilterExpression</a:t>
            </a:r>
            <a:r>
              <a:rPr lang="en-US" sz="2100" dirty="0"/>
              <a:t> objects to setup the subscriber filters.  You can explicitly utilize the </a:t>
            </a:r>
            <a:r>
              <a:rPr lang="en-US" sz="2100" dirty="0">
                <a:hlinkClick r:id="rId4"/>
              </a:rPr>
              <a:t>MatchNoneFilterExpression</a:t>
            </a:r>
            <a:r>
              <a:rPr lang="en-US" sz="2100" dirty="0"/>
              <a:t> object to subscribe to messages that haven’t been routed to any other subscriber.  Once routed to this subscriber you can either log that the message wasn’t picked up and you can either process it or discard the message</a:t>
            </a:r>
          </a:p>
          <a:p>
            <a:pPr marL="0" indent="0">
              <a:buNone/>
            </a:pPr>
            <a:endParaRPr lang="en-US" dirty="0"/>
          </a:p>
        </p:txBody>
      </p:sp>
    </p:spTree>
    <p:extLst>
      <p:ext uri="{BB962C8B-B14F-4D97-AF65-F5344CB8AC3E}">
        <p14:creationId xmlns:p14="http://schemas.microsoft.com/office/powerpoint/2010/main" val="465160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400" b="1" dirty="0" smtClean="0"/>
              <a:t>Splitter</a:t>
            </a:r>
          </a:p>
          <a:p>
            <a:pPr marL="0" indent="0">
              <a:buNone/>
            </a:pPr>
            <a:r>
              <a:rPr lang="en-US" sz="2400" dirty="0" smtClean="0"/>
              <a:t>This </a:t>
            </a:r>
            <a:r>
              <a:rPr lang="en-US" sz="2400" dirty="0"/>
              <a:t>pattern provides the ability to break apart a composite message into its separate message parts and process the related message parts separately.  This pattern is useful in scenarios where you might have an order that has many order items and each of the order items need to be sent to different receivers or sent to different inventory systems.   </a:t>
            </a:r>
          </a:p>
          <a:p>
            <a:pPr marL="0" indent="0">
              <a:buNone/>
            </a:pPr>
            <a:r>
              <a:rPr lang="en-US" sz="2400" dirty="0"/>
              <a:t>This pattern can be implemented in Azure using the Service Bus Topic or Queue by utilizing the sessions feature.  To setup a queue or topic for sessions we need to set the </a:t>
            </a:r>
            <a:r>
              <a:rPr lang="en-US" sz="2400" b="1" dirty="0" err="1"/>
              <a:t>RequiresSession</a:t>
            </a:r>
            <a:r>
              <a:rPr lang="en-US" sz="2400" dirty="0"/>
              <a:t> property in the </a:t>
            </a:r>
            <a:r>
              <a:rPr lang="en-US" sz="2400" b="1" dirty="0" err="1"/>
              <a:t>QueueDescription</a:t>
            </a:r>
            <a:r>
              <a:rPr lang="en-US" sz="2400" dirty="0"/>
              <a:t> or </a:t>
            </a:r>
            <a:r>
              <a:rPr lang="en-US" sz="2400" b="1" dirty="0" err="1"/>
              <a:t>SubscriptionDescription</a:t>
            </a:r>
            <a:r>
              <a:rPr lang="en-US" sz="2400" dirty="0"/>
              <a:t>.  Then each message needs a </a:t>
            </a:r>
            <a:r>
              <a:rPr lang="en-US" sz="2400" b="1" dirty="0" err="1"/>
              <a:t>SessionId</a:t>
            </a:r>
            <a:r>
              <a:rPr lang="en-US" sz="2400" dirty="0"/>
              <a:t> in order to relate the individual messages.  The receiver will read a message and accept the session.  Once the session is accepted, the session is locked and other receivers won’t be able accept it.  This ensures that there are no competing receivers.  One thing to note about sessions and Azure is that </a:t>
            </a:r>
            <a:r>
              <a:rPr lang="en-US" sz="2400" b="1" dirty="0"/>
              <a:t>session ordering is guaranteed even if the receiver crashes</a:t>
            </a:r>
            <a:r>
              <a:rPr lang="en-US" sz="2400" dirty="0"/>
              <a:t>.  Another thing to think about is this pattern comes in handy when you need to provide support for sending messages larger than the allowed message size.  </a:t>
            </a:r>
            <a:r>
              <a:rPr lang="en-US" sz="2400" b="1" dirty="0"/>
              <a:t>To send larger message, you can chunk the message into smaller sizes and use the session id in order to receive all the messages in the same session and then reassemble them</a:t>
            </a:r>
            <a:r>
              <a:rPr lang="en-US" sz="2400" b="1" dirty="0" smtClean="0"/>
              <a:t>.</a:t>
            </a:r>
            <a:endParaRPr lang="en-US" sz="2400" b="1" dirty="0"/>
          </a:p>
        </p:txBody>
      </p:sp>
    </p:spTree>
    <p:extLst>
      <p:ext uri="{BB962C8B-B14F-4D97-AF65-F5344CB8AC3E}">
        <p14:creationId xmlns:p14="http://schemas.microsoft.com/office/powerpoint/2010/main" val="505066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Aggregator</a:t>
            </a:r>
          </a:p>
          <a:p>
            <a:pPr marL="0" indent="0">
              <a:buNone/>
            </a:pPr>
            <a:r>
              <a:rPr lang="en-US" dirty="0" smtClean="0"/>
              <a:t>This </a:t>
            </a:r>
            <a:r>
              <a:rPr lang="en-US" dirty="0"/>
              <a:t>pattern is related to the splitter pattern.  Whereas the splitter processes separate messages, the aggregator is used to bring all the separate messages back together.</a:t>
            </a:r>
          </a:p>
          <a:p>
            <a:pPr marL="0" indent="0">
              <a:buNone/>
            </a:pPr>
            <a:r>
              <a:rPr lang="en-US" dirty="0"/>
              <a:t>This pattern can be implemented in Azure using the Service Bus Topic and correlation.  When setting up the subscription you can use the </a:t>
            </a:r>
            <a:r>
              <a:rPr lang="en-US" dirty="0" err="1"/>
              <a:t>CorrelationFilterExpression</a:t>
            </a:r>
            <a:r>
              <a:rPr lang="en-US" dirty="0"/>
              <a:t> just as we did with the </a:t>
            </a:r>
            <a:r>
              <a:rPr lang="en-US" dirty="0" err="1"/>
              <a:t>FilterExpressions</a:t>
            </a:r>
            <a:r>
              <a:rPr lang="en-US" dirty="0"/>
              <a:t> in the code samples shown above in previous patterns.  So the submitter would set the </a:t>
            </a:r>
            <a:r>
              <a:rPr lang="en-US" dirty="0" err="1"/>
              <a:t>CorrelationId</a:t>
            </a:r>
            <a:r>
              <a:rPr lang="en-US" dirty="0"/>
              <a:t> property of the </a:t>
            </a:r>
            <a:r>
              <a:rPr lang="en-US" dirty="0" err="1"/>
              <a:t>BrokeredMessage</a:t>
            </a:r>
            <a:r>
              <a:rPr lang="en-US" dirty="0"/>
              <a:t> object to an identifier.  Then this same identifier would be used in the </a:t>
            </a:r>
            <a:r>
              <a:rPr lang="en-US" dirty="0" err="1"/>
              <a:t>CorrelationFilter</a:t>
            </a:r>
            <a:r>
              <a:rPr lang="en-US" dirty="0"/>
              <a:t> object that was configured when creating the subscription.  Also, you will want to know when the processing is finished for this correlation set.  You could easily create a custom property on the </a:t>
            </a:r>
            <a:r>
              <a:rPr lang="en-US" dirty="0" err="1"/>
              <a:t>BrokeredMessage</a:t>
            </a:r>
            <a:r>
              <a:rPr lang="en-US" dirty="0"/>
              <a:t> </a:t>
            </a:r>
            <a:r>
              <a:rPr lang="en-US" dirty="0" smtClean="0"/>
              <a:t>that </a:t>
            </a:r>
            <a:r>
              <a:rPr lang="en-US" dirty="0"/>
              <a:t>lists the total number of messages that are in the set or you may just decide to create a flag that states that this is the last message in the set.  Once the total count has been received or the message containing the flag is received then you can perform whatever task is required to aggregate all the messages together.</a:t>
            </a:r>
          </a:p>
          <a:p>
            <a:pPr marL="0" indent="0">
              <a:buNone/>
            </a:pPr>
            <a:r>
              <a:rPr lang="en-US" dirty="0"/>
              <a:t>You might ask, why use Correlation over Session.  The </a:t>
            </a:r>
            <a:r>
              <a:rPr lang="en-US" dirty="0" err="1"/>
              <a:t>CorrelationId</a:t>
            </a:r>
            <a:r>
              <a:rPr lang="en-US" dirty="0"/>
              <a:t> property provides an exact match, </a:t>
            </a:r>
            <a:r>
              <a:rPr lang="en-US" b="1" dirty="0"/>
              <a:t>the </a:t>
            </a:r>
            <a:r>
              <a:rPr lang="en-US" b="1" dirty="0" err="1"/>
              <a:t>CorrelationId</a:t>
            </a:r>
            <a:r>
              <a:rPr lang="en-US" b="1" dirty="0"/>
              <a:t> is saved in a hash table and the </a:t>
            </a:r>
            <a:r>
              <a:rPr lang="en-US" b="1" dirty="0" err="1"/>
              <a:t>CorrelationId</a:t>
            </a:r>
            <a:r>
              <a:rPr lang="en-US" b="1" dirty="0"/>
              <a:t> processing is better optimized for matching performance than the SQL expression filters</a:t>
            </a:r>
            <a:r>
              <a:rPr lang="en-US" b="1" dirty="0" smtClean="0"/>
              <a:t>.</a:t>
            </a:r>
            <a:endParaRPr lang="en-US" b="1" dirty="0"/>
          </a:p>
        </p:txBody>
      </p:sp>
      <p:sp>
        <p:nvSpPr>
          <p:cNvPr id="4" name="TextBox 3"/>
          <p:cNvSpPr txBox="1"/>
          <p:nvPr/>
        </p:nvSpPr>
        <p:spPr>
          <a:xfrm>
            <a:off x="1524000" y="6082747"/>
            <a:ext cx="10515600" cy="646331"/>
          </a:xfrm>
          <a:prstGeom prst="rect">
            <a:avLst/>
          </a:prstGeom>
          <a:noFill/>
        </p:spPr>
        <p:txBody>
          <a:bodyPr wrap="square" rtlCol="0">
            <a:spAutoFit/>
          </a:bodyPr>
          <a:lstStyle/>
          <a:p>
            <a:r>
              <a:rPr lang="en-US" dirty="0">
                <a:hlinkClick r:id="rId2"/>
              </a:rPr>
              <a:t>Source: https://</a:t>
            </a:r>
            <a:r>
              <a:rPr lang="en-US" dirty="0" err="1">
                <a:hlinkClick r:id="rId2"/>
              </a:rPr>
              <a:t>blogs.msdn.microsoft.com</a:t>
            </a:r>
            <a:r>
              <a:rPr lang="en-US" dirty="0">
                <a:hlinkClick r:id="rId2"/>
              </a:rPr>
              <a:t>/</a:t>
            </a:r>
            <a:r>
              <a:rPr lang="en-US" dirty="0" err="1">
                <a:hlinkClick r:id="rId2"/>
              </a:rPr>
              <a:t>skaufman</a:t>
            </a:r>
            <a:r>
              <a:rPr lang="en-US" dirty="0">
                <a:hlinkClick r:id="rId2"/>
              </a:rPr>
              <a:t>/2012/04/16/integration-patterns-utilizing-the-windows-azure-service-buspart-ii/</a:t>
            </a:r>
            <a:endParaRPr lang="en-US" dirty="0"/>
          </a:p>
        </p:txBody>
      </p:sp>
    </p:spTree>
    <p:extLst>
      <p:ext uri="{BB962C8B-B14F-4D97-AF65-F5344CB8AC3E}">
        <p14:creationId xmlns:p14="http://schemas.microsoft.com/office/powerpoint/2010/main" val="1778670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Paired Namespaces for Disaster Recovery</a:t>
            </a:r>
          </a:p>
          <a:p>
            <a:pPr marL="0" indent="0">
              <a:buNone/>
            </a:pPr>
            <a:r>
              <a:rPr lang="en-US" dirty="0" smtClean="0"/>
              <a:t>Things that will happen automatically:</a:t>
            </a:r>
          </a:p>
          <a:p>
            <a:pPr marL="0" indent="0">
              <a:buNone/>
            </a:pPr>
            <a:r>
              <a:rPr lang="en-US" dirty="0" smtClean="0"/>
              <a:t>Creation </a:t>
            </a:r>
            <a:r>
              <a:rPr lang="en-US" dirty="0"/>
              <a:t>of backlog queues.</a:t>
            </a:r>
          </a:p>
          <a:p>
            <a:pPr marL="0" indent="0">
              <a:buNone/>
            </a:pPr>
            <a:r>
              <a:rPr lang="en-US" dirty="0"/>
              <a:t>C</a:t>
            </a:r>
            <a:r>
              <a:rPr lang="en-US" dirty="0" smtClean="0"/>
              <a:t>reation </a:t>
            </a:r>
            <a:r>
              <a:rPr lang="en-US" dirty="0"/>
              <a:t>of a </a:t>
            </a:r>
            <a:r>
              <a:rPr lang="en-US" dirty="0">
                <a:hlinkClick r:id="rId2"/>
              </a:rPr>
              <a:t>MessageSender</a:t>
            </a:r>
            <a:r>
              <a:rPr lang="en-US" dirty="0"/>
              <a:t> object that talks to queues or topics.</a:t>
            </a:r>
          </a:p>
          <a:p>
            <a:pPr marL="0" indent="0">
              <a:buNone/>
            </a:pPr>
            <a:r>
              <a:rPr lang="en-US" dirty="0"/>
              <a:t>W</a:t>
            </a:r>
            <a:r>
              <a:rPr lang="en-US" dirty="0" smtClean="0"/>
              <a:t>hen </a:t>
            </a:r>
            <a:r>
              <a:rPr lang="en-US" dirty="0"/>
              <a:t>a messaging entity becomes unavailable, sends ping messages to the entity in an attempt to detect when that entity becomes available again.</a:t>
            </a:r>
          </a:p>
          <a:p>
            <a:pPr marL="0" indent="0">
              <a:buNone/>
            </a:pPr>
            <a:r>
              <a:rPr lang="en-US" dirty="0"/>
              <a:t>Optionally creates of a set of “message pumps” that move messages from the backlog queues to the primary queues.</a:t>
            </a:r>
          </a:p>
          <a:p>
            <a:pPr marL="0" indent="0">
              <a:buNone/>
            </a:pPr>
            <a:r>
              <a:rPr lang="en-US" dirty="0"/>
              <a:t>Coordinates closing/faulting of the primary and secondary </a:t>
            </a:r>
            <a:r>
              <a:rPr lang="en-US" dirty="0">
                <a:hlinkClick r:id="rId3"/>
              </a:rPr>
              <a:t>MessagingFactory</a:t>
            </a:r>
            <a:r>
              <a:rPr lang="en-US" dirty="0"/>
              <a:t> instances.</a:t>
            </a:r>
          </a:p>
          <a:p>
            <a:pPr marL="0" indent="0">
              <a:buNone/>
            </a:pPr>
            <a:endParaRPr lang="en-US" dirty="0"/>
          </a:p>
        </p:txBody>
      </p:sp>
    </p:spTree>
    <p:extLst>
      <p:ext uri="{BB962C8B-B14F-4D97-AF65-F5344CB8AC3E}">
        <p14:creationId xmlns:p14="http://schemas.microsoft.com/office/powerpoint/2010/main" val="49962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Paired Namespaces for Disaster Recovery</a:t>
            </a:r>
          </a:p>
          <a:p>
            <a:pPr marL="0" indent="0">
              <a:buNone/>
            </a:pPr>
            <a:r>
              <a:rPr lang="en-US" dirty="0"/>
              <a:t>As the namespace owner, you are responsible for cleaning up any unused/unwanted backlog queues. The reason for this decision is that Service Bus cannot know what purposes exist for all the queues in your namespace. Furthermore, if a queue exists with the given name but does NOT meet the assumed </a:t>
            </a:r>
            <a:r>
              <a:rPr lang="en-US" dirty="0">
                <a:hlinkClick r:id="rId2"/>
              </a:rPr>
              <a:t>QueueDescription</a:t>
            </a:r>
            <a:r>
              <a:rPr lang="en-US" dirty="0"/>
              <a:t>, then your reasons are your own for changing the default behavior. No guarantees are made for modifications to the backlog queues by your code. </a:t>
            </a:r>
          </a:p>
        </p:txBody>
      </p:sp>
    </p:spTree>
    <p:extLst>
      <p:ext uri="{BB962C8B-B14F-4D97-AF65-F5344CB8AC3E}">
        <p14:creationId xmlns:p14="http://schemas.microsoft.com/office/powerpoint/2010/main" val="1618924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Paired Namespaces for Disaster </a:t>
            </a:r>
            <a:r>
              <a:rPr lang="en-US" b="1" dirty="0" err="1" smtClean="0"/>
              <a:t>Reco</a:t>
            </a:r>
            <a:endParaRPr lang="en-US" b="1" dirty="0" smtClean="0"/>
          </a:p>
          <a:p>
            <a:pPr marL="0" indent="0">
              <a:buNone/>
            </a:pPr>
            <a:r>
              <a:rPr lang="en-US" dirty="0" smtClean="0"/>
              <a:t>The following properties are cleared and added under a new alias, allowing Service Bus and the SDK to process messages uniformly:</a:t>
            </a:r>
          </a:p>
        </p:txBody>
      </p:sp>
      <p:graphicFrame>
        <p:nvGraphicFramePr>
          <p:cNvPr id="4" name="Table 3"/>
          <p:cNvGraphicFramePr>
            <a:graphicFrameLocks noGrp="1"/>
          </p:cNvGraphicFramePr>
          <p:nvPr>
            <p:extLst>
              <p:ext uri="{D42A27DB-BD31-4B8C-83A1-F6EECF244321}">
                <p14:modId xmlns:p14="http://schemas.microsoft.com/office/powerpoint/2010/main" val="678053745"/>
              </p:ext>
            </p:extLst>
          </p:nvPr>
        </p:nvGraphicFramePr>
        <p:xfrm>
          <a:off x="2133600" y="4308909"/>
          <a:ext cx="8496300" cy="2316480"/>
        </p:xfrm>
        <a:graphic>
          <a:graphicData uri="http://schemas.openxmlformats.org/drawingml/2006/table">
            <a:tbl>
              <a:tblPr/>
              <a:tblGrid>
                <a:gridCol w="4248150"/>
                <a:gridCol w="4248150"/>
              </a:tblGrid>
              <a:tr h="0">
                <a:tc>
                  <a:txBody>
                    <a:bodyPr/>
                    <a:lstStyle/>
                    <a:p>
                      <a:pPr algn="l" fontAlgn="t"/>
                      <a:r>
                        <a:rPr lang="en-US">
                          <a:effectLst/>
                        </a:rPr>
                        <a:t>Old Property Name</a:t>
                      </a:r>
                    </a:p>
                  </a:txBody>
                  <a:tcPr marL="152400" marR="152400" marT="152400" marB="152400">
                    <a:lnL>
                      <a:noFill/>
                    </a:lnL>
                    <a:lnR>
                      <a:noFill/>
                    </a:lnR>
                    <a:lnT w="25400" cap="flat" cmpd="sng" algn="ctr">
                      <a:solidFill>
                        <a:srgbClr val="C9C9C9"/>
                      </a:solidFill>
                      <a:prstDash val="solid"/>
                      <a:round/>
                      <a:headEnd type="none" w="med" len="med"/>
                      <a:tailEnd type="none" w="med" len="med"/>
                    </a:lnT>
                    <a:lnB w="25400" cap="flat" cmpd="sng" algn="ctr">
                      <a:solidFill>
                        <a:srgbClr val="C9C9C9"/>
                      </a:solidFill>
                      <a:prstDash val="solid"/>
                      <a:round/>
                      <a:headEnd type="none" w="med" len="med"/>
                      <a:tailEnd type="none" w="med" len="med"/>
                    </a:lnB>
                    <a:solidFill>
                      <a:srgbClr val="FFFFFF"/>
                    </a:solidFill>
                  </a:tcPr>
                </a:tc>
                <a:tc>
                  <a:txBody>
                    <a:bodyPr/>
                    <a:lstStyle/>
                    <a:p>
                      <a:pPr fontAlgn="t"/>
                      <a:r>
                        <a:rPr lang="en-US" dirty="0">
                          <a:effectLst/>
                        </a:rPr>
                        <a:t>New Property Name</a:t>
                      </a:r>
                    </a:p>
                  </a:txBody>
                  <a:tcPr marL="152400" marR="152400" marT="152400" marB="152400">
                    <a:lnL>
                      <a:noFill/>
                    </a:lnL>
                    <a:lnR>
                      <a:noFill/>
                    </a:lnR>
                    <a:lnT w="25400" cap="flat" cmpd="sng" algn="ctr">
                      <a:solidFill>
                        <a:srgbClr val="C9C9C9"/>
                      </a:solidFill>
                      <a:prstDash val="solid"/>
                      <a:round/>
                      <a:headEnd type="none" w="med" len="med"/>
                      <a:tailEnd type="none" w="med" len="med"/>
                    </a:lnT>
                    <a:lnB w="25400" cap="flat" cmpd="sng" algn="ctr">
                      <a:solidFill>
                        <a:srgbClr val="C9C9C9"/>
                      </a:solidFill>
                      <a:prstDash val="solid"/>
                      <a:round/>
                      <a:headEnd type="none" w="med" len="med"/>
                      <a:tailEnd type="none" w="med" len="med"/>
                    </a:lnB>
                    <a:solidFill>
                      <a:srgbClr val="FFFFFF"/>
                    </a:solidFill>
                  </a:tcPr>
                </a:tc>
              </a:tr>
              <a:tr h="0">
                <a:tc>
                  <a:txBody>
                    <a:bodyPr/>
                    <a:lstStyle/>
                    <a:p>
                      <a:pPr algn="l" fontAlgn="t"/>
                      <a:r>
                        <a:rPr lang="en-US">
                          <a:effectLst/>
                        </a:rPr>
                        <a:t>SessionId</a:t>
                      </a:r>
                    </a:p>
                  </a:txBody>
                  <a:tcPr marL="152400" marR="152400" marT="152400" marB="152400">
                    <a:lnL>
                      <a:noFill/>
                    </a:lnL>
                    <a:lnR>
                      <a:noFill/>
                    </a:lnR>
                    <a:lnT w="25400" cap="flat" cmpd="sng" algn="ctr">
                      <a:solidFill>
                        <a:srgbClr val="C9C9C9"/>
                      </a:solidFill>
                      <a:prstDash val="solid"/>
                      <a:round/>
                      <a:headEnd type="none" w="med" len="med"/>
                      <a:tailEnd type="none" w="med" len="med"/>
                    </a:lnT>
                    <a:lnB w="25400" cap="flat" cmpd="sng" algn="ctr">
                      <a:solidFill>
                        <a:srgbClr val="C9C9C9"/>
                      </a:solidFill>
                      <a:prstDash val="solid"/>
                      <a:round/>
                      <a:headEnd type="none" w="med" len="med"/>
                      <a:tailEnd type="none" w="med" len="med"/>
                    </a:lnB>
                    <a:solidFill>
                      <a:srgbClr val="FFFFFF"/>
                    </a:solidFill>
                  </a:tcPr>
                </a:tc>
                <a:tc>
                  <a:txBody>
                    <a:bodyPr/>
                    <a:lstStyle/>
                    <a:p>
                      <a:pPr fontAlgn="t"/>
                      <a:r>
                        <a:rPr lang="en-US">
                          <a:effectLst/>
                        </a:rPr>
                        <a:t>x-ms-sessionid</a:t>
                      </a:r>
                    </a:p>
                  </a:txBody>
                  <a:tcPr marL="152400" marR="152400" marT="152400" marB="152400">
                    <a:lnL>
                      <a:noFill/>
                    </a:lnL>
                    <a:lnR>
                      <a:noFill/>
                    </a:lnR>
                    <a:lnT w="25400" cap="flat" cmpd="sng" algn="ctr">
                      <a:solidFill>
                        <a:srgbClr val="C9C9C9"/>
                      </a:solidFill>
                      <a:prstDash val="solid"/>
                      <a:round/>
                      <a:headEnd type="none" w="med" len="med"/>
                      <a:tailEnd type="none" w="med" len="med"/>
                    </a:lnT>
                    <a:lnB w="25400" cap="flat" cmpd="sng" algn="ctr">
                      <a:solidFill>
                        <a:srgbClr val="C9C9C9"/>
                      </a:solidFill>
                      <a:prstDash val="solid"/>
                      <a:round/>
                      <a:headEnd type="none" w="med" len="med"/>
                      <a:tailEnd type="none" w="med" len="med"/>
                    </a:lnB>
                    <a:solidFill>
                      <a:srgbClr val="FFFFFF"/>
                    </a:solidFill>
                  </a:tcPr>
                </a:tc>
              </a:tr>
              <a:tr h="0">
                <a:tc>
                  <a:txBody>
                    <a:bodyPr/>
                    <a:lstStyle/>
                    <a:p>
                      <a:pPr algn="l" fontAlgn="t"/>
                      <a:r>
                        <a:rPr lang="en-US" dirty="0" err="1">
                          <a:effectLst/>
                        </a:rPr>
                        <a:t>TimeToLive</a:t>
                      </a:r>
                      <a:endParaRPr lang="en-US" dirty="0">
                        <a:effectLst/>
                      </a:endParaRPr>
                    </a:p>
                  </a:txBody>
                  <a:tcPr marL="152400" marR="152400" marT="152400" marB="152400">
                    <a:lnL>
                      <a:noFill/>
                    </a:lnL>
                    <a:lnR>
                      <a:noFill/>
                    </a:lnR>
                    <a:lnT w="25400" cap="flat" cmpd="sng" algn="ctr">
                      <a:solidFill>
                        <a:srgbClr val="C9C9C9"/>
                      </a:solidFill>
                      <a:prstDash val="solid"/>
                      <a:round/>
                      <a:headEnd type="none" w="med" len="med"/>
                      <a:tailEnd type="none" w="med" len="med"/>
                    </a:lnT>
                    <a:lnB w="25400" cap="flat" cmpd="sng" algn="ctr">
                      <a:solidFill>
                        <a:srgbClr val="C9C9C9"/>
                      </a:solidFill>
                      <a:prstDash val="solid"/>
                      <a:round/>
                      <a:headEnd type="none" w="med" len="med"/>
                      <a:tailEnd type="none" w="med" len="med"/>
                    </a:lnB>
                    <a:solidFill>
                      <a:srgbClr val="FFFFFF"/>
                    </a:solidFill>
                  </a:tcPr>
                </a:tc>
                <a:tc>
                  <a:txBody>
                    <a:bodyPr/>
                    <a:lstStyle/>
                    <a:p>
                      <a:pPr fontAlgn="t"/>
                      <a:r>
                        <a:rPr lang="en-US" dirty="0">
                          <a:effectLst/>
                        </a:rPr>
                        <a:t>x-</a:t>
                      </a:r>
                      <a:r>
                        <a:rPr lang="en-US" dirty="0" err="1">
                          <a:effectLst/>
                        </a:rPr>
                        <a:t>ms</a:t>
                      </a:r>
                      <a:r>
                        <a:rPr lang="en-US" dirty="0">
                          <a:effectLst/>
                        </a:rPr>
                        <a:t>-</a:t>
                      </a:r>
                      <a:r>
                        <a:rPr lang="en-US" dirty="0" err="1">
                          <a:effectLst/>
                        </a:rPr>
                        <a:t>timetolive</a:t>
                      </a:r>
                      <a:endParaRPr lang="en-US" dirty="0">
                        <a:effectLst/>
                      </a:endParaRPr>
                    </a:p>
                  </a:txBody>
                  <a:tcPr marL="152400" marR="152400" marT="152400" marB="152400">
                    <a:lnL>
                      <a:noFill/>
                    </a:lnL>
                    <a:lnR>
                      <a:noFill/>
                    </a:lnR>
                    <a:lnT w="25400" cap="flat" cmpd="sng" algn="ctr">
                      <a:solidFill>
                        <a:srgbClr val="C9C9C9"/>
                      </a:solidFill>
                      <a:prstDash val="solid"/>
                      <a:round/>
                      <a:headEnd type="none" w="med" len="med"/>
                      <a:tailEnd type="none" w="med" len="med"/>
                    </a:lnT>
                    <a:lnB w="25400" cap="flat" cmpd="sng" algn="ctr">
                      <a:solidFill>
                        <a:srgbClr val="C9C9C9"/>
                      </a:solidFill>
                      <a:prstDash val="solid"/>
                      <a:round/>
                      <a:headEnd type="none" w="med" len="med"/>
                      <a:tailEnd type="none" w="med" len="med"/>
                    </a:lnB>
                    <a:solidFill>
                      <a:srgbClr val="FFFFFF"/>
                    </a:solidFill>
                  </a:tcPr>
                </a:tc>
              </a:tr>
              <a:tr h="0">
                <a:tc>
                  <a:txBody>
                    <a:bodyPr/>
                    <a:lstStyle/>
                    <a:p>
                      <a:pPr algn="l" fontAlgn="t"/>
                      <a:r>
                        <a:rPr lang="en-US">
                          <a:effectLst/>
                        </a:rPr>
                        <a:t>ScheduledEnqueueTimeUtc</a:t>
                      </a:r>
                    </a:p>
                  </a:txBody>
                  <a:tcPr marL="152400" marR="152400" marT="152400" marB="152400">
                    <a:lnL>
                      <a:noFill/>
                    </a:lnL>
                    <a:lnR>
                      <a:noFill/>
                    </a:lnR>
                    <a:lnT w="25400" cap="flat" cmpd="sng" algn="ctr">
                      <a:solidFill>
                        <a:srgbClr val="C9C9C9"/>
                      </a:solidFill>
                      <a:prstDash val="solid"/>
                      <a:round/>
                      <a:headEnd type="none" w="med" len="med"/>
                      <a:tailEnd type="none" w="med" len="med"/>
                    </a:lnT>
                    <a:lnB w="25400" cap="flat" cmpd="sng" algn="ctr">
                      <a:solidFill>
                        <a:srgbClr val="C9C9C9"/>
                      </a:solidFill>
                      <a:prstDash val="solid"/>
                      <a:round/>
                      <a:headEnd type="none" w="med" len="med"/>
                      <a:tailEnd type="none" w="med" len="med"/>
                    </a:lnB>
                    <a:solidFill>
                      <a:srgbClr val="FFFFFF"/>
                    </a:solidFill>
                  </a:tcPr>
                </a:tc>
                <a:tc>
                  <a:txBody>
                    <a:bodyPr/>
                    <a:lstStyle/>
                    <a:p>
                      <a:pPr fontAlgn="t"/>
                      <a:r>
                        <a:rPr lang="en-US" dirty="0">
                          <a:effectLst/>
                        </a:rPr>
                        <a:t>x-</a:t>
                      </a:r>
                      <a:r>
                        <a:rPr lang="en-US" dirty="0" err="1">
                          <a:effectLst/>
                        </a:rPr>
                        <a:t>ms</a:t>
                      </a:r>
                      <a:r>
                        <a:rPr lang="en-US" dirty="0">
                          <a:effectLst/>
                        </a:rPr>
                        <a:t>-path</a:t>
                      </a:r>
                    </a:p>
                  </a:txBody>
                  <a:tcPr marL="152400" marR="152400" marT="152400" marB="152400">
                    <a:lnL>
                      <a:noFill/>
                    </a:lnL>
                    <a:lnR>
                      <a:noFill/>
                    </a:lnR>
                    <a:lnT w="25400" cap="flat" cmpd="sng" algn="ctr">
                      <a:solidFill>
                        <a:srgbClr val="C9C9C9"/>
                      </a:solidFill>
                      <a:prstDash val="solid"/>
                      <a:round/>
                      <a:headEnd type="none" w="med" len="med"/>
                      <a:tailEnd type="none" w="med" len="med"/>
                    </a:lnT>
                    <a:lnB w="25400" cap="flat" cmpd="sng" algn="ctr">
                      <a:solidFill>
                        <a:srgbClr val="C9C9C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5765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all this journey started</a:t>
            </a:r>
            <a:endParaRPr lang="en-US" dirty="0"/>
          </a:p>
        </p:txBody>
      </p:sp>
      <p:sp>
        <p:nvSpPr>
          <p:cNvPr id="8" name="TextBox 7"/>
          <p:cNvSpPr txBox="1"/>
          <p:nvPr/>
        </p:nvSpPr>
        <p:spPr>
          <a:xfrm>
            <a:off x="1752600" y="1663855"/>
            <a:ext cx="8001000" cy="369332"/>
          </a:xfrm>
          <a:prstGeom prst="rect">
            <a:avLst/>
          </a:prstGeom>
          <a:noFill/>
        </p:spPr>
        <p:txBody>
          <a:bodyPr wrap="square" rtlCol="0">
            <a:spAutoFit/>
          </a:bodyPr>
          <a:lstStyle/>
          <a:p>
            <a:r>
              <a:rPr lang="en-GB" dirty="0" smtClean="0">
                <a:solidFill>
                  <a:schemeClr val="accent1"/>
                </a:solidFill>
              </a:rPr>
              <a:t>2. Embrace Infrastructure as Code (What you want to see. Ex: 77 lines of code)</a:t>
            </a:r>
            <a:endParaRPr lang="en-US" dirty="0">
              <a:solidFill>
                <a:schemeClr val="accent1"/>
              </a:solidFill>
            </a:endParaRPr>
          </a:p>
        </p:txBody>
      </p:sp>
      <p:pic>
        <p:nvPicPr>
          <p:cNvPr id="6" name="Picture 5"/>
          <p:cNvPicPr>
            <a:picLocks noChangeAspect="1"/>
          </p:cNvPicPr>
          <p:nvPr/>
        </p:nvPicPr>
        <p:blipFill>
          <a:blip r:embed="rId2"/>
          <a:stretch>
            <a:fillRect/>
          </a:stretch>
        </p:blipFill>
        <p:spPr>
          <a:xfrm>
            <a:off x="1143000" y="2024303"/>
            <a:ext cx="4724400" cy="4501723"/>
          </a:xfrm>
          <a:prstGeom prst="rect">
            <a:avLst/>
          </a:prstGeom>
        </p:spPr>
      </p:pic>
      <p:pic>
        <p:nvPicPr>
          <p:cNvPr id="11" name="Picture 10"/>
          <p:cNvPicPr>
            <a:picLocks noChangeAspect="1"/>
          </p:cNvPicPr>
          <p:nvPr/>
        </p:nvPicPr>
        <p:blipFill>
          <a:blip r:embed="rId3"/>
          <a:stretch>
            <a:fillRect/>
          </a:stretch>
        </p:blipFill>
        <p:spPr>
          <a:xfrm>
            <a:off x="5943600" y="2024303"/>
            <a:ext cx="4724400" cy="4495800"/>
          </a:xfrm>
          <a:prstGeom prst="rect">
            <a:avLst/>
          </a:prstGeom>
        </p:spPr>
      </p:pic>
    </p:spTree>
    <p:extLst>
      <p:ext uri="{BB962C8B-B14F-4D97-AF65-F5344CB8AC3E}">
        <p14:creationId xmlns:p14="http://schemas.microsoft.com/office/powerpoint/2010/main" val="39693659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pPr marL="0" indent="0">
              <a:buNone/>
            </a:pPr>
            <a:r>
              <a:rPr lang="en-US" b="1" dirty="0" smtClean="0"/>
              <a:t>Auto Forward</a:t>
            </a:r>
          </a:p>
          <a:p>
            <a:pPr marL="0" indent="0">
              <a:buNone/>
            </a:pPr>
            <a:r>
              <a:rPr lang="en-US" dirty="0"/>
              <a:t>The </a:t>
            </a:r>
            <a:r>
              <a:rPr lang="en-US" i="1" dirty="0"/>
              <a:t>auto-forwarding</a:t>
            </a:r>
            <a:r>
              <a:rPr lang="en-US" dirty="0"/>
              <a:t> feature enables you to chain a queue or subscription to another queue or topic that is part of the same namespace. When auto-forwarding is enabled, Service Bus automatically removes messages that are placed in the first queue or subscription (source) and puts them in the second queue or topic (destination)</a:t>
            </a:r>
          </a:p>
        </p:txBody>
      </p:sp>
    </p:spTree>
    <p:extLst>
      <p:ext uri="{BB962C8B-B14F-4D97-AF65-F5344CB8AC3E}">
        <p14:creationId xmlns:p14="http://schemas.microsoft.com/office/powerpoint/2010/main" val="1089235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pPr marL="0" indent="0">
              <a:buNone/>
            </a:pPr>
            <a:r>
              <a:rPr lang="en-US" b="1" dirty="0" smtClean="0"/>
              <a:t>Auto Forward</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590800"/>
            <a:ext cx="8153400" cy="3441700"/>
          </a:xfrm>
          <a:prstGeom prst="rect">
            <a:avLst/>
          </a:prstGeom>
        </p:spPr>
      </p:pic>
    </p:spTree>
    <p:extLst>
      <p:ext uri="{BB962C8B-B14F-4D97-AF65-F5344CB8AC3E}">
        <p14:creationId xmlns:p14="http://schemas.microsoft.com/office/powerpoint/2010/main" val="1035979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Transactions</a:t>
            </a:r>
          </a:p>
          <a:p>
            <a:pPr marL="0" indent="0">
              <a:buNone/>
            </a:pPr>
            <a:r>
              <a:rPr lang="en-US" dirty="0"/>
              <a:t>In a transfer operation, a sender (or transaction processor, P) first sends a message to a "transfer queue" (T) and the transfer queue immediately proceeds to move the message to the intended destination queue (Q) using the same robust transfer implementation that the </a:t>
            </a:r>
            <a:r>
              <a:rPr lang="en-US" dirty="0">
                <a:hlinkClick r:id="rId2"/>
              </a:rPr>
              <a:t>auto-forward</a:t>
            </a:r>
            <a:r>
              <a:rPr lang="en-US" dirty="0"/>
              <a:t> capability relies on. The message is never committed to the transfer queue's log in a way that it becomes visible for the transfer queue's consumers</a:t>
            </a:r>
            <a:r>
              <a:rPr lang="en-US" dirty="0" smtClean="0"/>
              <a:t>.</a:t>
            </a:r>
            <a:endParaRPr lang="en-US" dirty="0"/>
          </a:p>
        </p:txBody>
      </p:sp>
      <p:sp>
        <p:nvSpPr>
          <p:cNvPr id="4" name="TextBox 3"/>
          <p:cNvSpPr txBox="1"/>
          <p:nvPr/>
        </p:nvSpPr>
        <p:spPr>
          <a:xfrm>
            <a:off x="1524000" y="6096000"/>
            <a:ext cx="10210800" cy="646331"/>
          </a:xfrm>
          <a:prstGeom prst="rect">
            <a:avLst/>
          </a:prstGeom>
          <a:noFill/>
        </p:spPr>
        <p:txBody>
          <a:bodyPr wrap="square" rtlCol="0">
            <a:spAutoFit/>
          </a:bodyPr>
          <a:lstStyle/>
          <a:p>
            <a:r>
              <a:rPr lang="en-US" dirty="0" smtClean="0">
                <a:hlinkClick r:id="rId3"/>
              </a:rPr>
              <a:t>Source: </a:t>
            </a:r>
            <a:r>
              <a:rPr lang="en-US" dirty="0">
                <a:hlinkClick r:id="rId3"/>
              </a:rPr>
              <a:t>https://</a:t>
            </a:r>
            <a:r>
              <a:rPr lang="en-US" dirty="0" err="1">
                <a:hlinkClick r:id="rId3"/>
              </a:rPr>
              <a:t>github.com</a:t>
            </a:r>
            <a:r>
              <a:rPr lang="en-US" dirty="0">
                <a:hlinkClick r:id="rId3"/>
              </a:rPr>
              <a:t>/Azure-Samples/azure-</a:t>
            </a:r>
            <a:r>
              <a:rPr lang="en-US" dirty="0" err="1">
                <a:hlinkClick r:id="rId3"/>
              </a:rPr>
              <a:t>servicebus</a:t>
            </a:r>
            <a:r>
              <a:rPr lang="en-US" dirty="0">
                <a:hlinkClick r:id="rId3"/>
              </a:rPr>
              <a:t>-messaging-samples/tree/master/</a:t>
            </a:r>
            <a:r>
              <a:rPr lang="en-US" dirty="0" err="1">
                <a:hlinkClick r:id="rId3"/>
              </a:rPr>
              <a:t>AtomicTransactions</a:t>
            </a:r>
            <a:endParaRPr lang="en-US" dirty="0"/>
          </a:p>
        </p:txBody>
      </p:sp>
    </p:spTree>
    <p:extLst>
      <p:ext uri="{BB962C8B-B14F-4D97-AF65-F5344CB8AC3E}">
        <p14:creationId xmlns:p14="http://schemas.microsoft.com/office/powerpoint/2010/main" val="754993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(things may get nasty)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796" y="2057400"/>
            <a:ext cx="10091020" cy="4579937"/>
          </a:xfrm>
        </p:spPr>
      </p:pic>
      <p:sp>
        <p:nvSpPr>
          <p:cNvPr id="5" name="TextBox 4"/>
          <p:cNvSpPr txBox="1"/>
          <p:nvPr/>
        </p:nvSpPr>
        <p:spPr>
          <a:xfrm>
            <a:off x="1522796" y="1552853"/>
            <a:ext cx="4801804" cy="369332"/>
          </a:xfrm>
          <a:prstGeom prst="rect">
            <a:avLst/>
          </a:prstGeom>
          <a:noFill/>
        </p:spPr>
        <p:txBody>
          <a:bodyPr wrap="square" rtlCol="0">
            <a:spAutoFit/>
          </a:bodyPr>
          <a:lstStyle/>
          <a:p>
            <a:r>
              <a:rPr lang="en-US" b="1" dirty="0" smtClean="0"/>
              <a:t>Composed Message Processor</a:t>
            </a:r>
            <a:endParaRPr lang="en-US" b="1" dirty="0"/>
          </a:p>
        </p:txBody>
      </p:sp>
    </p:spTree>
    <p:extLst>
      <p:ext uri="{BB962C8B-B14F-4D97-AF65-F5344CB8AC3E}">
        <p14:creationId xmlns:p14="http://schemas.microsoft.com/office/powerpoint/2010/main" val="20775994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favorite Pattern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Make it work and deliver business value</a:t>
            </a:r>
            <a:r>
              <a:rPr lang="en-US" dirty="0" smtClean="0"/>
              <a:t>.</a:t>
            </a:r>
          </a:p>
          <a:p>
            <a:pPr marL="0" indent="0">
              <a:buNone/>
            </a:pPr>
            <a:r>
              <a:rPr lang="en-US" dirty="0" smtClean="0"/>
              <a:t>This patterns is related to the amount of money that a business needs in order to run smoothly, while staying closer to profit and success. </a:t>
            </a:r>
            <a:br>
              <a:rPr lang="en-US" dirty="0" smtClean="0"/>
            </a:br>
            <a:r>
              <a:rPr lang="en-US" dirty="0" smtClean="0"/>
              <a:t>To apply this properly, find the Queue technology that you can easily scale and deploy automaticity, test it hard, make it work, monitor it, ideally set some alerts on top of it, and focus on the next things to come.</a:t>
            </a:r>
          </a:p>
          <a:p>
            <a:pPr marL="0" indent="0">
              <a:buNone/>
            </a:pPr>
            <a:r>
              <a:rPr lang="en-US" dirty="0" smtClean="0"/>
              <a:t>It should be working while you are sleeping, if it isn’t then you can reconsider changing it, if it fit your business needs, leave it.</a:t>
            </a:r>
            <a:endParaRPr lang="en-US" dirty="0"/>
          </a:p>
        </p:txBody>
      </p:sp>
    </p:spTree>
    <p:extLst>
      <p:ext uri="{BB962C8B-B14F-4D97-AF65-F5344CB8AC3E}">
        <p14:creationId xmlns:p14="http://schemas.microsoft.com/office/powerpoint/2010/main" val="1960187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Compliance</a:t>
            </a:r>
            <a:endParaRPr lang="en-US" dirty="0"/>
          </a:p>
        </p:txBody>
      </p:sp>
      <p:pic>
        <p:nvPicPr>
          <p:cNvPr id="5" name="Picture 4"/>
          <p:cNvPicPr>
            <a:picLocks noChangeAspect="1"/>
          </p:cNvPicPr>
          <p:nvPr/>
        </p:nvPicPr>
        <p:blipFill>
          <a:blip r:embed="rId2"/>
          <a:stretch>
            <a:fillRect/>
          </a:stretch>
        </p:blipFill>
        <p:spPr>
          <a:xfrm>
            <a:off x="1856205" y="2743200"/>
            <a:ext cx="5816600" cy="3124200"/>
          </a:xfrm>
          <a:prstGeom prst="rect">
            <a:avLst/>
          </a:prstGeom>
        </p:spPr>
      </p:pic>
      <p:sp>
        <p:nvSpPr>
          <p:cNvPr id="6" name="TextBox 5"/>
          <p:cNvSpPr txBox="1"/>
          <p:nvPr/>
        </p:nvSpPr>
        <p:spPr>
          <a:xfrm>
            <a:off x="2133600" y="5867400"/>
            <a:ext cx="7636711" cy="381000"/>
          </a:xfrm>
          <a:prstGeom prst="rect">
            <a:avLst/>
          </a:prstGeom>
          <a:noFill/>
        </p:spPr>
        <p:txBody>
          <a:bodyPr wrap="square" rtlCol="0">
            <a:spAutoFit/>
          </a:bodyPr>
          <a:lstStyle/>
          <a:p>
            <a:r>
              <a:rPr lang="en-US" dirty="0">
                <a:hlinkClick r:id="rId3"/>
              </a:rPr>
              <a:t>Source : https://</a:t>
            </a:r>
            <a:r>
              <a:rPr lang="en-US" dirty="0" smtClean="0">
                <a:hlinkClick r:id="rId3"/>
              </a:rPr>
              <a:t>www.microsoft.com/en-us/trustcenter/Compliance</a:t>
            </a:r>
            <a:endParaRPr lang="en-US" dirty="0"/>
          </a:p>
        </p:txBody>
      </p:sp>
      <p:sp>
        <p:nvSpPr>
          <p:cNvPr id="7" name="Rectangle 6"/>
          <p:cNvSpPr/>
          <p:nvPr/>
        </p:nvSpPr>
        <p:spPr>
          <a:xfrm>
            <a:off x="1856205" y="1413627"/>
            <a:ext cx="7391400" cy="1200329"/>
          </a:xfrm>
          <a:prstGeom prst="rect">
            <a:avLst/>
          </a:prstGeom>
        </p:spPr>
        <p:txBody>
          <a:bodyPr wrap="square">
            <a:spAutoFit/>
          </a:bodyPr>
          <a:lstStyle/>
          <a:p>
            <a:r>
              <a:rPr lang="en-US" dirty="0">
                <a:solidFill>
                  <a:srgbClr val="606060"/>
                </a:solidFill>
                <a:latin typeface="Lato" charset="0"/>
              </a:rPr>
              <a:t>The Payment Card Industry Data Security Standard (PCI DSS) is a set of security standards designed to ensure that ALL companies that accept, process, store or transmit credit card information maintain a secure environment.</a:t>
            </a:r>
            <a:endParaRPr lang="en-US" dirty="0"/>
          </a:p>
        </p:txBody>
      </p:sp>
    </p:spTree>
    <p:extLst>
      <p:ext uri="{BB962C8B-B14F-4D97-AF65-F5344CB8AC3E}">
        <p14:creationId xmlns:p14="http://schemas.microsoft.com/office/powerpoint/2010/main" val="4309306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readings</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a:t>
            </a:r>
            <a:r>
              <a:rPr lang="en-US" dirty="0" err="1" smtClean="0">
                <a:hlinkClick r:id="rId2"/>
              </a:rPr>
              <a:t>DanRosanova</a:t>
            </a:r>
            <a:r>
              <a:rPr lang="en-US" dirty="0" smtClean="0"/>
              <a:t>, Intro to Service Bus:</a:t>
            </a:r>
            <a:br>
              <a:rPr lang="en-US" dirty="0" smtClean="0"/>
            </a:br>
            <a:r>
              <a:rPr lang="en-US" dirty="0" smtClean="0">
                <a:hlinkClick r:id="rId3"/>
              </a:rPr>
              <a:t>Service Bus 101</a:t>
            </a:r>
            <a:endParaRPr lang="en-US" dirty="0"/>
          </a:p>
          <a:p>
            <a:pPr marL="0" indent="0">
              <a:buNone/>
            </a:pPr>
            <a:r>
              <a:rPr lang="en-US" dirty="0"/>
              <a:t> </a:t>
            </a:r>
            <a:r>
              <a:rPr lang="en-US" dirty="0" smtClean="0"/>
              <a:t>  </a:t>
            </a:r>
            <a:r>
              <a:rPr lang="en-US" dirty="0" smtClean="0">
                <a:hlinkClick r:id="rId4"/>
              </a:rPr>
              <a:t>Service Bus 102</a:t>
            </a:r>
            <a:endParaRPr lang="en-US" dirty="0" smtClean="0"/>
          </a:p>
          <a:p>
            <a:pPr marL="0" indent="0">
              <a:buNone/>
            </a:pPr>
            <a:r>
              <a:rPr lang="en-US" dirty="0"/>
              <a:t> </a:t>
            </a:r>
            <a:r>
              <a:rPr lang="en-US" dirty="0" smtClean="0"/>
              <a:t>  </a:t>
            </a:r>
            <a:r>
              <a:rPr lang="en-US" dirty="0" smtClean="0">
                <a:hlinkClick r:id="rId5"/>
              </a:rPr>
              <a:t>Service Bus 103</a:t>
            </a:r>
            <a:endParaRPr lang="en-US" dirty="0" smtClean="0"/>
          </a:p>
          <a:p>
            <a:pPr marL="0" indent="0">
              <a:buNone/>
            </a:pPr>
            <a:r>
              <a:rPr lang="en-US" dirty="0"/>
              <a:t> </a:t>
            </a:r>
            <a:r>
              <a:rPr lang="en-US" dirty="0" smtClean="0"/>
              <a:t>  </a:t>
            </a:r>
            <a:r>
              <a:rPr lang="en-US" dirty="0" smtClean="0">
                <a:hlinkClick r:id="rId6"/>
              </a:rPr>
              <a:t>Service Bus 104</a:t>
            </a:r>
            <a:endParaRPr lang="en-US" dirty="0" smtClean="0"/>
          </a:p>
          <a:p>
            <a:r>
              <a:rPr lang="en-US" dirty="0" smtClean="0">
                <a:hlinkClick r:id="rId7"/>
              </a:rPr>
              <a:t>Message at Scale with Azure Service Bus Queues and Topics</a:t>
            </a:r>
            <a:endParaRPr lang="en-US" dirty="0" smtClean="0"/>
          </a:p>
          <a:p>
            <a:r>
              <a:rPr lang="en-US" dirty="0" smtClean="0">
                <a:hlinkClick r:id="rId8"/>
              </a:rPr>
              <a:t>Azure Queues vs Service Bus Queues</a:t>
            </a:r>
            <a:endParaRPr lang="en-US" dirty="0" smtClean="0"/>
          </a:p>
          <a:p>
            <a:r>
              <a:rPr lang="en-US" dirty="0" smtClean="0">
                <a:hlinkClick r:id="rId9"/>
              </a:rPr>
              <a:t>Performance</a:t>
            </a:r>
            <a:endParaRPr lang="en-US" dirty="0"/>
          </a:p>
        </p:txBody>
      </p:sp>
    </p:spTree>
    <p:extLst>
      <p:ext uri="{BB962C8B-B14F-4D97-AF65-F5344CB8AC3E}">
        <p14:creationId xmlns:p14="http://schemas.microsoft.com/office/powerpoint/2010/main" val="1233670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endParaRPr lang="en-US" dirty="0"/>
          </a:p>
        </p:txBody>
      </p:sp>
      <p:sp>
        <p:nvSpPr>
          <p:cNvPr id="3" name="Content Placeholder 2"/>
          <p:cNvSpPr>
            <a:spLocks noGrp="1"/>
          </p:cNvSpPr>
          <p:nvPr>
            <p:ph idx="1"/>
          </p:nvPr>
        </p:nvSpPr>
        <p:spPr/>
        <p:txBody>
          <a:bodyPr/>
          <a:lstStyle/>
          <a:p>
            <a:r>
              <a:rPr lang="en-US" dirty="0" smtClean="0"/>
              <a:t>Azure Service Bus Template for Disaster Recovery</a:t>
            </a:r>
          </a:p>
          <a:p>
            <a:pPr marL="0" indent="0">
              <a:buNone/>
            </a:pPr>
            <a:r>
              <a:rPr lang="en-US" dirty="0">
                <a:hlinkClick r:id="rId2"/>
              </a:rPr>
              <a:t>https://</a:t>
            </a:r>
            <a:r>
              <a:rPr lang="en-US" dirty="0" smtClean="0">
                <a:hlinkClick r:id="rId2"/>
              </a:rPr>
              <a:t>github.com/pliyosenpai/azure-servicebus</a:t>
            </a:r>
            <a:endParaRPr lang="en-US" dirty="0" smtClean="0"/>
          </a:p>
          <a:p>
            <a:r>
              <a:rPr lang="en-US" dirty="0" err="1" smtClean="0"/>
              <a:t>Ve.Messaging</a:t>
            </a:r>
            <a:endParaRPr lang="en-US" dirty="0" smtClean="0"/>
          </a:p>
          <a:p>
            <a:pPr marL="0" indent="0">
              <a:buNone/>
            </a:pPr>
            <a:r>
              <a:rPr lang="en-US" dirty="0" smtClean="0">
                <a:hlinkClick r:id="rId3"/>
              </a:rPr>
              <a:t>https</a:t>
            </a:r>
            <a:r>
              <a:rPr lang="en-US" dirty="0">
                <a:hlinkClick r:id="rId3"/>
              </a:rPr>
              <a:t>://</a:t>
            </a:r>
            <a:r>
              <a:rPr lang="en-US" dirty="0" smtClean="0">
                <a:hlinkClick r:id="rId3"/>
              </a:rPr>
              <a:t>github.com/ve-interactive/Ve.Messaging</a:t>
            </a:r>
            <a:endParaRPr lang="en-US" dirty="0" smtClean="0"/>
          </a:p>
          <a:p>
            <a:r>
              <a:rPr lang="en-US" dirty="0" smtClean="0"/>
              <a:t>Azure Service Bus Monitoring with Python (ready to use with puppet)</a:t>
            </a:r>
          </a:p>
          <a:p>
            <a:pPr marL="0" indent="0">
              <a:buNone/>
            </a:pPr>
            <a:r>
              <a:rPr lang="en-US" dirty="0" smtClean="0">
                <a:hlinkClick r:id="rId4"/>
              </a:rPr>
              <a:t>https</a:t>
            </a:r>
            <a:r>
              <a:rPr lang="en-US" dirty="0">
                <a:hlinkClick r:id="rId4"/>
              </a:rPr>
              <a:t>://github.com/andyroyle</a:t>
            </a: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978725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t>
            </a:r>
            <a:r>
              <a:rPr lang="en-US" dirty="0" smtClean="0"/>
              <a:t>A</a:t>
            </a:r>
            <a:endParaRPr lang="en-US" dirty="0"/>
          </a:p>
        </p:txBody>
      </p:sp>
      <p:sp>
        <p:nvSpPr>
          <p:cNvPr id="3" name="Content Placeholder 2"/>
          <p:cNvSpPr>
            <a:spLocks noGrp="1"/>
          </p:cNvSpPr>
          <p:nvPr>
            <p:ph idx="1"/>
          </p:nvPr>
        </p:nvSpPr>
        <p:spPr/>
        <p:txBody>
          <a:bodyPr/>
          <a:lstStyle/>
          <a:p>
            <a:pPr marL="0" indent="0">
              <a:buNone/>
            </a:pPr>
            <a:r>
              <a:rPr lang="en-US" dirty="0" smtClean="0"/>
              <a:t>Yes, we </a:t>
            </a:r>
            <a:r>
              <a:rPr lang="en-US" strike="sngStrike" dirty="0" smtClean="0"/>
              <a:t>have</a:t>
            </a:r>
            <a:r>
              <a:rPr lang="en-US" dirty="0" smtClean="0"/>
              <a:t> </a:t>
            </a:r>
            <a:r>
              <a:rPr lang="en-US" dirty="0" smtClean="0"/>
              <a:t>had pizza</a:t>
            </a:r>
            <a:r>
              <a:rPr lang="en-US" dirty="0" smtClean="0"/>
              <a:t>.</a:t>
            </a:r>
            <a:endParaRPr lang="en-US" dirty="0"/>
          </a:p>
        </p:txBody>
      </p:sp>
    </p:spTree>
    <p:extLst>
      <p:ext uri="{BB962C8B-B14F-4D97-AF65-F5344CB8AC3E}">
        <p14:creationId xmlns:p14="http://schemas.microsoft.com/office/powerpoint/2010/main" val="1096191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2514600"/>
            <a:ext cx="9690100" cy="1143000"/>
          </a:xfrm>
        </p:spPr>
        <p:txBody>
          <a:bodyPr/>
          <a:lstStyle/>
          <a:p>
            <a:r>
              <a:rPr lang="en-US" dirty="0" smtClean="0"/>
              <a:t>We are hiring</a:t>
            </a:r>
            <a:endParaRPr lang="en-US" dirty="0"/>
          </a:p>
        </p:txBody>
      </p:sp>
    </p:spTree>
    <p:extLst>
      <p:ext uri="{BB962C8B-B14F-4D97-AF65-F5344CB8AC3E}">
        <p14:creationId xmlns:p14="http://schemas.microsoft.com/office/powerpoint/2010/main" val="75997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Service Bus</a:t>
            </a:r>
            <a:endParaRPr lang="en-US" dirty="0"/>
          </a:p>
        </p:txBody>
      </p:sp>
      <p:sp>
        <p:nvSpPr>
          <p:cNvPr id="3" name="Content Placeholder 2"/>
          <p:cNvSpPr>
            <a:spLocks noGrp="1"/>
          </p:cNvSpPr>
          <p:nvPr>
            <p:ph idx="1"/>
          </p:nvPr>
        </p:nvSpPr>
        <p:spPr/>
        <p:txBody>
          <a:bodyPr/>
          <a:lstStyle/>
          <a:p>
            <a:pPr marL="0" indent="0">
              <a:buNone/>
            </a:pPr>
            <a:r>
              <a:rPr lang="en-US" b="1" dirty="0" smtClean="0"/>
              <a:t>Azure Service Bus Messaging </a:t>
            </a:r>
            <a:r>
              <a:rPr lang="en-US" dirty="0" smtClean="0"/>
              <a:t>is </a:t>
            </a:r>
            <a:r>
              <a:rPr lang="en-US" dirty="0"/>
              <a:t>an asynchronous messaging cloud platform that enables you to send data between decoupled systems. Microsoft offers this as a service, which means that you do not need to host any of your own hardware in order to use it</a:t>
            </a:r>
            <a:r>
              <a:rPr lang="en-US" dirty="0" smtClean="0"/>
              <a:t>.</a:t>
            </a:r>
          </a:p>
        </p:txBody>
      </p:sp>
    </p:spTree>
    <p:extLst>
      <p:ext uri="{BB962C8B-B14F-4D97-AF65-F5344CB8AC3E}">
        <p14:creationId xmlns:p14="http://schemas.microsoft.com/office/powerpoint/2010/main" val="15927063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752600"/>
            <a:ext cx="9690100" cy="1143000"/>
          </a:xfrm>
        </p:spPr>
        <p:txBody>
          <a:bodyPr/>
          <a:lstStyle/>
          <a:p>
            <a:r>
              <a:rPr lang="en-US" dirty="0" smtClean="0"/>
              <a:t>THANKS!</a:t>
            </a:r>
            <a:endParaRPr lang="en-US" dirty="0"/>
          </a:p>
        </p:txBody>
      </p:sp>
    </p:spTree>
    <p:extLst>
      <p:ext uri="{BB962C8B-B14F-4D97-AF65-F5344CB8AC3E}">
        <p14:creationId xmlns:p14="http://schemas.microsoft.com/office/powerpoint/2010/main" val="113286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Service Bus</a:t>
            </a:r>
            <a:endParaRPr lang="en-US" dirty="0"/>
          </a:p>
        </p:txBody>
      </p:sp>
      <p:sp>
        <p:nvSpPr>
          <p:cNvPr id="3" name="Content Placeholder 2"/>
          <p:cNvSpPr>
            <a:spLocks noGrp="1"/>
          </p:cNvSpPr>
          <p:nvPr>
            <p:ph idx="1"/>
          </p:nvPr>
        </p:nvSpPr>
        <p:spPr/>
        <p:txBody>
          <a:bodyPr/>
          <a:lstStyle/>
          <a:p>
            <a:pPr marL="0" indent="0">
              <a:buNone/>
            </a:pPr>
            <a:r>
              <a:rPr lang="en-US" b="1" dirty="0" smtClean="0"/>
              <a:t>Queue:</a:t>
            </a:r>
          </a:p>
          <a:p>
            <a:pPr marL="0" indent="0">
              <a:buNone/>
            </a:pPr>
            <a:r>
              <a:rPr lang="en-US" dirty="0"/>
              <a:t>A </a:t>
            </a:r>
            <a:r>
              <a:rPr lang="en-US" dirty="0">
                <a:hlinkClick r:id="rId2"/>
              </a:rPr>
              <a:t>Service Bus queue</a:t>
            </a:r>
            <a:r>
              <a:rPr lang="en-US" dirty="0"/>
              <a:t> is an entity in which messages are stored. Queues are particularly useful when you have multiple applications, or multiple parts of a distributed application that need to communicate with each other. The queue is similar to a distribution center in that multiple products (messages) are received and then sent from that location</a:t>
            </a:r>
            <a:r>
              <a:rPr lang="en-US" dirty="0" smtClean="0"/>
              <a:t>.</a:t>
            </a:r>
          </a:p>
          <a:p>
            <a:pPr marL="0" indent="0">
              <a:buNone/>
            </a:pPr>
            <a:r>
              <a:rPr lang="en-US" i="1" dirty="0" smtClean="0"/>
              <a:t>Side note</a:t>
            </a:r>
            <a:r>
              <a:rPr lang="en-US" dirty="0" smtClean="0"/>
              <a:t>: different from Azure Queues.</a:t>
            </a:r>
          </a:p>
        </p:txBody>
      </p:sp>
    </p:spTree>
    <p:extLst>
      <p:ext uri="{BB962C8B-B14F-4D97-AF65-F5344CB8AC3E}">
        <p14:creationId xmlns:p14="http://schemas.microsoft.com/office/powerpoint/2010/main" val="229887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Service Bus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Topics and Subscriptions:</a:t>
            </a:r>
          </a:p>
          <a:p>
            <a:pPr marL="0" indent="0">
              <a:buNone/>
            </a:pPr>
            <a:r>
              <a:rPr lang="en-US" dirty="0"/>
              <a:t>A topic can be visualized as a queue and when using multiple subscriptions, it becomes a richer messaging model; essentially a one-to-many communication tool. This publish/subscribe model (or </a:t>
            </a:r>
            <a:r>
              <a:rPr lang="en-US" i="1" dirty="0"/>
              <a:t>pub/sub</a:t>
            </a:r>
            <a:r>
              <a:rPr lang="en-US" dirty="0"/>
              <a:t>) enables an application that sends a message to a topic with multiple subscriptions to have that message received by multiple </a:t>
            </a:r>
            <a:r>
              <a:rPr lang="en-US" dirty="0" smtClean="0"/>
              <a:t>applications.</a:t>
            </a:r>
          </a:p>
        </p:txBody>
      </p:sp>
    </p:spTree>
    <p:extLst>
      <p:ext uri="{BB962C8B-B14F-4D97-AF65-F5344CB8AC3E}">
        <p14:creationId xmlns:p14="http://schemas.microsoft.com/office/powerpoint/2010/main" val="42650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Service Bus</a:t>
            </a:r>
            <a:endParaRPr lang="en-US" dirty="0"/>
          </a:p>
        </p:txBody>
      </p:sp>
      <p:sp>
        <p:nvSpPr>
          <p:cNvPr id="3" name="Content Placeholder 2"/>
          <p:cNvSpPr>
            <a:spLocks noGrp="1"/>
          </p:cNvSpPr>
          <p:nvPr>
            <p:ph idx="1"/>
          </p:nvPr>
        </p:nvSpPr>
        <p:spPr/>
        <p:txBody>
          <a:bodyPr/>
          <a:lstStyle/>
          <a:p>
            <a:pPr marL="0" indent="0">
              <a:buNone/>
            </a:pPr>
            <a:r>
              <a:rPr lang="en-US" b="1" dirty="0" smtClean="0"/>
              <a:t>Relay</a:t>
            </a:r>
          </a:p>
          <a:p>
            <a:pPr marL="0" indent="0">
              <a:buNone/>
            </a:pPr>
            <a:r>
              <a:rPr lang="en-US" dirty="0" smtClean="0"/>
              <a:t>The</a:t>
            </a:r>
            <a:r>
              <a:rPr lang="en-US" dirty="0"/>
              <a:t> </a:t>
            </a:r>
            <a:r>
              <a:rPr lang="en-US" dirty="0">
                <a:hlinkClick r:id="rId2"/>
              </a:rPr>
              <a:t>relay service</a:t>
            </a:r>
            <a:r>
              <a:rPr lang="en-US" dirty="0"/>
              <a:t> provides the ability to transparently host and access WCF services from anywhere. In other words, this enables hybrid applications that run in both an Azure datacenter and an on-premises enterprise environment.</a:t>
            </a:r>
          </a:p>
        </p:txBody>
      </p:sp>
    </p:spTree>
    <p:extLst>
      <p:ext uri="{BB962C8B-B14F-4D97-AF65-F5344CB8AC3E}">
        <p14:creationId xmlns:p14="http://schemas.microsoft.com/office/powerpoint/2010/main" val="1132189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Service Bus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Event Hubs</a:t>
            </a:r>
          </a:p>
          <a:p>
            <a:pPr marL="0" indent="0">
              <a:buNone/>
            </a:pPr>
            <a:r>
              <a:rPr lang="en-US" dirty="0"/>
              <a:t>The fundamental difference between </a:t>
            </a:r>
            <a:r>
              <a:rPr lang="en-US" dirty="0" err="1"/>
              <a:t>EventHubs</a:t>
            </a:r>
            <a:r>
              <a:rPr lang="en-US" dirty="0"/>
              <a:t> and Topics is - TOPICS offer </a:t>
            </a:r>
            <a:r>
              <a:rPr lang="en-US" b="1" dirty="0"/>
              <a:t>per-message semantics</a:t>
            </a:r>
            <a:r>
              <a:rPr lang="en-US" dirty="0"/>
              <a:t> - but, </a:t>
            </a:r>
            <a:r>
              <a:rPr lang="en-US" dirty="0" err="1"/>
              <a:t>EventHubs</a:t>
            </a:r>
            <a:r>
              <a:rPr lang="en-US" dirty="0"/>
              <a:t> - Offers </a:t>
            </a:r>
            <a:r>
              <a:rPr lang="en-US" b="1" dirty="0"/>
              <a:t>Stream Semantics</a:t>
            </a:r>
            <a:r>
              <a:rPr lang="en-US" dirty="0"/>
              <a:t> - you should not expect any per-message semantics with </a:t>
            </a:r>
            <a:r>
              <a:rPr lang="en-US" dirty="0" err="1"/>
              <a:t>EventHub</a:t>
            </a:r>
            <a:r>
              <a:rPr lang="en-US" dirty="0"/>
              <a:t>. For Ex: Per message Duplicate detection, Receive confirmation per message (topics have a </a:t>
            </a:r>
            <a:r>
              <a:rPr lang="en-US" dirty="0" err="1"/>
              <a:t>Message.Complete</a:t>
            </a:r>
            <a:r>
              <a:rPr lang="en-US" dirty="0"/>
              <a:t> to </a:t>
            </a:r>
            <a:r>
              <a:rPr lang="en-US" dirty="0" err="1"/>
              <a:t>ack</a:t>
            </a:r>
            <a:r>
              <a:rPr lang="en-US" dirty="0"/>
              <a:t> </a:t>
            </a:r>
            <a:r>
              <a:rPr lang="en-US" dirty="0" err="1"/>
              <a:t>Msg</a:t>
            </a:r>
            <a:r>
              <a:rPr lang="en-US" dirty="0"/>
              <a:t> received) - are all Topic features. </a:t>
            </a:r>
            <a:r>
              <a:rPr lang="en-US" dirty="0" err="1"/>
              <a:t>EventHubs</a:t>
            </a:r>
            <a:r>
              <a:rPr lang="en-US" dirty="0"/>
              <a:t> narrows down the feature set to give a high </a:t>
            </a:r>
            <a:r>
              <a:rPr lang="en-US" dirty="0" smtClean="0"/>
              <a:t>throughput solution.</a:t>
            </a:r>
            <a:endParaRPr lang="en-US" dirty="0"/>
          </a:p>
        </p:txBody>
      </p:sp>
    </p:spTree>
    <p:extLst>
      <p:ext uri="{BB962C8B-B14F-4D97-AF65-F5344CB8AC3E}">
        <p14:creationId xmlns:p14="http://schemas.microsoft.com/office/powerpoint/2010/main" val="1479650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7740</TotalTime>
  <Words>1364</Words>
  <Application>Microsoft Macintosh PowerPoint</Application>
  <PresentationFormat>Widescreen</PresentationFormat>
  <Paragraphs>194</Paragraphs>
  <Slides>50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Calibri</vt:lpstr>
      <vt:lpstr>DINOT-Light</vt:lpstr>
      <vt:lpstr>DINOT-Medium</vt:lpstr>
      <vt:lpstr>Impact</vt:lpstr>
      <vt:lpstr>Lato</vt:lpstr>
      <vt:lpstr>Arial</vt:lpstr>
      <vt:lpstr>Custom Design</vt:lpstr>
      <vt:lpstr>Service Bus  Scaling Queue Systems</vt:lpstr>
      <vt:lpstr>How all this journey started</vt:lpstr>
      <vt:lpstr>How all this journey started</vt:lpstr>
      <vt:lpstr>How all this journey started</vt:lpstr>
      <vt:lpstr>What is Service Bus</vt:lpstr>
      <vt:lpstr>What is Service Bus</vt:lpstr>
      <vt:lpstr>What is Service Bus</vt:lpstr>
      <vt:lpstr>What is Service Bus</vt:lpstr>
      <vt:lpstr>What is Service Bus</vt:lpstr>
      <vt:lpstr>What is Service Bus</vt:lpstr>
      <vt:lpstr>Our previous architecture</vt:lpstr>
      <vt:lpstr>Our current architecture</vt:lpstr>
      <vt:lpstr>How much is going to cost me?</vt:lpstr>
      <vt:lpstr>How much is going to cost me?</vt:lpstr>
      <vt:lpstr>Technical Limitations</vt:lpstr>
      <vt:lpstr>Best Practices</vt:lpstr>
      <vt:lpstr>Best Practices</vt:lpstr>
      <vt:lpstr>Best Practices</vt:lpstr>
      <vt:lpstr>Best Practices</vt:lpstr>
      <vt:lpstr>Best Practices</vt:lpstr>
      <vt:lpstr>Best Practices</vt:lpstr>
      <vt:lpstr>Best Practices</vt:lpstr>
      <vt:lpstr>Get better insights with metrics</vt:lpstr>
      <vt:lpstr>Get better insights with metrics</vt:lpstr>
      <vt:lpstr>Security</vt:lpstr>
      <vt:lpstr>Performance &amp; Scalability</vt:lpstr>
      <vt:lpstr>Advanced Usages</vt:lpstr>
      <vt:lpstr>Advanced Usages</vt:lpstr>
      <vt:lpstr>Patterns</vt:lpstr>
      <vt:lpstr>Patterns</vt:lpstr>
      <vt:lpstr>Patterns</vt:lpstr>
      <vt:lpstr>Patterns</vt:lpstr>
      <vt:lpstr>Patterns</vt:lpstr>
      <vt:lpstr>Patterns</vt:lpstr>
      <vt:lpstr>Patterns</vt:lpstr>
      <vt:lpstr>Patterns</vt:lpstr>
      <vt:lpstr>Patterns</vt:lpstr>
      <vt:lpstr>Patterns</vt:lpstr>
      <vt:lpstr>Patterns</vt:lpstr>
      <vt:lpstr>Patterns</vt:lpstr>
      <vt:lpstr>Patterns</vt:lpstr>
      <vt:lpstr>Patterns</vt:lpstr>
      <vt:lpstr>Patterns (things may get nasty)</vt:lpstr>
      <vt:lpstr>My favorite Pattern</vt:lpstr>
      <vt:lpstr>PCI Compliance</vt:lpstr>
      <vt:lpstr>Further readings</vt:lpstr>
      <vt:lpstr>Code </vt:lpstr>
      <vt:lpstr>QA</vt:lpstr>
      <vt:lpstr>We are hiring</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Cazan</dc:creator>
  <cp:lastModifiedBy>Microsoft Office User</cp:lastModifiedBy>
  <cp:revision>297</cp:revision>
  <dcterms:created xsi:type="dcterms:W3CDTF">2013-11-01T14:35:59Z</dcterms:created>
  <dcterms:modified xsi:type="dcterms:W3CDTF">2016-08-03T21:00:28Z</dcterms:modified>
</cp:coreProperties>
</file>