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1"/>
  </p:sldMasterIdLst>
  <p:notesMasterIdLst>
    <p:notesMasterId r:id="rId15"/>
  </p:notesMasterIdLst>
  <p:sldIdLst>
    <p:sldId id="381" r:id="rId2"/>
    <p:sldId id="446" r:id="rId3"/>
    <p:sldId id="447" r:id="rId4"/>
    <p:sldId id="448" r:id="rId5"/>
    <p:sldId id="449" r:id="rId6"/>
    <p:sldId id="456" r:id="rId7"/>
    <p:sldId id="455" r:id="rId8"/>
    <p:sldId id="454" r:id="rId9"/>
    <p:sldId id="453" r:id="rId10"/>
    <p:sldId id="452" r:id="rId11"/>
    <p:sldId id="451" r:id="rId12"/>
    <p:sldId id="457" r:id="rId13"/>
    <p:sldId id="450" r:id="rId14"/>
  </p:sldIdLst>
  <p:sldSz cx="9144000" cy="5143500" type="screen16x9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Wilson" initials="J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5"/>
    <a:srgbClr val="007FA3"/>
    <a:srgbClr val="753BBD"/>
    <a:srgbClr val="DCDCDC"/>
    <a:srgbClr val="AA0061"/>
    <a:srgbClr val="500778"/>
    <a:srgbClr val="009639"/>
    <a:srgbClr val="E93CAC"/>
    <a:srgbClr val="9E2A2F"/>
    <a:srgbClr val="A8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56863" autoAdjust="0"/>
  </p:normalViewPr>
  <p:slideViewPr>
    <p:cSldViewPr snapToGrid="0" snapToObjects="1">
      <p:cViewPr varScale="1">
        <p:scale>
          <a:sx n="75" d="100"/>
          <a:sy n="75" d="100"/>
        </p:scale>
        <p:origin x="161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5T09:03:52.250" idx="1">
    <p:pos x="10" y="10"/>
    <p:text>got rid of at 1/2 the cost and 50% productivity gains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F7118EA-3217-7B4E-B769-8E8FCF020223}" type="datetimeFigureOut">
              <a:rPr lang="en-US"/>
              <a:pPr>
                <a:defRPr/>
              </a:pPr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9B379BF-ABF8-234A-8DE5-788300FB5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4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6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好的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在新的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移动电脑有了现代化的用户体验。毫无疑问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借助更快、直观的应用程序导航和底层的优化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的帮助，您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会看到生产力的提高。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不仅仅只有这些功能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实现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MOMS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的最后一步是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Speakeasy——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将声音添加到您的应用程序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，通过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最快和最容易的方法。借助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Speakeasy,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您可以进一步提高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工人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工作效率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减少任务过程中的屏幕阅读时间和与设备交互的时间。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Speakeasy用文本到语音，告诉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的工人的下一步工作流程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工人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也可以通过口头指令自动填充字段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。</a:t>
            </a: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通过增加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Speakeasy,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可以更快的拣选订单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提高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完美订单率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因为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不需要训练系统来理解每个用户的语言或口音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可以让工人工作得更快。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就像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框架的其他功能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Speakeasy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完全驻留在移动设备上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所以不需要更改您的主机系统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也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不需要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添加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服务器，即可实现功能强大的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提高生产率的声音技术。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推动更快的交付和增加生产力不会消退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但对您的遗留移动操作系统的支持会。不要在最关键的业务流程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运行不受支持的操作系统。迈出第一步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: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立刻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联系你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Ivanti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供应链代表，获取我们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框架的免费评估。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你会发现，进入下一代移动部署是如此的便捷和迅速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并且最适合您的业务。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lvl="0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8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aseline="0" dirty="0" smtClean="0"/>
              <a:t>从明年</a:t>
            </a:r>
            <a:r>
              <a:rPr lang="en-US" altLang="zh-CN" baseline="0" dirty="0" smtClean="0"/>
              <a:t>2018</a:t>
            </a:r>
            <a:r>
              <a:rPr lang="zh-CN" altLang="en-US" baseline="0" dirty="0" smtClean="0"/>
              <a:t>年开始，微软会开始停止对传统的移动操作系统的支持。您已经在设备上运行一代或者两代的操作系统将退役。首先是</a:t>
            </a:r>
            <a:r>
              <a:rPr lang="en-US" altLang="zh-CN" baseline="0" dirty="0" smtClean="0"/>
              <a:t>2018</a:t>
            </a:r>
            <a:r>
              <a:rPr lang="zh-CN" altLang="en-US" baseline="0" dirty="0" smtClean="0"/>
              <a:t>年</a:t>
            </a:r>
            <a:r>
              <a:rPr lang="en-US" altLang="zh-CN" baseline="0" dirty="0" smtClean="0"/>
              <a:t>6</a:t>
            </a:r>
            <a:r>
              <a:rPr lang="zh-CN" altLang="en-US" baseline="0" dirty="0" smtClean="0"/>
              <a:t>月份的</a:t>
            </a:r>
            <a:r>
              <a:rPr lang="en-US" altLang="zh-CN" baseline="0" dirty="0" smtClean="0"/>
              <a:t>Windows CE 6.0 </a:t>
            </a:r>
            <a:r>
              <a:rPr lang="zh-CN" altLang="en-US" baseline="0" dirty="0" smtClean="0"/>
              <a:t>，接着是</a:t>
            </a:r>
            <a:r>
              <a:rPr lang="en-US" altLang="zh-CN" baseline="0" dirty="0" smtClean="0"/>
              <a:t>2019</a:t>
            </a:r>
            <a:r>
              <a:rPr lang="zh-CN" altLang="en-US" baseline="0" dirty="0" smtClean="0"/>
              <a:t>年</a:t>
            </a:r>
            <a:r>
              <a:rPr lang="en-US" altLang="zh-CN" baseline="0" dirty="0" smtClean="0"/>
              <a:t>6</a:t>
            </a:r>
            <a:r>
              <a:rPr lang="zh-CN" altLang="en-US" baseline="0" dirty="0" smtClean="0"/>
              <a:t>月的</a:t>
            </a:r>
            <a:r>
              <a:rPr lang="en-US" altLang="zh-CN" baseline="0" dirty="0" smtClean="0"/>
              <a:t>Windows Embedded Handheld </a:t>
            </a:r>
            <a:r>
              <a:rPr lang="zh-CN" altLang="en-US" baseline="0" dirty="0" smtClean="0"/>
              <a:t>（</a:t>
            </a:r>
            <a:r>
              <a:rPr lang="en-US" altLang="zh-CN" baseline="0" dirty="0" smtClean="0"/>
              <a:t>WM</a:t>
            </a:r>
            <a:r>
              <a:rPr lang="zh-CN" altLang="en-US" baseline="0" dirty="0" smtClean="0"/>
              <a:t>）</a:t>
            </a:r>
            <a:r>
              <a:rPr lang="en-US" altLang="zh-CN" baseline="0" dirty="0" smtClean="0"/>
              <a:t>6.1 </a:t>
            </a:r>
            <a:r>
              <a:rPr lang="zh-CN" altLang="en-US" baseline="0" dirty="0" smtClean="0"/>
              <a:t>，和</a:t>
            </a:r>
            <a:r>
              <a:rPr lang="en-US" altLang="zh-CN" baseline="0" dirty="0" smtClean="0"/>
              <a:t>2020</a:t>
            </a:r>
            <a:r>
              <a:rPr lang="zh-CN" altLang="en-US" baseline="0" dirty="0" smtClean="0"/>
              <a:t>年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月份的</a:t>
            </a:r>
            <a:r>
              <a:rPr lang="en-US" altLang="zh-CN" baseline="0" dirty="0" smtClean="0"/>
              <a:t>6.5</a:t>
            </a:r>
            <a:endParaRPr lang="en-US" baseline="0" dirty="0"/>
          </a:p>
          <a:p>
            <a:endParaRPr lang="en-US" baseline="0" dirty="0"/>
          </a:p>
          <a:p>
            <a:r>
              <a:rPr lang="zh-CN" altLang="en-US" baseline="0" dirty="0" smtClean="0"/>
              <a:t>现在发生了什么呢？您该如何寻找下一代的操作系统？又该如何处理已经投资过的并且业务必需的移动软件呢？您没有时间也没有预算来重新编写软件。</a:t>
            </a:r>
            <a:endParaRPr lang="en-US" baseline="0" dirty="0"/>
          </a:p>
          <a:p>
            <a:endParaRPr lang="en-US" baseline="0" dirty="0"/>
          </a:p>
          <a:p>
            <a:r>
              <a:rPr lang="zh-CN" altLang="en-US" baseline="0" dirty="0" smtClean="0"/>
              <a:t>如果您还没有开始，立刻着手制定您的操作系统迁移的计划吧。</a:t>
            </a:r>
            <a:r>
              <a:rPr lang="en-US" altLang="zh-CN" baseline="0" dirty="0" err="1" smtClean="0"/>
              <a:t>Ivanti</a:t>
            </a:r>
            <a:r>
              <a:rPr lang="zh-CN" altLang="en-US" baseline="0" dirty="0" smtClean="0"/>
              <a:t>供应链团队时刻待命，帮您实现。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6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现在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设备制造商以及整个供应链，都在为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做准备。自从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2011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年底，针对坚固移动计算市场的第一次介绍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安卓系统已经在坚固设备发货的数量和设备类型的数量上显著增长。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这里的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2016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年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37%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的数据是来自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VDC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Research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，并且是从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2015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年的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24%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增长上来的。需要记住的，这是坚固设备，与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在消费市场上占有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80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％的份额相当，这一转变变得更加明显。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作为下一代的选择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转向触摸导航的用户界面已经加速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出现的新设备更大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屏幕更清晰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但是物理键或按钮更少。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您如何迁移，完全不需要重写软件的无效投资。 这就是由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Wavelink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提供的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Ivanti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Velocity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产品出现的原因。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228600" indent="-228600"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7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是一个框架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framework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，用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于交付您的下一代移动部署。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作为开始，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它利用现有的应用程序和正在使用的企业系统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所以在这里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我们不是在谈论改造或者更换你的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WMS,ERP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或其他主机系统。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相反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可以让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把这些现有的移动客户端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——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telnet,web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应用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甚至针对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Oracle SIM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Studio,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组成一个框架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为下一代操作系统做好准备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和这些新设备提供的组合设计的触摸屏界面。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此外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使您能够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个性化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定制，包括从屏幕上的键盘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到数据捕获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到强大的脚本和其他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诸多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方面。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借助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Xamarin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设计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很容易在所有领先的坚固移动电脑制造商的最新触摸屏设备上实现。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54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是一个框架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framework,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用于交付您的下一代移动部署。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作为开始，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它利用现有的应用程序和正在使用的企业系统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所以在这里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我们不是在谈论改造或者更换你的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WMS,ERP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或其他主机系统。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相反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可以让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把这些现有的移动客户端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——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telnet,web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应用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甚至针对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Oracle SIM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Studio,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组成一个框架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为下一代操作系统做好准备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和这些新设备提供的组合设计的触摸屏界面。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此外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使您能够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个性化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定制，包括从屏幕上的键盘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到数据捕获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到强大的脚本和其他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诸多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方面。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借助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Xamarin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设计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很容易在所有领先的坚固移动电脑制造商的最新触摸屏设备上实现。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框架能做的另外一件事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: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它让你以自己的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需求和节奏</a:t>
            </a:r>
            <a:r>
              <a:rPr lang="zh-CN" altLang="zh-CN" dirty="0" smtClean="0">
                <a:effectLst/>
              </a:rPr>
              <a:t>，过渡到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。</a:t>
            </a:r>
            <a:endParaRPr lang="en-US" dirty="0" smtClean="0"/>
          </a:p>
          <a:p>
            <a:endParaRPr lang="en-US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2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借助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框架，循序渐进以便完全拥抱下一代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，使用了我们亲切地称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之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“MOMS”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的方法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——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迁移、优化、现代化，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Speakeasy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语音启用。让我们来解释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: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这种方法的四个步骤让你迁移到一个新的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设备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保留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您现有的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telnet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客户端或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应用程序的体验。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然后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优化工作流程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将流程自动化。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接下来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现代化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telnet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web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应用程序的用户体验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——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本质上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是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提高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触摸屏体验的应用程序界面。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最后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借助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Speakeasy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语音启用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给您的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应用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提升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更多的生产率。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0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在迁移阶段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你开始无缝迁移到一个新的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移动电脑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通过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运行现有的客户端。我们称之为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原生模式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native mode”——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从本质上说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如果是一个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Telnet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应用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设备上仍出现作为一个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绿屏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telnet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。虽然运行于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它仍然保留了你在旧设备的应用程序中的配置设置和操作流程。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易于安装和部署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并使用行业标准网络协议。不需要更改您的主机应用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没有服务器需求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不需要昂贵的专业服务。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借助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 MOMS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平台，你可以采用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开始用简单的过渡到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原生模式。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原生模式允许您无缝引入一个新的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移动电脑到你现有的供应链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不需要昂贵的专业服务和中间件服务器。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chemeClr val="tx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现在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请记住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MOMS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方法过渡到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，是以您自己的前进步骤为中心。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所以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一旦你熟悉了迁移到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和运行在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原生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模式下的应用程序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下一步便是优化。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在这个步骤中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你工作在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Velocity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控制台，简化工作流任务，通过消除未使用的步骤和冗余任务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自动计算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等等。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你也能够创建自定义键盘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——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而且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我们指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的是，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给工人展示特定的屏幕键，适用于输入工作流中的所选字段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“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”,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只包含数字字符或其它您定义的特殊配置。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在这一步中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我们的目标是加强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的应用程序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这样工人可以更快地执行任务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培训新员工花费更少的时间。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再一次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所有的优化都是针对移动设备设计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所以我们没有更改您的企业系统。我们只是简单的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采用优化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移动设备界面的方式。</a:t>
            </a:r>
          </a:p>
          <a:p>
            <a:endParaRPr lang="en-US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5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在现代化阶段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你将现有的应用程序转换为触屏的安卓应用。在这个阶段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借助新设备，你会获得完美的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很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酷的视觉效果和直观导航的用户体验。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另外，提供熟悉的点击滑动的导航体验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这是为员工添加视觉提示的机会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所以他们能被视觉上定向关注到屏幕上你希望他们先找到的信息。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这也是有机会增加公司品牌和配色方案添加到您的应用程序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突出数据字段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等等。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ＭＳ Ｐゴシック" charset="0"/>
              <a:cs typeface="ＭＳ Ｐゴシック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</a:b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现在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为实现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MOMS,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我们谈论以自己的节奏迁移的每一步。即使如此在现代化阶段。你可以不时的介绍现代屏幕来适合您的业务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并且运行一个现代化和原生的屏幕，取决于最适合您的方式。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B379BF-ABF8-234A-8DE5-788300FB508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070100"/>
            <a:ext cx="8229600" cy="908050"/>
          </a:xfrm>
        </p:spPr>
        <p:txBody>
          <a:bodyPr anchor="t"/>
          <a:lstStyle>
            <a:lvl1pPr algn="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8799" y="2971799"/>
            <a:ext cx="4318001" cy="41910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Presenters Name</a:t>
            </a: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1657350"/>
            <a:ext cx="9144000" cy="260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57200" y="895350"/>
            <a:ext cx="1701048" cy="596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8945675" y="1712161"/>
            <a:ext cx="147816" cy="1478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673769" y="4241227"/>
            <a:ext cx="1553715" cy="7639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D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_Dk Gr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Wrm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Quote_Dk Gra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Use this color background very sparingly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(sparingly= 1 per deck)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Quote_Dk Gra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- Use this color background very sparingly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Use this color background very sparingly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_Dk 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- Use this color background very sparingly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Use this color background very sparingly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_Dk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- Use this color background very sparingly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657350"/>
            <a:ext cx="9144000" cy="1720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lum bright="-100000" contrast="30000"/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50100"/>
          <a:stretch/>
        </p:blipFill>
        <p:spPr>
          <a:xfrm rot="10800000" flipH="1" flipV="1">
            <a:off x="5415" y="1771650"/>
            <a:ext cx="9134856" cy="1600200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1657350"/>
            <a:ext cx="8229599" cy="1720850"/>
          </a:xfr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Transition slide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4456215" y="-1119248"/>
            <a:ext cx="231568" cy="914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929331" y="3347020"/>
            <a:ext cx="215583" cy="221520"/>
            <a:chOff x="8897815" y="3341077"/>
            <a:chExt cx="241161" cy="24780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897815" y="3341077"/>
              <a:ext cx="241161" cy="2478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945675" y="3392105"/>
              <a:ext cx="147816" cy="147816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/>
          <p:nvPr userDrawn="1"/>
        </p:nvCxnSpPr>
        <p:spPr>
          <a:xfrm flipH="1">
            <a:off x="1" y="3332487"/>
            <a:ext cx="9143999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Use this color background very sparingly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Quote_Dk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- Use this color background very sparingly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_Te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- Use this color background very sparingly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Quote_Dk Gra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- Use this color background very sparingly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= (sparingly= 1 per deck)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-3175"/>
            <a:ext cx="190500" cy="193675"/>
            <a:chOff x="-370024" y="1200150"/>
            <a:chExt cx="1185313" cy="1205063"/>
          </a:xfrm>
        </p:grpSpPr>
        <p:sp>
          <p:nvSpPr>
            <p:cNvPr id="10" name="Rectangle 9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2" name="Straight Connector 11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200150"/>
            <a:ext cx="9144000" cy="1720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email">
            <a:lum bright="-100000" contrast="30000"/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50100"/>
          <a:stretch/>
        </p:blipFill>
        <p:spPr>
          <a:xfrm rot="10800000" flipH="1" flipV="1">
            <a:off x="5415" y="1314450"/>
            <a:ext cx="9134856" cy="16002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5400000">
            <a:off x="4456215" y="-1576448"/>
            <a:ext cx="231568" cy="914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929331" y="2889820"/>
            <a:ext cx="215583" cy="221520"/>
            <a:chOff x="8897815" y="3341077"/>
            <a:chExt cx="241161" cy="24780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897815" y="3341077"/>
              <a:ext cx="241161" cy="24780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8945675" y="3392105"/>
              <a:ext cx="147816" cy="147816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/>
          <p:nvPr userDrawn="1"/>
        </p:nvCxnSpPr>
        <p:spPr>
          <a:xfrm flipH="1">
            <a:off x="1" y="2875287"/>
            <a:ext cx="9143999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663388" y="3584672"/>
            <a:ext cx="1828800" cy="6417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688288"/>
            <a:ext cx="8229600" cy="766153"/>
          </a:xfrm>
        </p:spPr>
        <p:txBody>
          <a:bodyPr/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 - Statement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85710" y="2690021"/>
            <a:ext cx="7172579" cy="511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2510" y="811575"/>
            <a:ext cx="6098977" cy="16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89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0938"/>
            <a:ext cx="8404578" cy="357452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404578" cy="6261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031" y="4671549"/>
            <a:ext cx="1043747" cy="372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1211" y="147028"/>
            <a:ext cx="2055223" cy="5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739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404578" cy="6261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71211" y="147028"/>
            <a:ext cx="2055223" cy="563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031" y="4671549"/>
            <a:ext cx="1043747" cy="3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44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404578" cy="6261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031" y="4671549"/>
            <a:ext cx="1043747" cy="372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71211" y="147028"/>
            <a:ext cx="2055223" cy="5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100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9" name="Rectangle 18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5" name="Straight Connector 4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3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0" name="Rectangle 9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2" name="Straight Connector 11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&amp;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1" y="285750"/>
            <a:ext cx="4087298" cy="45720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971550"/>
            <a:ext cx="4114799" cy="3886201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029200" y="0"/>
            <a:ext cx="41148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5" name="Rectangle 14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8" name="Straight Connector 17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&amp;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83922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366550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075" y="1200151"/>
            <a:ext cx="2593378" cy="2153222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64074" y="3943350"/>
            <a:ext cx="8489425" cy="914400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5" name="Rectangle 14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9" name="Straight Connector 18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420099" cy="4572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71550"/>
            <a:ext cx="8420100" cy="3886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Quote_D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285750"/>
            <a:ext cx="8420099" cy="320684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8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Quote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918894" y="3737094"/>
            <a:ext cx="5496712" cy="546148"/>
          </a:xfrm>
          <a:noFill/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styles.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875"/>
            <a:ext cx="181232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pc="2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190500" cy="193675"/>
            <a:chOff x="-370024" y="1200150"/>
            <a:chExt cx="1185313" cy="12050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70024" y="1200150"/>
              <a:ext cx="1185313" cy="12050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 flipV="1">
              <a:off x="-127473" y="1435818"/>
              <a:ext cx="710267" cy="710264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182689" y="-7814"/>
            <a:ext cx="0" cy="51951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alphaModFix amt="2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-536665" y="4392508"/>
            <a:ext cx="1265330" cy="62212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1" y="285751"/>
            <a:ext cx="82296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1" y="1200151"/>
            <a:ext cx="8229600" cy="3657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2" r:id="rId1"/>
    <p:sldLayoutId id="2147484310" r:id="rId2"/>
    <p:sldLayoutId id="2147484314" r:id="rId3"/>
    <p:sldLayoutId id="2147484296" r:id="rId4"/>
    <p:sldLayoutId id="2147484303" r:id="rId5"/>
    <p:sldLayoutId id="2147484302" r:id="rId6"/>
    <p:sldLayoutId id="2147484297" r:id="rId7"/>
    <p:sldLayoutId id="2147484332" r:id="rId8"/>
    <p:sldLayoutId id="2147484324" r:id="rId9"/>
    <p:sldLayoutId id="2147484325" r:id="rId10"/>
    <p:sldLayoutId id="2147484315" r:id="rId11"/>
    <p:sldLayoutId id="2147484329" r:id="rId12"/>
    <p:sldLayoutId id="2147484322" r:id="rId13"/>
    <p:sldLayoutId id="2147484326" r:id="rId14"/>
    <p:sldLayoutId id="2147484321" r:id="rId15"/>
    <p:sldLayoutId id="2147484327" r:id="rId16"/>
    <p:sldLayoutId id="2147484319" r:id="rId17"/>
    <p:sldLayoutId id="2147484328" r:id="rId18"/>
    <p:sldLayoutId id="2147484320" r:id="rId19"/>
    <p:sldLayoutId id="2147484330" r:id="rId20"/>
    <p:sldLayoutId id="2147484323" r:id="rId21"/>
    <p:sldLayoutId id="2147484331" r:id="rId22"/>
    <p:sldLayoutId id="2147484318" r:id="rId23"/>
    <p:sldLayoutId id="2147484306" r:id="rId24"/>
    <p:sldLayoutId id="2147484316" r:id="rId25"/>
    <p:sldLayoutId id="2147484334" r:id="rId26"/>
    <p:sldLayoutId id="2147484335" r:id="rId27"/>
    <p:sldLayoutId id="2147484336" r:id="rId28"/>
    <p:sldLayoutId id="2147484337" r:id="rId29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0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  <a:cs typeface="MS PGothic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Tx/>
        <a:buNone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7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5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charset="0"/>
        <a:buChar char="§"/>
        <a:defRPr sz="17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592" userDrawn="1">
          <p15:clr>
            <a:srgbClr val="F26B43"/>
          </p15:clr>
        </p15:guide>
        <p15:guide id="2" pos="3168" userDrawn="1">
          <p15:clr>
            <a:srgbClr val="F26B43"/>
          </p15:clr>
        </p15:guide>
        <p15:guide id="3" pos="3744" userDrawn="1">
          <p15:clr>
            <a:srgbClr val="F26B43"/>
          </p15:clr>
        </p15:guide>
        <p15:guide id="4" pos="4320" userDrawn="1">
          <p15:clr>
            <a:srgbClr val="F26B43"/>
          </p15:clr>
        </p15:guide>
        <p15:guide id="5" pos="4896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pos="201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864" userDrawn="1">
          <p15:clr>
            <a:srgbClr val="F26B43"/>
          </p15:clr>
        </p15:guide>
        <p15:guide id="10" pos="288" userDrawn="1">
          <p15:clr>
            <a:srgbClr val="F26B43"/>
          </p15:clr>
        </p15:guide>
        <p15:guide id="11" orient="horz" pos="1332" userDrawn="1">
          <p15:clr>
            <a:srgbClr val="F26B43"/>
          </p15:clr>
        </p15:guide>
        <p15:guide id="12" orient="horz" pos="756" userDrawn="1">
          <p15:clr>
            <a:srgbClr val="F26B43"/>
          </p15:clr>
        </p15:guide>
        <p15:guide id="13" orient="horz" pos="180" userDrawn="1">
          <p15:clr>
            <a:srgbClr val="F26B43"/>
          </p15:clr>
        </p15:guide>
        <p15:guide id="14" orient="horz" pos="1908" userDrawn="1">
          <p15:clr>
            <a:srgbClr val="F26B43"/>
          </p15:clr>
        </p15:guide>
        <p15:guide id="15" orient="horz" pos="2484" userDrawn="1">
          <p15:clr>
            <a:srgbClr val="F26B43"/>
          </p15:clr>
        </p15:guide>
        <p15:guide id="16" orient="horz" pos="3060" userDrawn="1">
          <p15:clr>
            <a:srgbClr val="F26B43"/>
          </p15:clr>
        </p15:guide>
        <p15:guide id="17" orient="horz" pos="468" userDrawn="1">
          <p15:clr>
            <a:srgbClr val="F26B43"/>
          </p15:clr>
        </p15:guide>
        <p15:guide id="18" orient="horz" pos="1044" userDrawn="1">
          <p15:clr>
            <a:srgbClr val="FDE53C"/>
          </p15:clr>
        </p15:guide>
        <p15:guide id="19" orient="horz" pos="1620" userDrawn="1">
          <p15:clr>
            <a:srgbClr val="FDE53C"/>
          </p15:clr>
        </p15:guide>
        <p15:guide id="20" pos="120" userDrawn="1">
          <p15:clr>
            <a:srgbClr val="F26B43"/>
          </p15:clr>
        </p15:guide>
        <p15:guide id="21" pos="5640" userDrawn="1">
          <p15:clr>
            <a:srgbClr val="F26B43"/>
          </p15:clr>
        </p15:guide>
        <p15:guide id="22" orient="horz" pos="612" userDrawn="1">
          <p15:clr>
            <a:srgbClr val="F26B43"/>
          </p15:clr>
        </p15:guide>
        <p15:guide id="23" pos="55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Velocity </a:t>
            </a:r>
            <a:r>
              <a:rPr lang="zh-CN" altLang="en-US" smtClean="0">
                <a:solidFill>
                  <a:schemeClr val="tx2">
                    <a:lumMod val="50000"/>
                  </a:schemeClr>
                </a:solidFill>
              </a:rPr>
              <a:t>介绍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3452" y="57359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957944" y="2768599"/>
            <a:ext cx="7728858" cy="79825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900" kern="120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700" kern="120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500" kern="120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cs typeface="Segoe UI Semibold" panose="020B0702040204020203" pitchFamily="34" charset="0"/>
              </a:rPr>
              <a:t>供应链生产力迁移平台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cs typeface="Segoe UI" panose="020B0502040204020203" pitchFamily="34" charset="0"/>
              </a:rPr>
              <a:t>让您现有的应用程序今天就能在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cs typeface="Segoe UI" panose="020B0502040204020203" pitchFamily="34" charset="0"/>
              </a:rPr>
              <a:t>Android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cs typeface="Segoe UI" panose="020B0502040204020203" pitchFamily="34" charset="0"/>
              </a:rPr>
              <a:t>上运行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 txBox="1">
            <a:spLocks/>
          </p:cNvSpPr>
          <p:nvPr/>
        </p:nvSpPr>
        <p:spPr>
          <a:xfrm>
            <a:off x="2772230" y="975685"/>
            <a:ext cx="5936342" cy="3585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600"/>
              </a:spcAft>
              <a:buFont typeface="Wingdings" charset="2"/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Calibri" charset="0"/>
                <a:cs typeface="Segoe UI Semibold" panose="020B0702040204020203" pitchFamily="34" charset="0"/>
              </a:rPr>
              <a:t>Speakeasy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Calibri" charset="0"/>
                <a:cs typeface="Segoe UI Semibold" panose="020B0702040204020203" pitchFamily="34" charset="0"/>
              </a:rPr>
              <a:t>语音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ea typeface="Calibri" charset="0"/>
                <a:cs typeface="Segoe UI Semibold" panose="020B0702040204020203" pitchFamily="34" charset="0"/>
              </a:rPr>
              <a:t> </a:t>
            </a:r>
            <a:r>
              <a:rPr lang="mr-IN" b="1" dirty="0">
                <a:solidFill>
                  <a:schemeClr val="tx2">
                    <a:lumMod val="75000"/>
                  </a:schemeClr>
                </a:solidFill>
                <a:ea typeface="Calibri" charset="0"/>
                <a:cs typeface="Calibri" charset="0"/>
              </a:rPr>
              <a:t>–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a typeface="Calibri" charset="0"/>
                <a:cs typeface="Segoe UI Semibold" panose="020B0702040204020203" pitchFamily="34" charset="0"/>
              </a:rPr>
              <a:t>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ea typeface="Calibri" charset="0"/>
                <a:cs typeface="Segoe UI Semibold" panose="020B0702040204020203" pitchFamily="34" charset="0"/>
              </a:rPr>
              <a:t>额外的输入方式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ea typeface="Calibri" charset="0"/>
              <a:cs typeface="Segoe UI Semibold" panose="020B0702040204020203" pitchFamily="34" charset="0"/>
            </a:endParaRPr>
          </a:p>
          <a:p>
            <a:pPr marL="171450" lvl="1" indent="0" fontAlgn="auto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5000"/>
              <a:buNone/>
            </a:pPr>
            <a:r>
              <a:rPr lang="en-US" sz="2000" b="1" i="1" u="sng" dirty="0" smtClean="0">
                <a:solidFill>
                  <a:schemeClr val="accent1"/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30</a:t>
            </a:r>
            <a:r>
              <a:rPr lang="zh-CN" altLang="en-US" sz="2000" b="1" i="1" u="sng" dirty="0" smtClean="0">
                <a:solidFill>
                  <a:schemeClr val="accent1"/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天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即可在您现有应用程序上启用语音！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Calibri" charset="0"/>
              <a:cs typeface="Segoe UI Semibold" panose="020B0702040204020203" pitchFamily="34" charset="0"/>
            </a:endParaRPr>
          </a:p>
          <a:p>
            <a:pPr marL="171450" lvl="1" indent="0" fontAlgn="auto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全功能的语音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Calibri" charset="0"/>
              <a:cs typeface="Segoe UI Semibold" panose="020B0702040204020203" pitchFamily="34" charset="0"/>
            </a:endParaRPr>
          </a:p>
          <a:p>
            <a:pPr marL="171450" lvl="1" indent="0" fontAlgn="auto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5000"/>
              <a:buNone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说话者无关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Calibri" charset="0"/>
              <a:cs typeface="Segoe UI Semibold" panose="020B0702040204020203" pitchFamily="34" charset="0"/>
            </a:endParaRPr>
          </a:p>
          <a:p>
            <a:pPr marL="171450" lvl="1" indent="0" fontAlgn="auto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显著的生产力提升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, 99%+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准确性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Calibri" charset="0"/>
              <a:cs typeface="Segoe UI Semibold" panose="020B0702040204020203" pitchFamily="34" charset="0"/>
            </a:endParaRPr>
          </a:p>
          <a:p>
            <a:pPr marL="171450" lvl="1" indent="0" fontAlgn="auto"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易于学习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Calibri" charset="0"/>
              <a:cs typeface="Segoe UI Semibold" panose="020B0702040204020203" pitchFamily="34" charset="0"/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330200" y="341243"/>
            <a:ext cx="3803650" cy="49445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b="1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850"/>
            <a:ext cx="8420100" cy="457200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S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peakeasy </a:t>
            </a:r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轻松语音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9894" y="114761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Segoe Script" panose="030B0504020000000003" pitchFamily="66" charset="0"/>
              </a:rPr>
              <a:t>语音</a:t>
            </a:r>
            <a:endParaRPr lang="en-US" b="1" dirty="0">
              <a:solidFill>
                <a:schemeClr val="bg1"/>
              </a:solidFill>
              <a:latin typeface="Segoe Script" panose="030B0504020000000003" pitchFamily="66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27617"/>
            <a:ext cx="3181257" cy="81588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788740" y="3912117"/>
            <a:ext cx="4201804" cy="1040830"/>
            <a:chOff x="4889500" y="3661064"/>
            <a:chExt cx="4201804" cy="1040830"/>
          </a:xfrm>
        </p:grpSpPr>
        <p:sp>
          <p:nvSpPr>
            <p:cNvPr id="12" name="Rounded Rectangle 11"/>
            <p:cNvSpPr/>
            <p:nvPr/>
          </p:nvSpPr>
          <p:spPr>
            <a:xfrm>
              <a:off x="4889500" y="3661064"/>
              <a:ext cx="4127499" cy="1040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55138" y="3942517"/>
              <a:ext cx="3136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了解更多关于语音的优势</a:t>
              </a:r>
              <a:r>
                <a:rPr lang="en-US" sz="2000" b="1" dirty="0" smtClean="0"/>
                <a:t>!</a:t>
              </a:r>
              <a:endParaRPr lang="en-US" sz="20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28"/>
            <a:stretch/>
          </p:blipFill>
          <p:spPr>
            <a:xfrm>
              <a:off x="5046626" y="3827536"/>
              <a:ext cx="988497" cy="815883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85" y="1175090"/>
            <a:ext cx="1697895" cy="30184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444" y="2993219"/>
            <a:ext cx="1249136" cy="10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4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1"/>
          <p:cNvSpPr txBox="1">
            <a:spLocks/>
          </p:cNvSpPr>
          <p:nvPr/>
        </p:nvSpPr>
        <p:spPr>
          <a:xfrm>
            <a:off x="2231629" y="1320634"/>
            <a:ext cx="6846591" cy="223964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(M)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igrate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迁移您当前的应用到</a:t>
            </a:r>
            <a:r>
              <a:rPr lang="en-US" altLang="zh-CN" sz="14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Android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Microsoft Sans Serif" panose="020B0604020202020204" pitchFamily="34" charset="0"/>
              <a:cs typeface="Segoe UI Semibold" panose="020B0702040204020203" pitchFamily="34" charset="0"/>
            </a:endParaRPr>
          </a:p>
          <a:p>
            <a:pPr marL="685800" indent="0">
              <a:spcBef>
                <a:spcPts val="50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  </a:t>
            </a:r>
            <a:r>
              <a:rPr lang="en-US" sz="1800" b="1" dirty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(O)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ptimize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优化用户体验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Microsoft Sans Serif" panose="020B0604020202020204" pitchFamily="34" charset="0"/>
              <a:cs typeface="Segoe UI Semibold" panose="020B0702040204020203" pitchFamily="34" charset="0"/>
            </a:endParaRPr>
          </a:p>
          <a:p>
            <a:pPr marL="137160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     </a:t>
            </a:r>
            <a:r>
              <a:rPr lang="en-US" sz="1800" b="1" dirty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(M)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odernize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现代化全新的用户界面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UI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Microsoft Sans Serif" panose="020B0604020202020204" pitchFamily="34" charset="0"/>
              <a:cs typeface="Segoe UI Semibold" panose="020B0702040204020203" pitchFamily="34" charset="0"/>
            </a:endParaRPr>
          </a:p>
          <a:p>
            <a:pPr marL="20574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        </a:t>
            </a:r>
            <a:r>
              <a:rPr lang="en-US" sz="1800" b="1" dirty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(S)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peakeasy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14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在应用程序启用语音</a:t>
            </a:r>
            <a:endParaRPr lang="en-US" sz="14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Microsoft Sans Serif" panose="020B0604020202020204" pitchFamily="34" charset="0"/>
              <a:cs typeface="Segoe UI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Microsoft Sans Serif" panose="020B0604020202020204" pitchFamily="34" charset="0"/>
              <a:cs typeface="Segoe UI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>
            <a:off x="1430914" y="2721203"/>
            <a:ext cx="2647081" cy="49445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1430600" y="3248355"/>
            <a:ext cx="2375686" cy="49445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4569472" y="1643109"/>
            <a:ext cx="4600866" cy="49445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endParaRPr lang="en-US" sz="1400" dirty="0">
              <a:latin typeface="Segoe UI Semibold" panose="020B0702040204020203" pitchFamily="34" charset="0"/>
              <a:ea typeface="Microsoft Sans Serif" panose="020B06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469196" y="252618"/>
            <a:ext cx="7188903" cy="56822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开始实现</a:t>
            </a:r>
            <a:r>
              <a:rPr lang="en-US" sz="3200" b="1" dirty="0" smtClean="0">
                <a:solidFill>
                  <a:schemeClr val="accent1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MOMS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1" y="1286334"/>
            <a:ext cx="1614227" cy="2869737"/>
          </a:xfrm>
          <a:prstGeom prst="roundRect">
            <a:avLst>
              <a:gd name="adj" fmla="val 16667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ContrastingRightFacing">
              <a:rot lat="324354" lon="18945012" rev="210644"/>
            </a:camera>
            <a:lightRig rig="threePt" dir="t"/>
          </a:scene3d>
          <a:sp3d contourW="6350" prstMaterial="matte">
            <a:bevelT w="50800" h="50800"/>
            <a:bevelB w="101600" prst="riblet"/>
            <a:contourClr>
              <a:srgbClr val="969696"/>
            </a:contourClr>
          </a:sp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7" y="1704607"/>
            <a:ext cx="1688961" cy="3002597"/>
          </a:xfrm>
          <a:prstGeom prst="roundRect">
            <a:avLst>
              <a:gd name="adj" fmla="val 16667"/>
            </a:avLst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ContrastingRightFacing">
              <a:rot lat="324354" lon="18945012" rev="210644"/>
            </a:camera>
            <a:lightRig rig="threePt" dir="t">
              <a:rot lat="0" lon="0" rev="0"/>
            </a:lightRig>
          </a:scene3d>
          <a:sp3d contourW="6350" prstMaterial="matte">
            <a:bevelT w="50800" h="50800"/>
            <a:bevelB w="101600" prst="riblet"/>
            <a:contourClr>
              <a:srgbClr val="969696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47" y="2159562"/>
            <a:ext cx="1582035" cy="2812506"/>
          </a:xfrm>
          <a:prstGeom prst="roundRect">
            <a:avLst>
              <a:gd name="adj" fmla="val 16667"/>
            </a:avLst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152400" dist="11430" dir="900000" algn="tl" rotWithShape="0">
              <a:srgbClr val="000000">
                <a:alpha val="30000"/>
              </a:srgbClr>
            </a:outerShdw>
          </a:effectLst>
          <a:scene3d>
            <a:camera prst="perspectiveContrastingRightFacing">
              <a:rot lat="324000" lon="18900000" rev="210000"/>
            </a:camera>
            <a:lightRig rig="threePt" dir="t"/>
          </a:scene3d>
          <a:sp3d contourW="6350" prstMaterial="matte">
            <a:bevelT w="50800" h="50800"/>
            <a:bevelB w="101600" prst="riblet"/>
            <a:contourClr>
              <a:srgbClr val="969696"/>
            </a:contourClr>
          </a:sp3d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05" y="2607948"/>
            <a:ext cx="1690840" cy="3005938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152400" dist="11430" dir="900000" algn="tl" rotWithShape="0">
              <a:srgbClr val="000000">
                <a:alpha val="30000"/>
              </a:srgbClr>
            </a:outerShdw>
          </a:effectLst>
          <a:scene3d>
            <a:camera prst="perspectiveContrastingRightFacing">
              <a:rot lat="324000" lon="18900000" rev="210000"/>
            </a:camera>
            <a:lightRig rig="threePt" dir="t"/>
          </a:scene3d>
          <a:sp3d contourW="6350" prstMaterial="matte">
            <a:bevelT w="50800" h="50800"/>
            <a:bevelB w="101600"/>
            <a:contourClr>
              <a:srgbClr val="969696"/>
            </a:contourClr>
          </a:sp3d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9589" y="4241769"/>
            <a:ext cx="1142476" cy="930870"/>
          </a:xfrm>
          <a:prstGeom prst="rect">
            <a:avLst/>
          </a:prstGeom>
          <a:scene3d>
            <a:camera prst="orthographicFront">
              <a:rot lat="900000" lon="19260000" rev="120000"/>
            </a:camera>
            <a:lightRig rig="threePt" dir="t"/>
          </a:scene3d>
        </p:spPr>
      </p:pic>
      <p:grpSp>
        <p:nvGrpSpPr>
          <p:cNvPr id="13" name="Group 12"/>
          <p:cNvGrpSpPr/>
          <p:nvPr/>
        </p:nvGrpSpPr>
        <p:grpSpPr>
          <a:xfrm>
            <a:off x="4788740" y="3912117"/>
            <a:ext cx="4284625" cy="1040830"/>
            <a:chOff x="4889500" y="3661064"/>
            <a:chExt cx="4284625" cy="1040830"/>
          </a:xfrm>
        </p:grpSpPr>
        <p:sp>
          <p:nvSpPr>
            <p:cNvPr id="14" name="Rounded Rectangle 13"/>
            <p:cNvSpPr/>
            <p:nvPr/>
          </p:nvSpPr>
          <p:spPr>
            <a:xfrm>
              <a:off x="4889500" y="3661064"/>
              <a:ext cx="4127499" cy="1040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80833" y="3939937"/>
              <a:ext cx="3293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申请</a:t>
              </a:r>
              <a:r>
                <a:rPr lang="en-US" sz="2000" b="1" dirty="0" smtClean="0"/>
                <a:t>Velocity</a:t>
              </a:r>
              <a:r>
                <a:rPr lang="zh-CN" altLang="en-US" sz="2000" b="1" dirty="0" smtClean="0"/>
                <a:t>的免费试用！</a:t>
              </a:r>
              <a:endParaRPr lang="en-US" sz="2000" b="1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28"/>
            <a:stretch/>
          </p:blipFill>
          <p:spPr>
            <a:xfrm>
              <a:off x="5046626" y="3827536"/>
              <a:ext cx="988497" cy="815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151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5024" y="2552700"/>
            <a:ext cx="5438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感谢观看</a:t>
            </a:r>
            <a:endParaRPr lang="en-US" altLang="zh-CN" b="1" dirty="0" smtClean="0"/>
          </a:p>
          <a:p>
            <a:pPr algn="ctr"/>
            <a:endParaRPr lang="en-US" altLang="zh-CN" b="1" dirty="0" smtClean="0"/>
          </a:p>
          <a:p>
            <a:pPr algn="ctr"/>
            <a:r>
              <a:rPr lang="zh-CN" altLang="en-US" b="1" dirty="0"/>
              <a:t>如</a:t>
            </a:r>
            <a:r>
              <a:rPr lang="zh-CN" altLang="en-US" b="1" dirty="0" smtClean="0"/>
              <a:t>需更多信息，请联系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SupplyChainSalesChina@ivanti.com</a:t>
            </a:r>
          </a:p>
          <a:p>
            <a:endParaRPr lang="zh-CN" altLang="en-US" dirty="0"/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1" y="719138"/>
            <a:ext cx="5715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0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1" y="771090"/>
            <a:ext cx="8420099" cy="320684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到</a:t>
            </a:r>
            <a:r>
              <a:rPr lang="en-US" sz="3600" dirty="0" smtClean="0"/>
              <a:t>2020</a:t>
            </a:r>
            <a:r>
              <a:rPr lang="zh-CN" altLang="en-US" sz="3600" dirty="0" smtClean="0"/>
              <a:t>年</a:t>
            </a:r>
            <a:r>
              <a:rPr lang="en-US" sz="3600" dirty="0" smtClean="0"/>
              <a:t>, </a:t>
            </a:r>
            <a:r>
              <a:rPr lang="en-US" sz="60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100%</a:t>
            </a:r>
            <a:r>
              <a:rPr lang="en-US" sz="6000" dirty="0"/>
              <a:t> </a:t>
            </a:r>
            <a:r>
              <a:rPr lang="zh-CN" altLang="en-US" sz="3600" dirty="0" smtClean="0"/>
              <a:t>您现有</a:t>
            </a:r>
            <a:r>
              <a:rPr lang="zh-CN" altLang="en-US" sz="3600" dirty="0"/>
              <a:t>的</a:t>
            </a:r>
            <a:r>
              <a:rPr lang="zh-CN" altLang="en-US" sz="3600" dirty="0" smtClean="0"/>
              <a:t>设备</a:t>
            </a:r>
            <a:endParaRPr lang="en-US" altLang="zh-CN" sz="3600" dirty="0" smtClean="0"/>
          </a:p>
          <a:p>
            <a:r>
              <a:rPr lang="zh-CN" altLang="en-US" sz="6000" dirty="0">
                <a:ln w="3175"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不再被支持</a:t>
            </a:r>
            <a:endParaRPr lang="en-US" sz="6000" dirty="0">
              <a:ln w="3175">
                <a:solidFill>
                  <a:schemeClr val="tx1"/>
                </a:solidFill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3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3894" y="508194"/>
            <a:ext cx="8149366" cy="320684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在</a:t>
            </a:r>
            <a:r>
              <a:rPr lang="en-US" altLang="zh-CN" sz="3600" dirty="0" smtClean="0"/>
              <a:t>2016 </a:t>
            </a:r>
            <a:r>
              <a:rPr lang="zh-CN" altLang="en-US" sz="3600" dirty="0"/>
              <a:t>年</a:t>
            </a:r>
            <a:r>
              <a:rPr lang="zh-CN" altLang="en-US" sz="3600" dirty="0" smtClean="0"/>
              <a:t>，</a:t>
            </a:r>
            <a:endParaRPr lang="en-US" altLang="zh-CN" sz="3600" dirty="0" smtClean="0"/>
          </a:p>
          <a:p>
            <a:pPr algn="l"/>
            <a:r>
              <a:rPr lang="zh-CN" altLang="en-US" sz="3600" dirty="0" smtClean="0"/>
              <a:t>所有出货的坚固手持设备和智能手机中 </a:t>
            </a:r>
            <a:endParaRPr lang="en-US" altLang="zh-CN" sz="3600" dirty="0"/>
          </a:p>
          <a:p>
            <a:pPr algn="l"/>
            <a:r>
              <a:rPr lang="en-US" altLang="zh-CN" sz="4800" dirty="0">
                <a:solidFill>
                  <a:srgbClr val="FF0000"/>
                </a:solidFill>
              </a:rPr>
              <a:t>37%</a:t>
            </a:r>
            <a:r>
              <a:rPr lang="zh-CN" altLang="en-US" sz="4800" dirty="0">
                <a:solidFill>
                  <a:srgbClr val="FF0000"/>
                </a:solidFill>
              </a:rPr>
              <a:t>都是</a:t>
            </a:r>
            <a:r>
              <a:rPr lang="en-US" sz="4800" dirty="0">
                <a:solidFill>
                  <a:srgbClr val="FF0000"/>
                </a:solidFill>
              </a:rPr>
              <a:t>Android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International Data Corporation (IDC)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39011" y="2690718"/>
            <a:ext cx="2769223" cy="2683141"/>
            <a:chOff x="6839011" y="2690718"/>
            <a:chExt cx="2769223" cy="268314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65" t="6851" r="22918" b="7627"/>
            <a:stretch/>
          </p:blipFill>
          <p:spPr>
            <a:xfrm>
              <a:off x="7754400" y="2690718"/>
              <a:ext cx="1853834" cy="268314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43" t="35161" r="67062" b="32856"/>
            <a:stretch/>
          </p:blipFill>
          <p:spPr>
            <a:xfrm rot="18740765">
              <a:off x="7144983" y="3080826"/>
              <a:ext cx="400930" cy="1012873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30200" y="3451233"/>
            <a:ext cx="8686799" cy="1250661"/>
            <a:chOff x="330200" y="3587262"/>
            <a:chExt cx="8686799" cy="1250661"/>
          </a:xfrm>
        </p:grpSpPr>
        <p:sp>
          <p:nvSpPr>
            <p:cNvPr id="2" name="Rounded Rectangle 1"/>
            <p:cNvSpPr/>
            <p:nvPr/>
          </p:nvSpPr>
          <p:spPr>
            <a:xfrm>
              <a:off x="330200" y="3587262"/>
              <a:ext cx="8686799" cy="125066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0200" y="3735538"/>
              <a:ext cx="4864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/>
                <a:t>您需要操作系统迁移计划</a:t>
              </a:r>
              <a:r>
                <a:rPr lang="en-US" sz="2400" b="1" dirty="0" smtClean="0"/>
                <a:t>. </a:t>
              </a:r>
            </a:p>
            <a:p>
              <a:pPr algn="ctr"/>
              <a:r>
                <a:rPr lang="zh-CN" altLang="en-US" sz="2400" b="1" dirty="0" smtClean="0"/>
                <a:t>我们能帮您实现</a:t>
              </a:r>
              <a:r>
                <a:rPr lang="en-US" sz="2400" b="1" dirty="0" smtClean="0"/>
                <a:t>.</a:t>
              </a:r>
              <a:endParaRPr lang="en-US" sz="2400" b="1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003" y="3795700"/>
              <a:ext cx="3181257" cy="815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00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下一代供应链移动性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2" name="Picture 51" descr="Android 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1985" y="4006534"/>
            <a:ext cx="566279" cy="56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339" y="4170448"/>
            <a:ext cx="1633371" cy="30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21" y="1131397"/>
            <a:ext cx="5732255" cy="274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82" y="4099800"/>
            <a:ext cx="301164" cy="36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96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ndroid Logo.png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1985" y="4006534"/>
            <a:ext cx="566279" cy="5662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44339" y="4170448"/>
            <a:ext cx="1633371" cy="3025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21" y="1131397"/>
            <a:ext cx="5732255" cy="274234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382" y="4099800"/>
            <a:ext cx="301164" cy="369775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2">
                    <a:lumMod val="75000"/>
                  </a:schemeClr>
                </a:solidFill>
              </a:rPr>
              <a:t>下一代供应链移动性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273300" y="1437554"/>
            <a:ext cx="4682004" cy="646268"/>
            <a:chOff x="2103806" y="1402538"/>
            <a:chExt cx="4682004" cy="646268"/>
          </a:xfrm>
        </p:grpSpPr>
        <p:sp>
          <p:nvSpPr>
            <p:cNvPr id="39" name="Rectangle 38"/>
            <p:cNvSpPr/>
            <p:nvPr/>
          </p:nvSpPr>
          <p:spPr>
            <a:xfrm>
              <a:off x="2406316" y="1436914"/>
              <a:ext cx="4379494" cy="584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spc="200" dirty="0" smtClean="0">
                  <a:solidFill>
                    <a:schemeClr val="bg1"/>
                  </a:solidFill>
                </a:rPr>
                <a:t>利用现有应用程序</a:t>
              </a:r>
              <a:r>
                <a:rPr lang="en-US" sz="1600" b="1" spc="200" dirty="0" smtClean="0">
                  <a:solidFill>
                    <a:schemeClr val="bg1"/>
                  </a:solidFill>
                </a:rPr>
                <a:t> </a:t>
              </a:r>
              <a:endParaRPr lang="en-US" sz="1600" b="1" spc="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600" b="1" spc="200" dirty="0">
                  <a:solidFill>
                    <a:schemeClr val="bg1"/>
                  </a:solidFill>
                </a:rPr>
                <a:t>(Telnet, web </a:t>
              </a:r>
              <a:r>
                <a:rPr lang="zh-CN" altLang="en-US" sz="1600" b="1" spc="200" dirty="0" smtClean="0">
                  <a:solidFill>
                    <a:schemeClr val="bg1"/>
                  </a:solidFill>
                </a:rPr>
                <a:t>应用</a:t>
              </a:r>
              <a:r>
                <a:rPr lang="en-US" sz="1600" b="1" spc="200" dirty="0" smtClean="0">
                  <a:solidFill>
                    <a:schemeClr val="bg1"/>
                  </a:solidFill>
                </a:rPr>
                <a:t>)</a:t>
              </a:r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2103806" y="1402538"/>
              <a:ext cx="646270" cy="6462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200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73300" y="2379454"/>
            <a:ext cx="4682004" cy="646268"/>
            <a:chOff x="2103806" y="2310063"/>
            <a:chExt cx="4682004" cy="646268"/>
          </a:xfrm>
        </p:grpSpPr>
        <p:sp>
          <p:nvSpPr>
            <p:cNvPr id="42" name="Rectangle 41"/>
            <p:cNvSpPr/>
            <p:nvPr/>
          </p:nvSpPr>
          <p:spPr>
            <a:xfrm>
              <a:off x="2406316" y="2344439"/>
              <a:ext cx="4379494" cy="584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spc="200" dirty="0" smtClean="0">
                  <a:solidFill>
                    <a:schemeClr val="bg1"/>
                  </a:solidFill>
                </a:rPr>
                <a:t>通往触屏导航，智能系统</a:t>
              </a:r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103806" y="2310063"/>
              <a:ext cx="646270" cy="6462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200" dirty="0">
                  <a:solidFill>
                    <a:schemeClr val="accent1"/>
                  </a:solidFill>
                </a:rPr>
                <a:t>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273300" y="3335105"/>
            <a:ext cx="4682004" cy="646268"/>
            <a:chOff x="2103806" y="2310063"/>
            <a:chExt cx="4682004" cy="646268"/>
          </a:xfrm>
        </p:grpSpPr>
        <p:sp>
          <p:nvSpPr>
            <p:cNvPr id="45" name="Rectangle 44"/>
            <p:cNvSpPr/>
            <p:nvPr/>
          </p:nvSpPr>
          <p:spPr>
            <a:xfrm>
              <a:off x="2406316" y="2344439"/>
              <a:ext cx="4379494" cy="584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spc="200" dirty="0" smtClean="0">
                  <a:solidFill>
                    <a:schemeClr val="bg1"/>
                  </a:solidFill>
                </a:rPr>
                <a:t>与设备无关的框架</a:t>
              </a:r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2103806" y="2310063"/>
              <a:ext cx="646270" cy="6462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200" dirty="0">
                  <a:solidFill>
                    <a:schemeClr val="accent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612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61" y="1286334"/>
            <a:ext cx="1614227" cy="2869737"/>
          </a:xfrm>
          <a:prstGeom prst="roundRect">
            <a:avLst>
              <a:gd name="adj" fmla="val 16667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ContrastingRightFacing">
              <a:rot lat="324354" lon="18945012" rev="210644"/>
            </a:camera>
            <a:lightRig rig="threePt" dir="t"/>
          </a:scene3d>
          <a:sp3d contourW="6350" prstMaterial="matte">
            <a:bevelT w="50800" h="50800"/>
            <a:bevelB w="101600" prst="riblet"/>
            <a:contourClr>
              <a:srgbClr val="969696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07" y="1704607"/>
            <a:ext cx="1688961" cy="3002597"/>
          </a:xfrm>
          <a:prstGeom prst="roundRect">
            <a:avLst>
              <a:gd name="adj" fmla="val 16667"/>
            </a:avLst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ContrastingRightFacing">
              <a:rot lat="324354" lon="18945012" rev="210644"/>
            </a:camera>
            <a:lightRig rig="threePt" dir="t">
              <a:rot lat="0" lon="0" rev="0"/>
            </a:lightRig>
          </a:scene3d>
          <a:sp3d contourW="6350" prstMaterial="matte">
            <a:bevelT w="50800" h="50800"/>
            <a:bevelB w="101600" prst="riblet"/>
            <a:contourClr>
              <a:srgbClr val="969696"/>
            </a:contourClr>
          </a:sp3d>
        </p:spPr>
      </p:pic>
      <p:sp>
        <p:nvSpPr>
          <p:cNvPr id="28" name="Content Placeholder 1"/>
          <p:cNvSpPr txBox="1">
            <a:spLocks/>
          </p:cNvSpPr>
          <p:nvPr/>
        </p:nvSpPr>
        <p:spPr>
          <a:xfrm>
            <a:off x="2231629" y="1320634"/>
            <a:ext cx="6846591" cy="223964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(M)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Migrate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–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迁移您当前的应用到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Android</a:t>
            </a:r>
            <a:endParaRPr lang="en-US" sz="16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Microsoft Sans Serif" panose="020B0604020202020204" pitchFamily="34" charset="0"/>
              <a:cs typeface="Segoe UI Semibold" panose="020B0702040204020203" pitchFamily="34" charset="0"/>
            </a:endParaRPr>
          </a:p>
          <a:p>
            <a:pPr marL="685800" indent="0">
              <a:spcBef>
                <a:spcPts val="500"/>
              </a:spcBef>
              <a:spcAft>
                <a:spcPts val="1600"/>
              </a:spcAft>
              <a:buNone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  </a:t>
            </a:r>
            <a:r>
              <a:rPr lang="en-US" sz="1800" b="1" dirty="0" smtClean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(O)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Optimize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–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优化用户体验</a:t>
            </a:r>
            <a:endParaRPr lang="en-US" altLang="zh-CN" sz="16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Microsoft Sans Serif" panose="020B0604020202020204" pitchFamily="34" charset="0"/>
              <a:cs typeface="Segoe UI Semibold" panose="020B0702040204020203" pitchFamily="34" charset="0"/>
            </a:endParaRPr>
          </a:p>
          <a:p>
            <a:pPr marL="137160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     </a:t>
            </a:r>
            <a:r>
              <a:rPr lang="en-US" sz="1800" b="1" dirty="0" smtClean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(M)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Modernize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–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现代化全新的用户界面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UI</a:t>
            </a:r>
          </a:p>
          <a:p>
            <a:pPr marL="205740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        </a:t>
            </a:r>
            <a:r>
              <a:rPr lang="en-US" sz="1800" b="1" dirty="0">
                <a:solidFill>
                  <a:schemeClr val="accent1"/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(S)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Microsoft Sans Serif" panose="020B0604020202020204" pitchFamily="34" charset="0"/>
                <a:cs typeface="Segoe UI" panose="020B0502040204020203" pitchFamily="34" charset="0"/>
              </a:rPr>
              <a:t> Speakeasy 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–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Microsoft Sans Serif" panose="020B0604020202020204" pitchFamily="34" charset="0"/>
                <a:cs typeface="Segoe UI Semibold" panose="020B0702040204020203" pitchFamily="34" charset="0"/>
              </a:rPr>
              <a:t>在应用程序启用语音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Microsoft Sans Serif" panose="020B0604020202020204" pitchFamily="34" charset="0"/>
              <a:cs typeface="Segoe UI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Microsoft Sans Serif" panose="020B0604020202020204" pitchFamily="34" charset="0"/>
              <a:cs typeface="Segoe UI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>
            <a:off x="1430914" y="2721203"/>
            <a:ext cx="2647081" cy="49445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1430600" y="3248355"/>
            <a:ext cx="2375686" cy="49445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latin typeface="Segoe UI" panose="020B0502040204020203" pitchFamily="34" charset="0"/>
              <a:ea typeface="Microsoft Sans Serif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0" name="Content Placeholder 1"/>
          <p:cNvSpPr txBox="1">
            <a:spLocks/>
          </p:cNvSpPr>
          <p:nvPr/>
        </p:nvSpPr>
        <p:spPr>
          <a:xfrm>
            <a:off x="4569472" y="1643109"/>
            <a:ext cx="4600866" cy="49445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3000"/>
              </a:spcAft>
              <a:buNone/>
            </a:pPr>
            <a:endParaRPr lang="en-US" sz="1400" dirty="0">
              <a:latin typeface="Segoe UI Semibold" panose="020B0702040204020203" pitchFamily="34" charset="0"/>
              <a:ea typeface="Microsoft Sans Serif" panose="020B0604020202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9197" y="822658"/>
            <a:ext cx="7249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Velocity 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生产力迁移平台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Segoe UI" panose="020B0502040204020203" pitchFamily="34" charset="0"/>
              </a:rPr>
              <a:t>! </a:t>
            </a:r>
            <a:r>
              <a:rPr lang="zh-CN" altLang="en-US" b="1" dirty="0" smtClean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按照您的步骤</a:t>
            </a:r>
            <a:r>
              <a:rPr lang="zh-CN" altLang="en-US" b="1" dirty="0">
                <a:solidFill>
                  <a:schemeClr val="accent1"/>
                </a:solidFill>
                <a:latin typeface="+mn-lt"/>
                <a:cs typeface="Segoe UI" panose="020B0502040204020203" pitchFamily="34" charset="0"/>
              </a:rPr>
              <a:t>实现</a:t>
            </a:r>
            <a:endParaRPr lang="en-US" b="1" dirty="0">
              <a:solidFill>
                <a:schemeClr val="accent1"/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469197" y="201772"/>
            <a:ext cx="7425356" cy="56822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solidFill>
                  <a:schemeClr val="accent1"/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MOMS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方法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47" y="2159562"/>
            <a:ext cx="1582035" cy="2812506"/>
          </a:xfrm>
          <a:prstGeom prst="roundRect">
            <a:avLst>
              <a:gd name="adj" fmla="val 16667"/>
            </a:avLst>
          </a:prstGeom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152400" dist="11430" dir="900000" algn="tl" rotWithShape="0">
              <a:srgbClr val="000000">
                <a:alpha val="30000"/>
              </a:srgbClr>
            </a:outerShdw>
          </a:effectLst>
          <a:scene3d>
            <a:camera prst="perspectiveContrastingRightFacing">
              <a:rot lat="324000" lon="18900000" rev="210000"/>
            </a:camera>
            <a:lightRig rig="threePt" dir="t"/>
          </a:scene3d>
          <a:sp3d contourW="6350" prstMaterial="matte">
            <a:bevelT w="50800" h="50800"/>
            <a:bevelB w="101600" prst="ribl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05" y="2607948"/>
            <a:ext cx="1690840" cy="3005938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152400" dist="11430" dir="900000" algn="tl" rotWithShape="0">
              <a:srgbClr val="000000">
                <a:alpha val="30000"/>
              </a:srgbClr>
            </a:outerShdw>
          </a:effectLst>
          <a:scene3d>
            <a:camera prst="perspectiveContrastingRightFacing">
              <a:rot lat="324000" lon="18900000" rev="210000"/>
            </a:camera>
            <a:lightRig rig="threePt" dir="t"/>
          </a:scene3d>
          <a:sp3d contourW="6350" prstMaterial="matte">
            <a:bevelT w="50800" h="50800"/>
            <a:bevelB w="101600"/>
            <a:contourClr>
              <a:srgbClr val="969696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9589" y="4241769"/>
            <a:ext cx="1142476" cy="930870"/>
          </a:xfrm>
          <a:prstGeom prst="rect">
            <a:avLst/>
          </a:prstGeom>
          <a:scene3d>
            <a:camera prst="orthographicFront">
              <a:rot lat="900000" lon="19260000" rev="12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505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 txBox="1">
            <a:spLocks/>
          </p:cNvSpPr>
          <p:nvPr/>
        </p:nvSpPr>
        <p:spPr>
          <a:xfrm>
            <a:off x="2753106" y="977948"/>
            <a:ext cx="6649159" cy="359966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accent1"/>
              </a:buClr>
              <a:buSzPct val="100000"/>
              <a:buNone/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cs typeface="Segoe UI Semibold" panose="020B0702040204020203" pitchFamily="34" charset="0"/>
              </a:rPr>
              <a:t>迁移到原生模式</a:t>
            </a:r>
            <a:endParaRPr lang="en-US" b="1" dirty="0">
              <a:solidFill>
                <a:schemeClr val="tx2">
                  <a:lumMod val="75000"/>
                </a:schemeClr>
              </a:solidFill>
              <a:cs typeface="Segoe UI Semibold" panose="020B0702040204020203" pitchFamily="34" charset="0"/>
            </a:endParaRPr>
          </a:p>
          <a:p>
            <a:pPr marL="171450" lvl="1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您的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telnet 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或者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应用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呈现在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Android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1450" lvl="1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易于实现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1450" lvl="1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工业标准协议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1450" lvl="1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</a:rPr>
              <a:t>保留您现有的主机应用</a:t>
            </a:r>
            <a:endParaRPr lang="en-US" sz="2400" dirty="0"/>
          </a:p>
          <a:p>
            <a:pPr marL="45720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850"/>
            <a:ext cx="8420100" cy="685800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M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igration </a:t>
            </a:r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迁移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27617"/>
            <a:ext cx="3181257" cy="81588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788740" y="3912117"/>
            <a:ext cx="4225241" cy="1040830"/>
            <a:chOff x="4889500" y="3661064"/>
            <a:chExt cx="4225241" cy="1040830"/>
          </a:xfrm>
        </p:grpSpPr>
        <p:sp>
          <p:nvSpPr>
            <p:cNvPr id="13" name="Rounded Rectangle 12"/>
            <p:cNvSpPr/>
            <p:nvPr/>
          </p:nvSpPr>
          <p:spPr>
            <a:xfrm>
              <a:off x="4889500" y="3661064"/>
              <a:ext cx="4127499" cy="1040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78575" y="3827536"/>
              <a:ext cx="31361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使用</a:t>
              </a:r>
              <a:r>
                <a:rPr lang="en-US" sz="2000" b="1" dirty="0" smtClean="0"/>
                <a:t>Velocity</a:t>
              </a:r>
              <a:r>
                <a:rPr lang="zh-CN" altLang="en-US" sz="2000" b="1" dirty="0" smtClean="0"/>
                <a:t>免费测试您的应用</a:t>
              </a:r>
              <a:r>
                <a:rPr lang="en-US" sz="2000" b="1" dirty="0" smtClean="0"/>
                <a:t>!</a:t>
              </a:r>
              <a:endParaRPr lang="en-US" sz="2000" b="1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28"/>
            <a:stretch/>
          </p:blipFill>
          <p:spPr>
            <a:xfrm>
              <a:off x="5046626" y="3827536"/>
              <a:ext cx="988497" cy="8158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49" y="1211036"/>
            <a:ext cx="1686170" cy="29976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chemeClr val="tx2">
                <a:lumMod val="75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w="0" h="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677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0850"/>
            <a:ext cx="8420100" cy="457200"/>
          </a:xfrm>
        </p:spPr>
        <p:txBody>
          <a:bodyPr/>
          <a:lstStyle/>
          <a:p>
            <a:r>
              <a:rPr lang="en-US" altLang="zh-CN" sz="3200" dirty="0" smtClean="0">
                <a:solidFill>
                  <a:schemeClr val="accent1"/>
                </a:solidFill>
              </a:rPr>
              <a:t>O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ptimization </a:t>
            </a:r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优化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2753632" y="973360"/>
            <a:ext cx="6214382" cy="360362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ea typeface="Calibri" charset="0"/>
                <a:cs typeface="Segoe UI Semibold" panose="020B0702040204020203" pitchFamily="34" charset="0"/>
              </a:rPr>
              <a:t>流线化工作流程</a:t>
            </a:r>
            <a:endParaRPr lang="en-US" sz="2400" b="1" dirty="0">
              <a:solidFill>
                <a:schemeClr val="tx2">
                  <a:lumMod val="75000"/>
                </a:schemeClr>
              </a:solidFill>
              <a:ea typeface="Calibri" charset="0"/>
              <a:cs typeface="Segoe UI Semibold" panose="020B0702040204020203" pitchFamily="34" charset="0"/>
            </a:endParaRPr>
          </a:p>
          <a:p>
            <a:pPr marL="17145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自动化流程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17145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键盘和扫描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171450" lvl="1" indent="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减少培训时间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27617"/>
            <a:ext cx="3181257" cy="81588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81500" y="3912117"/>
            <a:ext cx="4534740" cy="1040830"/>
            <a:chOff x="4482260" y="3661064"/>
            <a:chExt cx="4534740" cy="1040830"/>
          </a:xfrm>
        </p:grpSpPr>
        <p:sp>
          <p:nvSpPr>
            <p:cNvPr id="10" name="Rounded Rectangle 9"/>
            <p:cNvSpPr/>
            <p:nvPr/>
          </p:nvSpPr>
          <p:spPr>
            <a:xfrm>
              <a:off x="4482260" y="3661064"/>
              <a:ext cx="4534740" cy="10408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63937" y="3925822"/>
              <a:ext cx="3451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观看优化工作流的视频</a:t>
              </a:r>
              <a:r>
                <a:rPr lang="en-US" sz="2000" b="1" dirty="0" smtClean="0"/>
                <a:t>!</a:t>
              </a:r>
              <a:endParaRPr lang="en-US" sz="2000" b="1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28"/>
            <a:stretch/>
          </p:blipFill>
          <p:spPr>
            <a:xfrm>
              <a:off x="4573263" y="3827536"/>
              <a:ext cx="988497" cy="815883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59" y="1175429"/>
            <a:ext cx="1688314" cy="30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3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0850"/>
            <a:ext cx="8420100" cy="457200"/>
          </a:xfrm>
        </p:spPr>
        <p:txBody>
          <a:bodyPr/>
          <a:lstStyle/>
          <a:p>
            <a:r>
              <a:rPr lang="en-US" altLang="zh-CN" sz="3200" dirty="0" smtClean="0">
                <a:ln w="3175">
                  <a:noFill/>
                </a:ln>
                <a:solidFill>
                  <a:schemeClr val="accent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odernization </a:t>
            </a:r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现代化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2751136" y="979887"/>
            <a:ext cx="6900863" cy="34861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SzPct val="75000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cs typeface="Segoe UI Semibold" panose="020B0702040204020203" pitchFamily="34" charset="0"/>
              </a:rPr>
              <a:t>按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cs typeface="Segoe UI Semibold" panose="020B0702040204020203" pitchFamily="34" charset="0"/>
              </a:rPr>
              <a:t>您的速度来现代化</a:t>
            </a:r>
            <a:endParaRPr lang="en-US" sz="2400" b="1" dirty="0">
              <a:solidFill>
                <a:schemeClr val="tx2">
                  <a:lumMod val="75000"/>
                </a:schemeClr>
              </a:solidFill>
              <a:ea typeface="Calibri" charset="0"/>
              <a:cs typeface="Segoe UI Semibold" panose="020B0702040204020203" pitchFamily="34" charset="0"/>
            </a:endParaRPr>
          </a:p>
          <a:p>
            <a:pPr marL="173736" lvl="1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全新的</a:t>
            </a: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HTML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用户界面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Calibri" charset="0"/>
              <a:cs typeface="Segoe UI Semibold" panose="020B0702040204020203" pitchFamily="34" charset="0"/>
            </a:endParaRPr>
          </a:p>
          <a:p>
            <a:pPr marL="173736" lvl="1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强调重要数据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Calibri" charset="0"/>
              <a:cs typeface="Segoe UI Semibold" panose="020B0702040204020203" pitchFamily="34" charset="0"/>
            </a:endParaRPr>
          </a:p>
          <a:p>
            <a:pPr marL="173736" lvl="1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企业品牌和配色方案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Calibri" charset="0"/>
              <a:cs typeface="Segoe UI Semibold" panose="020B0702040204020203" pitchFamily="34" charset="0"/>
            </a:endParaRPr>
          </a:p>
          <a:p>
            <a:pPr marL="173736" lvl="1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75000"/>
              <a:buNone/>
            </a:pP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Segoe UI Semibold" panose="020B0702040204020203" pitchFamily="34" charset="0"/>
                <a:ea typeface="Calibri" charset="0"/>
                <a:cs typeface="Segoe UI Semibold" panose="020B0702040204020203" pitchFamily="34" charset="0"/>
              </a:rPr>
              <a:t>混合现代化和原生屏幕</a:t>
            </a:r>
            <a:endParaRPr lang="en-US" sz="2000" dirty="0">
              <a:solidFill>
                <a:schemeClr val="tx2">
                  <a:lumMod val="75000"/>
                </a:schemeClr>
              </a:solidFill>
              <a:latin typeface="Segoe UI Semibold" panose="020B0702040204020203" pitchFamily="34" charset="0"/>
              <a:ea typeface="Calibri" charset="0"/>
              <a:cs typeface="Segoe UI Semibold" panose="020B0702040204020203" pitchFamily="34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330200" y="341243"/>
            <a:ext cx="3803650" cy="49445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SzPct val="147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200" b="1" dirty="0">
              <a:latin typeface="+mj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27617"/>
            <a:ext cx="3181257" cy="81588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14800" y="3912117"/>
            <a:ext cx="4801439" cy="1044976"/>
            <a:chOff x="4215560" y="3661064"/>
            <a:chExt cx="4801439" cy="1044976"/>
          </a:xfrm>
        </p:grpSpPr>
        <p:sp>
          <p:nvSpPr>
            <p:cNvPr id="10" name="Rounded Rectangle 9"/>
            <p:cNvSpPr/>
            <p:nvPr/>
          </p:nvSpPr>
          <p:spPr>
            <a:xfrm>
              <a:off x="4215560" y="3661064"/>
              <a:ext cx="4801439" cy="10449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pc="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02881" y="3953550"/>
              <a:ext cx="3730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/>
                <a:t>看现代化的界面能快多少</a:t>
              </a:r>
              <a:r>
                <a:rPr lang="en-US" sz="2000" b="1" dirty="0" smtClean="0"/>
                <a:t>!</a:t>
              </a:r>
              <a:endParaRPr lang="en-US" sz="2000" b="1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28"/>
            <a:stretch/>
          </p:blipFill>
          <p:spPr>
            <a:xfrm>
              <a:off x="4328530" y="3842223"/>
              <a:ext cx="988497" cy="8158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79" y="1186414"/>
            <a:ext cx="1704875" cy="303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1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vanti Colors Final 2017f">
      <a:dk1>
        <a:srgbClr val="000000"/>
      </a:dk1>
      <a:lt1>
        <a:srgbClr val="FFFFFF"/>
      </a:lt1>
      <a:dk2>
        <a:srgbClr val="52545A"/>
      </a:dk2>
      <a:lt2>
        <a:srgbClr val="EAEAE6"/>
      </a:lt2>
      <a:accent1>
        <a:srgbClr val="DA281C"/>
      </a:accent1>
      <a:accent2>
        <a:srgbClr val="FF6900"/>
      </a:accent2>
      <a:accent3>
        <a:srgbClr val="FF9D1A"/>
      </a:accent3>
      <a:accent4>
        <a:srgbClr val="9C958D"/>
      </a:accent4>
      <a:accent5>
        <a:srgbClr val="6CC148"/>
      </a:accent5>
      <a:accent6>
        <a:srgbClr val="00AFB9"/>
      </a:accent6>
      <a:hlink>
        <a:srgbClr val="00B0B9"/>
      </a:hlink>
      <a:folHlink>
        <a:srgbClr val="00929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b="1" spc="2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19604</TotalTime>
  <Words>1043</Words>
  <Application>Microsoft Office PowerPoint</Application>
  <PresentationFormat>On-screen Show (16:9)</PresentationFormat>
  <Paragraphs>130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MS PGothic</vt:lpstr>
      <vt:lpstr>MS PGothic</vt:lpstr>
      <vt:lpstr>黑体</vt:lpstr>
      <vt:lpstr>Arial</vt:lpstr>
      <vt:lpstr>Calibri</vt:lpstr>
      <vt:lpstr>Microsoft Sans Serif</vt:lpstr>
      <vt:lpstr>Segoe Script</vt:lpstr>
      <vt:lpstr>Segoe UI</vt:lpstr>
      <vt:lpstr>Segoe UI Semibold</vt:lpstr>
      <vt:lpstr>Wingdings</vt:lpstr>
      <vt:lpstr>Office Theme</vt:lpstr>
      <vt:lpstr>Velocity 介绍 </vt:lpstr>
      <vt:lpstr>PowerPoint Presentation</vt:lpstr>
      <vt:lpstr>PowerPoint Presentation</vt:lpstr>
      <vt:lpstr>下一代供应链移动性</vt:lpstr>
      <vt:lpstr>下一代供应链移动性</vt:lpstr>
      <vt:lpstr>PowerPoint Presentation</vt:lpstr>
      <vt:lpstr>Migration 迁移</vt:lpstr>
      <vt:lpstr>Optimization 优化</vt:lpstr>
      <vt:lpstr>Modernization 现代化</vt:lpstr>
      <vt:lpstr>Speakeasy 轻松语音</vt:lpstr>
      <vt:lpstr>PowerPoint Presentation</vt:lpstr>
      <vt:lpstr>PowerPoint Presentation</vt:lpstr>
      <vt:lpstr>谢谢！</vt:lpstr>
    </vt:vector>
  </TitlesOfParts>
  <Manager/>
  <Company>LANDESK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Scott Jarrard</dc:creator>
  <cp:keywords/>
  <dc:description/>
  <cp:lastModifiedBy>Haihua (Andy) Zhang</cp:lastModifiedBy>
  <cp:revision>733</cp:revision>
  <cp:lastPrinted>2017-05-15T00:53:33Z</cp:lastPrinted>
  <dcterms:created xsi:type="dcterms:W3CDTF">2015-09-28T16:15:51Z</dcterms:created>
  <dcterms:modified xsi:type="dcterms:W3CDTF">2017-05-15T00:54:31Z</dcterms:modified>
  <cp:category/>
</cp:coreProperties>
</file>