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19"/>
  </p:notesMasterIdLst>
  <p:handoutMasterIdLst>
    <p:handoutMasterId r:id="rId20"/>
  </p:handoutMasterIdLst>
  <p:sldIdLst>
    <p:sldId id="358" r:id="rId2"/>
    <p:sldId id="339" r:id="rId3"/>
    <p:sldId id="343" r:id="rId4"/>
    <p:sldId id="344" r:id="rId5"/>
    <p:sldId id="345" r:id="rId6"/>
    <p:sldId id="346" r:id="rId7"/>
    <p:sldId id="347" r:id="rId8"/>
    <p:sldId id="359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08" r:id="rId18"/>
  </p:sldIdLst>
  <p:sldSz cx="9144000" cy="5143500" type="screen16x9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1A"/>
    <a:srgbClr val="AA0061"/>
    <a:srgbClr val="500778"/>
    <a:srgbClr val="753BBD"/>
    <a:srgbClr val="009639"/>
    <a:srgbClr val="007FA3"/>
    <a:srgbClr val="E93CAC"/>
    <a:srgbClr val="9E2A2F"/>
    <a:srgbClr val="DCDCDC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5" autoAdjust="0"/>
    <p:restoredTop sz="95324" autoAdjust="0"/>
  </p:normalViewPr>
  <p:slideViewPr>
    <p:cSldViewPr snapToGrid="0" snapToObjects="1">
      <p:cViewPr varScale="1">
        <p:scale>
          <a:sx n="112" d="100"/>
          <a:sy n="112" d="100"/>
        </p:scale>
        <p:origin x="11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5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D692F-9218-D645-959F-AD46CC5763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936C6-E785-9641-AC5B-D90564ED93C6}" type="datetimeFigureOut">
              <a:rPr lang="en-US" smtClean="0"/>
              <a:t>5/25/2017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F7118EA-3217-7B4E-B769-8E8FCF020223}" type="datetimeFigureOut">
              <a:rPr lang="en-US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B379BF-ABF8-234A-8DE5-788300FB5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4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930985"/>
            <a:ext cx="8229600" cy="908050"/>
          </a:xfrm>
        </p:spPr>
        <p:txBody>
          <a:bodyPr anchor="t"/>
          <a:lstStyle>
            <a:lvl1pPr algn="ct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LOGO &amp; ICON LIBRARY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3181350"/>
            <a:ext cx="9144000" cy="260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389128" y="928152"/>
            <a:ext cx="4252620" cy="1492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945675" y="3236161"/>
            <a:ext cx="147816" cy="147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Quote_D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Quote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6" t="6235" r="16667" b="10124"/>
          <a:stretch/>
        </p:blipFill>
        <p:spPr>
          <a:xfrm flipH="1">
            <a:off x="160256" y="0"/>
            <a:ext cx="8983744" cy="51435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Quote_D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Quote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_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Quote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6" t="6235" r="16667" b="10124"/>
          <a:stretch/>
        </p:blipFill>
        <p:spPr>
          <a:xfrm flipH="1">
            <a:off x="160256" y="0"/>
            <a:ext cx="8983744" cy="51435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26" name="Rectangle 25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ote_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Quote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23" name="Straight Connector 22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W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Quote_Dk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7" t="14177" r="20988" b="14175"/>
          <a:stretch/>
        </p:blipFill>
        <p:spPr>
          <a:xfrm flipH="1">
            <a:off x="169682" y="0"/>
            <a:ext cx="8974318" cy="51435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23" name="Straight Connector 22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Quote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Use this color background very sparingly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(sparingly= 1 per deck)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Quote_Dk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7" t="14177" r="20988" b="14175"/>
          <a:stretch/>
        </p:blipFill>
        <p:spPr>
          <a:xfrm flipH="1">
            <a:off x="169682" y="0"/>
            <a:ext cx="8974318" cy="5143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alphaModFix am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6" t="6235" r="16667" b="10124"/>
          <a:stretch/>
        </p:blipFill>
        <p:spPr>
          <a:xfrm flipH="1">
            <a:off x="312656" y="152400"/>
            <a:ext cx="8983744" cy="5143500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- Use this color background very sparingly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= (sparingly= 1 per deck)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Quote_Dk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alphaModFix am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6" t="6235" r="16667" b="10124"/>
          <a:stretch/>
        </p:blipFill>
        <p:spPr>
          <a:xfrm flipH="1">
            <a:off x="312656" y="152400"/>
            <a:ext cx="8983744" cy="5143500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- Use this color background very sparingly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= (sparingly= 1 per deck)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657350"/>
            <a:ext cx="9144000" cy="1720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4456215" y="-1119248"/>
            <a:ext cx="231568" cy="914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929331" y="3347020"/>
            <a:ext cx="215583" cy="221520"/>
            <a:chOff x="8897815" y="3341077"/>
            <a:chExt cx="241161" cy="24780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897815" y="3341077"/>
              <a:ext cx="241161" cy="2478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945675" y="3392105"/>
              <a:ext cx="147816" cy="147816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/>
          <p:nvPr userDrawn="1"/>
        </p:nvCxnSpPr>
        <p:spPr>
          <a:xfrm flipH="1">
            <a:off x="1" y="3332487"/>
            <a:ext cx="9143999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email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t="5607" r="2850" b="56729"/>
          <a:stretch/>
        </p:blipFill>
        <p:spPr>
          <a:xfrm flipH="1">
            <a:off x="0" y="1656920"/>
            <a:ext cx="9144000" cy="1656922"/>
          </a:xfrm>
          <a:prstGeom prst="rect">
            <a:avLst/>
          </a:prstGeom>
        </p:spPr>
      </p:pic>
      <p:sp>
        <p:nvSpPr>
          <p:cNvPr id="17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0326" y="1657349"/>
            <a:ext cx="8229599" cy="1720850"/>
          </a:xfr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Transition slide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Use this color background very sparingly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_Dk 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- Use this color background very sparingly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Use this color background very sparingly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_Dk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- Use this color background very sparingly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Use this color background very sparingly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Quote_Dk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- Use this color background very sparingly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_Te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Use this color background very sparingly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uote_Dk Gra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- Use this color background very sparingly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-3175"/>
            <a:ext cx="190500" cy="193675"/>
            <a:chOff x="-370024" y="1200150"/>
            <a:chExt cx="1185313" cy="1205063"/>
          </a:xfrm>
        </p:grpSpPr>
        <p:sp>
          <p:nvSpPr>
            <p:cNvPr id="10" name="Rectangle 9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200150"/>
            <a:ext cx="9144000" cy="1720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4456215" y="-1576448"/>
            <a:ext cx="231568" cy="914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929331" y="2889820"/>
            <a:ext cx="215583" cy="221520"/>
            <a:chOff x="8897815" y="3341077"/>
            <a:chExt cx="241161" cy="24780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897815" y="3341077"/>
              <a:ext cx="241161" cy="2478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945675" y="3392105"/>
              <a:ext cx="147816" cy="147816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/>
          <p:nvPr userDrawn="1"/>
        </p:nvCxnSpPr>
        <p:spPr>
          <a:xfrm flipH="1">
            <a:off x="1" y="2875287"/>
            <a:ext cx="9143999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688288"/>
            <a:ext cx="8229600" cy="766153"/>
          </a:xfrm>
        </p:spPr>
        <p:txBody>
          <a:bodyPr/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 - Statement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pic>
        <p:nvPicPr>
          <p:cNvPr id="12" name="ivanti-logo-animation_DYYNy8.mp4"/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071422" y="3372787"/>
            <a:ext cx="2906868" cy="12717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email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t="5607" r="2850" b="56729"/>
          <a:stretch/>
        </p:blipFill>
        <p:spPr>
          <a:xfrm flipH="1">
            <a:off x="0" y="1203839"/>
            <a:ext cx="9144000" cy="165692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9" name="Rectangle 18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5" name="Straight Connector 4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070100"/>
            <a:ext cx="8229600" cy="908050"/>
          </a:xfrm>
        </p:spPr>
        <p:txBody>
          <a:bodyPr anchor="t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slide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8799" y="2971799"/>
            <a:ext cx="4318001" cy="41910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Presenters Name</a:t>
            </a: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1657350"/>
            <a:ext cx="9144000" cy="260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57200" y="895350"/>
            <a:ext cx="1701048" cy="596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945675" y="1712161"/>
            <a:ext cx="147816" cy="1478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673769" y="4241227"/>
            <a:ext cx="1553715" cy="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65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9" name="Rectangle 18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57200" y="1063625"/>
            <a:ext cx="8326970" cy="3828229"/>
            <a:chOff x="485424" y="1063625"/>
            <a:chExt cx="8298746" cy="3828229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485424" y="2333410"/>
              <a:ext cx="8298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85424" y="3605224"/>
              <a:ext cx="8298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67708" y="1063625"/>
              <a:ext cx="0" cy="3828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51056" y="1063625"/>
              <a:ext cx="0" cy="3828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33873" y="1063625"/>
              <a:ext cx="0" cy="3828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16689" y="1063625"/>
              <a:ext cx="0" cy="3828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406239" y="1063625"/>
              <a:ext cx="0" cy="3828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853449" y="2031457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68572" y="2031457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8572" y="3307829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1854507" y="3307829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854507" y="4600972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67514" y="4600972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30261" y="2031457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3238328" y="2031457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3238328" y="3307829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631319" y="3307829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31319" y="4600972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half" idx="20" hasCustomPrompt="1"/>
          </p:nvPr>
        </p:nvSpPr>
        <p:spPr>
          <a:xfrm>
            <a:off x="3237270" y="4600972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half" idx="21" hasCustomPrompt="1"/>
          </p:nvPr>
        </p:nvSpPr>
        <p:spPr>
          <a:xfrm>
            <a:off x="7408280" y="2031457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6016347" y="2031457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6016347" y="3307829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7409338" y="3307829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sz="half" idx="25" hasCustomPrompt="1"/>
          </p:nvPr>
        </p:nvSpPr>
        <p:spPr>
          <a:xfrm>
            <a:off x="7409338" y="4600972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sz="half" idx="26" hasCustomPrompt="1"/>
          </p:nvPr>
        </p:nvSpPr>
        <p:spPr>
          <a:xfrm>
            <a:off x="6015289" y="4600972"/>
            <a:ext cx="1374645" cy="30499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of Icon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50" y="313251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</a:t>
            </a:r>
            <a:r>
              <a:rPr lang="en-US" dirty="0" err="1" smtClean="0"/>
              <a:t>Quotet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3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0" name="Rectangle 9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420100" cy="38862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750"/>
            <a:ext cx="4087298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971550"/>
            <a:ext cx="4114799" cy="3886201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83922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366550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075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4074" y="3943350"/>
            <a:ext cx="8489425" cy="914400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styles.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82689" y="-7814"/>
            <a:ext cx="0" cy="515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1" y="285751"/>
            <a:ext cx="82296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1" y="1200151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0" r:id="rId2"/>
    <p:sldLayoutId id="2147484314" r:id="rId3"/>
    <p:sldLayoutId id="2147484333" r:id="rId4"/>
    <p:sldLayoutId id="2147484296" r:id="rId5"/>
    <p:sldLayoutId id="2147484303" r:id="rId6"/>
    <p:sldLayoutId id="2147484302" r:id="rId7"/>
    <p:sldLayoutId id="2147484297" r:id="rId8"/>
    <p:sldLayoutId id="2147484332" r:id="rId9"/>
    <p:sldLayoutId id="2147484334" r:id="rId10"/>
    <p:sldLayoutId id="2147484324" r:id="rId11"/>
    <p:sldLayoutId id="2147484325" r:id="rId12"/>
    <p:sldLayoutId id="2147484315" r:id="rId13"/>
    <p:sldLayoutId id="2147484335" r:id="rId14"/>
    <p:sldLayoutId id="2147484329" r:id="rId15"/>
    <p:sldLayoutId id="2147484322" r:id="rId16"/>
    <p:sldLayoutId id="2147484326" r:id="rId17"/>
    <p:sldLayoutId id="2147484336" r:id="rId18"/>
    <p:sldLayoutId id="2147484321" r:id="rId19"/>
    <p:sldLayoutId id="2147484327" r:id="rId20"/>
    <p:sldLayoutId id="2147484319" r:id="rId21"/>
    <p:sldLayoutId id="2147484328" r:id="rId22"/>
    <p:sldLayoutId id="2147484320" r:id="rId23"/>
    <p:sldLayoutId id="2147484330" r:id="rId24"/>
    <p:sldLayoutId id="2147484323" r:id="rId25"/>
    <p:sldLayoutId id="2147484331" r:id="rId26"/>
    <p:sldLayoutId id="2147484318" r:id="rId27"/>
    <p:sldLayoutId id="2147484306" r:id="rId28"/>
    <p:sldLayoutId id="2147484337" r:id="rId29"/>
    <p:sldLayoutId id="2147484338" r:id="rId3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3168" userDrawn="1">
          <p15:clr>
            <a:srgbClr val="F26B43"/>
          </p15:clr>
        </p15:guide>
        <p15:guide id="3" pos="3744" userDrawn="1">
          <p15:clr>
            <a:srgbClr val="F26B43"/>
          </p15:clr>
        </p15:guide>
        <p15:guide id="4" pos="4320" userDrawn="1">
          <p15:clr>
            <a:srgbClr val="F26B43"/>
          </p15:clr>
        </p15:guide>
        <p15:guide id="5" pos="489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pos="201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864" userDrawn="1">
          <p15:clr>
            <a:srgbClr val="F26B43"/>
          </p15:clr>
        </p15:guide>
        <p15:guide id="10" pos="288" userDrawn="1">
          <p15:clr>
            <a:srgbClr val="F26B43"/>
          </p15:clr>
        </p15:guide>
        <p15:guide id="11" orient="horz" pos="1332" userDrawn="1">
          <p15:clr>
            <a:srgbClr val="F26B43"/>
          </p15:clr>
        </p15:guide>
        <p15:guide id="12" orient="horz" pos="756" userDrawn="1">
          <p15:clr>
            <a:srgbClr val="F26B43"/>
          </p15:clr>
        </p15:guide>
        <p15:guide id="13" orient="horz" pos="180" userDrawn="1">
          <p15:clr>
            <a:srgbClr val="F26B43"/>
          </p15:clr>
        </p15:guide>
        <p15:guide id="14" orient="horz" pos="1908" userDrawn="1">
          <p15:clr>
            <a:srgbClr val="F26B43"/>
          </p15:clr>
        </p15:guide>
        <p15:guide id="15" orient="horz" pos="2484" userDrawn="1">
          <p15:clr>
            <a:srgbClr val="F26B43"/>
          </p15:clr>
        </p15:guide>
        <p15:guide id="16" orient="horz" pos="3060" userDrawn="1">
          <p15:clr>
            <a:srgbClr val="F26B43"/>
          </p15:clr>
        </p15:guide>
        <p15:guide id="17" orient="horz" pos="468" userDrawn="1">
          <p15:clr>
            <a:srgbClr val="F26B43"/>
          </p15:clr>
        </p15:guide>
        <p15:guide id="18" orient="horz" pos="1044" userDrawn="1">
          <p15:clr>
            <a:srgbClr val="FDE53C"/>
          </p15:clr>
        </p15:guide>
        <p15:guide id="19" orient="horz" pos="1620" userDrawn="1">
          <p15:clr>
            <a:srgbClr val="FDE53C"/>
          </p15:clr>
        </p15:guide>
        <p15:guide id="20" pos="120" userDrawn="1">
          <p15:clr>
            <a:srgbClr val="F26B43"/>
          </p15:clr>
        </p15:guide>
        <p15:guide id="21" pos="5640" userDrawn="1">
          <p15:clr>
            <a:srgbClr val="F26B43"/>
          </p15:clr>
        </p15:guide>
        <p15:guide id="22" orient="horz" pos="612" userDrawn="1">
          <p15:clr>
            <a:srgbClr val="F26B43"/>
          </p15:clr>
        </p15:guide>
        <p15:guide id="23" pos="55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ihua.zhang@ivant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://www.ivanti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 Speakeasy</a:t>
            </a:r>
            <a:r>
              <a:rPr lang="zh-CN" altLang="en-US" dirty="0" smtClean="0"/>
              <a:t>中文普通话</a:t>
            </a:r>
            <a:r>
              <a:rPr lang="en-US" altLang="zh-CN" dirty="0" smtClean="0"/>
              <a:t>—</a:t>
            </a:r>
            <a:br>
              <a:rPr lang="en-US" altLang="zh-CN" dirty="0" smtClean="0"/>
            </a:br>
            <a:r>
              <a:rPr lang="zh-CN" altLang="en-US" dirty="0" smtClean="0"/>
              <a:t>语音</a:t>
            </a:r>
            <a:r>
              <a:rPr lang="en-US" altLang="zh-CN" smtClean="0"/>
              <a:t>Demo Kit</a:t>
            </a:r>
            <a:r>
              <a:rPr lang="zh-CN" altLang="en-US" smtClean="0"/>
              <a:t>演示</a:t>
            </a:r>
            <a:r>
              <a:rPr lang="zh-CN" altLang="en-US" dirty="0"/>
              <a:t>说明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807200" y="9910763"/>
            <a:ext cx="2133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D7A86A-92CB-1448-8CEB-CD13401C52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368799" y="2971799"/>
            <a:ext cx="4318001" cy="201116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zh-CN" sz="12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400" dirty="0" smtClean="0"/>
              <a:t>ivanti </a:t>
            </a:r>
            <a:r>
              <a:rPr lang="zh-CN" altLang="en-US" sz="1400" dirty="0"/>
              <a:t>供应</a:t>
            </a:r>
            <a:r>
              <a:rPr lang="zh-CN" altLang="en-US" sz="1400" dirty="0" smtClean="0"/>
              <a:t>链团队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（</a:t>
            </a:r>
            <a:r>
              <a:rPr lang="zh-CN" altLang="en-US" sz="1400" dirty="0" smtClean="0"/>
              <a:t>原 </a:t>
            </a:r>
            <a:r>
              <a:rPr lang="en-US" altLang="zh-CN" sz="1400" dirty="0" smtClean="0"/>
              <a:t>Wavelink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200" dirty="0" smtClean="0"/>
          </a:p>
          <a:p>
            <a:r>
              <a:rPr lang="en-US" altLang="zh-CN" sz="1200" b="1" dirty="0">
                <a:ea typeface="ＭＳ Ｐゴシック" charset="0"/>
                <a:cs typeface="ＭＳ Ｐゴシック" charset="0"/>
              </a:rPr>
              <a:t>Andy Zhang | </a:t>
            </a:r>
            <a:r>
              <a:rPr lang="zh-CN" altLang="zh-CN" sz="1200" b="1" dirty="0">
                <a:ea typeface="ＭＳ Ｐゴシック" charset="0"/>
                <a:cs typeface="ＭＳ Ｐゴシック" charset="0"/>
              </a:rPr>
              <a:t>章海华</a:t>
            </a:r>
            <a:endParaRPr lang="zh-CN" altLang="zh-CN" sz="1200" dirty="0">
              <a:ea typeface="ＭＳ Ｐゴシック" charset="0"/>
              <a:cs typeface="ＭＳ Ｐゴシック" charset="0"/>
            </a:endParaRPr>
          </a:p>
          <a:p>
            <a:r>
              <a:rPr lang="en-US" altLang="zh-CN" sz="1200" dirty="0">
                <a:ea typeface="ＭＳ Ｐゴシック" charset="0"/>
                <a:cs typeface="ＭＳ Ｐゴシック" charset="0"/>
              </a:rPr>
              <a:t>Field Sales Engineer-China</a:t>
            </a:r>
            <a:endParaRPr lang="zh-CN" altLang="zh-CN" sz="1200" dirty="0">
              <a:ea typeface="ＭＳ Ｐゴシック" charset="0"/>
              <a:cs typeface="ＭＳ Ｐゴシック" charset="0"/>
            </a:endParaRPr>
          </a:p>
          <a:p>
            <a:r>
              <a:rPr lang="zh-CN" altLang="en-US" sz="1200" dirty="0" smtClean="0">
                <a:ea typeface="ＭＳ Ｐゴシック" charset="0"/>
                <a:cs typeface="ＭＳ Ｐゴシック" charset="0"/>
              </a:rPr>
              <a:t>手机</a:t>
            </a:r>
            <a:r>
              <a:rPr lang="en-US" altLang="zh-CN" sz="1200" dirty="0" smtClean="0">
                <a:ea typeface="ＭＳ Ｐゴシック" charset="0"/>
                <a:cs typeface="ＭＳ Ｐゴシック" charset="0"/>
              </a:rPr>
              <a:t>/</a:t>
            </a:r>
            <a:r>
              <a:rPr lang="zh-CN" altLang="en-US" sz="1200" dirty="0" smtClean="0">
                <a:ea typeface="ＭＳ Ｐゴシック" charset="0"/>
                <a:cs typeface="ＭＳ Ｐゴシック" charset="0"/>
              </a:rPr>
              <a:t>微信：</a:t>
            </a:r>
            <a:r>
              <a:rPr lang="en-US" altLang="zh-CN" sz="1200" dirty="0">
                <a:ea typeface="ＭＳ Ｐゴシック" charset="0"/>
                <a:cs typeface="ＭＳ Ｐゴシック" charset="0"/>
              </a:rPr>
              <a:t> +86-13911645280</a:t>
            </a:r>
            <a:endParaRPr lang="zh-CN" altLang="zh-CN" sz="1200" dirty="0">
              <a:ea typeface="ＭＳ Ｐゴシック" charset="0"/>
              <a:cs typeface="ＭＳ Ｐゴシック" charset="0"/>
            </a:endParaRPr>
          </a:p>
          <a:p>
            <a:r>
              <a:rPr lang="en-US" altLang="zh-CN" sz="1200" dirty="0">
                <a:ea typeface="ＭＳ Ｐゴシック" charset="0"/>
                <a:cs typeface="ＭＳ Ｐゴシック" charset="0"/>
                <a:hlinkClick r:id="rId3"/>
              </a:rPr>
              <a:t>haihua.zhang@ivanti.com</a:t>
            </a:r>
            <a:endParaRPr lang="zh-CN" altLang="zh-CN" sz="1200" dirty="0">
              <a:ea typeface="ＭＳ Ｐゴシック" charset="0"/>
              <a:cs typeface="ＭＳ Ｐゴシック" charset="0"/>
            </a:endParaRPr>
          </a:p>
          <a:p>
            <a:r>
              <a:rPr lang="en-US" altLang="zh-CN" sz="1200" b="1" u="sng" dirty="0">
                <a:ea typeface="ＭＳ Ｐゴシック" charset="0"/>
                <a:cs typeface="ＭＳ Ｐゴシック" charset="0"/>
                <a:hlinkClick r:id="rId4"/>
              </a:rPr>
              <a:t>www.ivanti.com</a:t>
            </a:r>
            <a:endParaRPr lang="zh-CN" altLang="zh-CN" sz="1200" dirty="0">
              <a:ea typeface="ＭＳ Ｐゴシック" charset="0"/>
              <a:cs typeface="ＭＳ Ｐゴシック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2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2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345"/>
            <a:ext cx="4124528" cy="10311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69" y="-59540"/>
            <a:ext cx="1718631" cy="17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14634"/>
              </p:ext>
            </p:extLst>
          </p:nvPr>
        </p:nvGraphicFramePr>
        <p:xfrm>
          <a:off x="2893219" y="11017"/>
          <a:ext cx="6250782" cy="405782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拣选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阶段位置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扫描阶段位置</a:t>
                      </a:r>
                      <a:endParaRPr lang="en-US" altLang="zh-CN" sz="1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请扫描阶段位置或者任务暂停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498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任务暂停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84346"/>
              </p:ext>
            </p:extLst>
          </p:nvPr>
        </p:nvGraphicFramePr>
        <p:xfrm>
          <a:off x="2893219" y="11017"/>
          <a:ext cx="6250782" cy="440507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拣选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暂停任务？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是否暂停任务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暂停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139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不暂停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是否暂停任务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说是继续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9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89001"/>
              </p:ext>
            </p:extLst>
          </p:nvPr>
        </p:nvGraphicFramePr>
        <p:xfrm>
          <a:off x="2893219" y="11017"/>
          <a:ext cx="6250782" cy="398945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物品查询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扫描物料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扫描物料号</a:t>
                      </a:r>
                      <a:endParaRPr lang="en-US" altLang="zh-CN" sz="1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393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扫描物料号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6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53059"/>
              </p:ext>
            </p:extLst>
          </p:nvPr>
        </p:nvGraphicFramePr>
        <p:xfrm>
          <a:off x="2893219" y="11017"/>
          <a:ext cx="6250782" cy="5140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物品查询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物品细节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物料号 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，库存数量 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zh-CN" altLang="en-US" sz="1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检查库存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继续下一步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Plush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Brown 12,Teddy Bear</a:t>
                      </a:r>
                      <a:endParaRPr lang="zh-CN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29.99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美元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库存数量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检查库存或者返回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物料号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788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33166"/>
              </p:ext>
            </p:extLst>
          </p:nvPr>
        </p:nvGraphicFramePr>
        <p:xfrm>
          <a:off x="2893219" y="11017"/>
          <a:ext cx="6250782" cy="401509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物品查询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物品明细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基于位置的条目合计</a:t>
                      </a:r>
                      <a:endParaRPr lang="en-US" altLang="zh-CN" sz="1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020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0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请说继续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9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53583"/>
              </p:ext>
            </p:extLst>
          </p:nvPr>
        </p:nvGraphicFramePr>
        <p:xfrm>
          <a:off x="2893219" y="11017"/>
          <a:ext cx="6250782" cy="4043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循环盘点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扫描位置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扫描物料号</a:t>
                      </a:r>
                      <a:endParaRPr lang="en-US" altLang="zh-CN" sz="1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扫描位置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88766"/>
              </p:ext>
            </p:extLst>
          </p:nvPr>
        </p:nvGraphicFramePr>
        <p:xfrm>
          <a:off x="2893219" y="11017"/>
          <a:ext cx="6250782" cy="4653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循环盘点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输入数量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请输入实际数量</a:t>
                      </a:r>
                      <a:endParaRPr lang="en-US" altLang="zh-CN" sz="1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条目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320184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Plush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Brown 12,Teddy Bear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库存数量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输入实际数量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0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SupplyChainSalesChina@ivanti.com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678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07448"/>
              </p:ext>
            </p:extLst>
          </p:nvPr>
        </p:nvGraphicFramePr>
        <p:xfrm>
          <a:off x="2893219" y="11017"/>
          <a:ext cx="6250782" cy="4719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主屏幕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Velocity Speakeasy Demo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请说您的任务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拣选</a:t>
                      </a:r>
                      <a:endParaRPr lang="zh-CN" altLang="en-US" sz="140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进入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拣选流程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物品查询</a:t>
                      </a:r>
                      <a:endParaRPr lang="zh-CN" altLang="en-US" sz="140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进入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物品查询流程</a:t>
                      </a: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循环盘点</a:t>
                      </a:r>
                      <a:endParaRPr lang="zh-CN" altLang="en-US" sz="140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进入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循环盘点流程</a:t>
                      </a: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请说拣选或者物品查询或者循环盘点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i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i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i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i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56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72369"/>
              </p:ext>
            </p:extLst>
          </p:nvPr>
        </p:nvGraphicFramePr>
        <p:xfrm>
          <a:off x="2893219" y="11017"/>
          <a:ext cx="6250782" cy="399773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拣选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--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拣选任务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扫描任务号</a:t>
                      </a:r>
                      <a:endParaRPr lang="en-US" altLang="zh-CN" sz="1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扫描任务条码或手工输入任务号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43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扫描任务号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00290"/>
              </p:ext>
            </p:extLst>
          </p:nvPr>
        </p:nvGraphicFramePr>
        <p:xfrm>
          <a:off x="2893219" y="11017"/>
          <a:ext cx="6250782" cy="5115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拣选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--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位置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请到位置 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XXX-XX-XXX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示例：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M58-15-F10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为任务位置，扫描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重复位置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M58-15-F10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关闭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关闭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扫描位置条码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任务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示例：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条目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示例：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7462523948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数量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示例：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箱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0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9933"/>
              </p:ext>
            </p:extLst>
          </p:nvPr>
        </p:nvGraphicFramePr>
        <p:xfrm>
          <a:off x="2893219" y="11017"/>
          <a:ext cx="6250782" cy="5115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拣选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--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输入数量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拣选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箱</a:t>
                      </a:r>
                      <a:endParaRPr lang="en-US" altLang="zh-CN" sz="1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本例：拣选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箱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数量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箱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请说数量然后说</a:t>
                      </a:r>
                      <a:r>
                        <a:rPr lang="en-US" altLang="zh-CN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  <a:endParaRPr lang="zh-CN" altLang="en-US" sz="12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二十七</a:t>
                      </a:r>
                      <a:r>
                        <a:rPr lang="zh-CN" alt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任务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254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条目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7462523948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关闭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M58-15-F10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位置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8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6632"/>
              </p:ext>
            </p:extLst>
          </p:nvPr>
        </p:nvGraphicFramePr>
        <p:xfrm>
          <a:off x="2893219" y="11017"/>
          <a:ext cx="6250782" cy="444922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拣选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--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数量短缺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是否需要覆盖数量？</a:t>
                      </a:r>
                      <a:endParaRPr lang="en-US" altLang="zh-CN" sz="1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覆盖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554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不覆盖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拣选数量小于所需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是否需要覆盖数量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03347"/>
              </p:ext>
            </p:extLst>
          </p:nvPr>
        </p:nvGraphicFramePr>
        <p:xfrm>
          <a:off x="2893219" y="11017"/>
          <a:ext cx="6250782" cy="5115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拣选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--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输入超出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错误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数量超过所需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请拣选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请说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需要的数量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关闭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请先说数量</a:t>
                      </a:r>
                      <a:r>
                        <a:rPr lang="zh-CN" alt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然后说</a:t>
                      </a:r>
                      <a:r>
                        <a:rPr lang="en-US" altLang="zh-CN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  <a:endParaRPr lang="zh-CN" altLang="en-US" sz="12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任务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254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位置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M58-15-F10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条目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7462523948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数量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箱</a:t>
                      </a: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3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10713"/>
              </p:ext>
            </p:extLst>
          </p:nvPr>
        </p:nvGraphicFramePr>
        <p:xfrm>
          <a:off x="2893219" y="11017"/>
          <a:ext cx="6250782" cy="5262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拣选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--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输入超出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错误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数量不能为空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请拣选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请说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需要的数量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关闭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请先说数量</a:t>
                      </a: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然后说</a:t>
                      </a:r>
                      <a:r>
                        <a:rPr lang="en-US" altLang="zh-CN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任务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254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位置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M58-15-F10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条目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7462523948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数量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本例：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箱</a:t>
                      </a: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5691"/>
              </p:ext>
            </p:extLst>
          </p:nvPr>
        </p:nvGraphicFramePr>
        <p:xfrm>
          <a:off x="2893219" y="11017"/>
          <a:ext cx="6250782" cy="5156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7773"/>
                <a:gridCol w="2170323"/>
                <a:gridCol w="1972020"/>
                <a:gridCol w="17406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拣选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打印机位置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命令执行播报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/>
                        <a:t>备注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播报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选择打印机完成作业</a:t>
                      </a:r>
                      <a:endParaRPr lang="en-US" altLang="zh-CN" sz="1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本屏命令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任务暂停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暂停任务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打印机 </a:t>
                      </a:r>
                      <a:r>
                        <a:rPr lang="en-US" altLang="zh-CN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选择打印机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打印机 </a:t>
                      </a:r>
                      <a:r>
                        <a:rPr lang="en-US" altLang="zh-CN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选择打印机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打印机 </a:t>
                      </a:r>
                      <a:r>
                        <a:rPr lang="en-US" altLang="zh-CN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选择打印机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54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打印机 </a:t>
                      </a:r>
                      <a:r>
                        <a:rPr lang="en-US" altLang="zh-CN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i="0" kern="1200" dirty="0" smtClean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选择打印机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帮助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选择打印机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全局命令</a:t>
                      </a:r>
                      <a:endParaRPr lang="zh-CN" altLang="en-US" sz="1400" b="1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重新上一条播报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提高音量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音量已调高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99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提高语速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语速已提高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1187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降低语速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语速已降低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38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返回上一屏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i="0" kern="1200" dirty="0" smtClean="0">
                          <a:solidFill>
                            <a:srgbClr val="A8001A"/>
                          </a:solidFill>
                          <a:latin typeface="+mn-lt"/>
                          <a:ea typeface="+mn-ea"/>
                          <a:cs typeface="+mn-cs"/>
                        </a:rPr>
                        <a:t>继续</a:t>
                      </a:r>
                      <a:endParaRPr lang="zh-CN" altLang="en-US" sz="1400" i="0" kern="1200" dirty="0">
                        <a:solidFill>
                          <a:srgbClr val="A8001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回车，下一屏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1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vanti Colors Final 2017f">
      <a:dk1>
        <a:srgbClr val="000000"/>
      </a:dk1>
      <a:lt1>
        <a:srgbClr val="FFFFFF"/>
      </a:lt1>
      <a:dk2>
        <a:srgbClr val="52545A"/>
      </a:dk2>
      <a:lt2>
        <a:srgbClr val="EAEAE6"/>
      </a:lt2>
      <a:accent1>
        <a:srgbClr val="DA281C"/>
      </a:accent1>
      <a:accent2>
        <a:srgbClr val="FF6900"/>
      </a:accent2>
      <a:accent3>
        <a:srgbClr val="FF9D1A"/>
      </a:accent3>
      <a:accent4>
        <a:srgbClr val="9C958D"/>
      </a:accent4>
      <a:accent5>
        <a:srgbClr val="6CC148"/>
      </a:accent5>
      <a:accent6>
        <a:srgbClr val="00AFB9"/>
      </a:accent6>
      <a:hlink>
        <a:srgbClr val="00B0B9"/>
      </a:hlink>
      <a:folHlink>
        <a:srgbClr val="0092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b="1" spc="2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12688</TotalTime>
  <Words>1201</Words>
  <Application>Microsoft Office PowerPoint</Application>
  <PresentationFormat>On-screen Show (16:9)</PresentationFormat>
  <Paragraphs>444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ＭＳ Ｐゴシック</vt:lpstr>
      <vt:lpstr>黑体</vt:lpstr>
      <vt:lpstr>Arial</vt:lpstr>
      <vt:lpstr>Calibri</vt:lpstr>
      <vt:lpstr>Wingdings</vt:lpstr>
      <vt:lpstr>Office Theme</vt:lpstr>
      <vt:lpstr>Velocity Speakeasy中文普通话— 语音Demo Kit演示说明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SupplyChainSalesChina@ivanti.com</vt:lpstr>
    </vt:vector>
  </TitlesOfParts>
  <Manager/>
  <Company>LANDESK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Scott Jarrard</dc:creator>
  <cp:keywords/>
  <dc:description/>
  <cp:lastModifiedBy>Haihua (Andy) Zhang</cp:lastModifiedBy>
  <cp:revision>401</cp:revision>
  <dcterms:created xsi:type="dcterms:W3CDTF">2015-09-28T16:15:51Z</dcterms:created>
  <dcterms:modified xsi:type="dcterms:W3CDTF">2017-05-25T16:43:13Z</dcterms:modified>
  <cp:category/>
</cp:coreProperties>
</file>