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DE7C53-B047-4025-B45C-D9D3C43C1235}">
  <a:tblStyle styleId="{36DE7C53-B047-4025-B45C-D9D3C43C12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5df0e8ab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5df0e8ab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reconvergence?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5df0e8ab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5df0e8ab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5df0e8ab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5df0e8ab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5df0e8ab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5df0e8ab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5df0e8ab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5df0e8ab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through each, define what wait does, call, add, inst, etc.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a8727c9ab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a8727c9ab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5df0e8ab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5df0e8ab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Constant folding (CF): evaluating constant expressions that you can at compile-time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Dead code elimination (DCE)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Common subexpression elimination (CSE)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aef09c3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aef09c3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5df0e8ab5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5df0e8ab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the temporal region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explain the problem in acc_ff 2nd stage that causes the TCM to kick in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Constant folding (CF): evaluating constant expressions that you can at compile-time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Dead code elimination (DCE)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Common subexpression elimination (CSE)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b="1" lang="en" sz="1200">
                <a:solidFill>
                  <a:srgbClr val="595959"/>
                </a:solidFill>
              </a:rPr>
              <a:t>Goal: replace branches with branch-free code</a:t>
            </a:r>
            <a:endParaRPr b="1"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b="1" lang="en" sz="1200">
                <a:solidFill>
                  <a:srgbClr val="595959"/>
                </a:solidFill>
              </a:rPr>
              <a:t>Instruction simplification</a:t>
            </a:r>
            <a:r>
              <a:rPr lang="en" sz="1200">
                <a:solidFill>
                  <a:srgbClr val="595959"/>
                </a:solidFill>
              </a:rPr>
              <a:t> (IS)</a:t>
            </a:r>
            <a:endParaRPr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E.g.</a:t>
            </a:r>
            <a:r>
              <a:rPr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A737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and %a, %a -&gt; %a</a:t>
            </a:r>
            <a:endParaRPr sz="15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b="1" lang="en" sz="1200">
                <a:solidFill>
                  <a:srgbClr val="595959"/>
                </a:solidFill>
              </a:rPr>
              <a:t>Early code motion</a:t>
            </a:r>
            <a:r>
              <a:rPr lang="en" sz="1200">
                <a:solidFill>
                  <a:srgbClr val="595959"/>
                </a:solidFill>
              </a:rPr>
              <a:t> (ECM)</a:t>
            </a:r>
            <a:endParaRPr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Move instructions up the CFG</a:t>
            </a:r>
            <a:endParaRPr sz="1200">
              <a:solidFill>
                <a:srgbClr val="595959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en" sz="1200">
                <a:solidFill>
                  <a:srgbClr val="595959"/>
                </a:solidFill>
              </a:rPr>
              <a:t>Constants into entry block</a:t>
            </a:r>
            <a:endParaRPr sz="1200">
              <a:solidFill>
                <a:srgbClr val="595959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en" sz="1200">
                <a:solidFill>
                  <a:srgbClr val="595959"/>
                </a:solidFill>
              </a:rPr>
              <a:t>Arith. inst. to earliest point operands available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b="1" lang="en" sz="1200">
                <a:solidFill>
                  <a:srgbClr val="595959"/>
                </a:solidFill>
              </a:rPr>
              <a:t>Temporal code motion</a:t>
            </a:r>
            <a:r>
              <a:rPr lang="en" sz="1200">
                <a:solidFill>
                  <a:srgbClr val="595959"/>
                </a:solidFill>
              </a:rPr>
              <a:t> (TCM)</a:t>
            </a:r>
            <a:endParaRPr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Move </a:t>
            </a:r>
            <a:r>
              <a:rPr lang="en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drv</a:t>
            </a:r>
            <a:r>
              <a:rPr lang="en" sz="1200">
                <a:solidFill>
                  <a:srgbClr val="595959"/>
                </a:solidFill>
              </a:rPr>
              <a:t> instructions into single exiting block for their respective temporal region (TR)</a:t>
            </a:r>
            <a:endParaRPr sz="1200">
              <a:solidFill>
                <a:srgbClr val="595959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en" sz="1200">
                <a:solidFill>
                  <a:srgbClr val="595959"/>
                </a:solidFill>
              </a:rPr>
              <a:t>TRs are separated by </a:t>
            </a:r>
            <a:r>
              <a:rPr lang="en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lang="en" sz="1200">
                <a:solidFill>
                  <a:srgbClr val="595959"/>
                </a:solidFill>
              </a:rPr>
              <a:t> instructions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b="1" lang="en" sz="1200">
                <a:solidFill>
                  <a:srgbClr val="595959"/>
                </a:solidFill>
              </a:rPr>
              <a:t>Total Control Flow Elimination</a:t>
            </a:r>
            <a:r>
              <a:rPr lang="en" sz="1200">
                <a:solidFill>
                  <a:srgbClr val="595959"/>
                </a:solidFill>
              </a:rPr>
              <a:t> (TCFE)</a:t>
            </a:r>
            <a:endParaRPr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Replace branches with muxes</a:t>
            </a:r>
            <a:endParaRPr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Reduce  to one basic block per TR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b="1" lang="en" sz="1200">
                <a:solidFill>
                  <a:srgbClr val="595959"/>
                </a:solidFill>
              </a:rPr>
              <a:t>Desequentialization</a:t>
            </a:r>
            <a:endParaRPr b="1"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Identify processes that describe flip flops/latches</a:t>
            </a:r>
            <a:endParaRPr sz="1200">
              <a:solidFill>
                <a:srgbClr val="595959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en" sz="1200">
                <a:solidFill>
                  <a:srgbClr val="595959"/>
                </a:solidFill>
              </a:rPr>
              <a:t>Process with two BB/TRs, one term. in </a:t>
            </a:r>
            <a:r>
              <a:rPr lang="en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lang="en" sz="1200">
                <a:solidFill>
                  <a:srgbClr val="595959"/>
                </a:solidFill>
              </a:rPr>
              <a:t> and the other </a:t>
            </a:r>
            <a:r>
              <a:rPr lang="en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endParaRPr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b="1" lang="en" sz="1200">
                <a:solidFill>
                  <a:srgbClr val="595959"/>
                </a:solidFill>
              </a:rPr>
              <a:t>Process Lowering</a:t>
            </a:r>
            <a:r>
              <a:rPr lang="en" sz="1200">
                <a:solidFill>
                  <a:srgbClr val="595959"/>
                </a:solidFill>
              </a:rPr>
              <a:t> (PL)</a:t>
            </a:r>
            <a:endParaRPr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Lower trivial processes to entities</a:t>
            </a:r>
            <a:endParaRPr sz="1200">
              <a:solidFill>
                <a:srgbClr val="595959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en" sz="1200">
                <a:solidFill>
                  <a:srgbClr val="595959"/>
                </a:solidFill>
              </a:rPr>
              <a:t> Process with one BB with terminator waiting on all signals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b="1" lang="en" sz="1200">
                <a:solidFill>
                  <a:srgbClr val="595959"/>
                </a:solidFill>
              </a:rPr>
              <a:t>Inlining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5df0e8ab5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5df0e8ab5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5df0e8ab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5df0e8ab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5df0e8ab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5df0e8ab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5df0e8ab5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5df0e8ab5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5df0e8ab5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b5df0e8ab5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5df0e8ab5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5df0e8ab5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5df0e8ab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5df0e8ab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5df0e8ab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5df0e8ab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5df0e8ab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5df0e8ab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5df0e8ab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5df0e8ab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5df0e8ab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5df0e8ab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5df0e8ab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5df0e8ab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5df0e8ab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5df0e8ab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 sz="1400">
                <a:solidFill>
                  <a:srgbClr val="595959"/>
                </a:solidFill>
              </a:rPr>
              <a:t>Modules are composed of 1+ units: function, process, entity</a:t>
            </a:r>
            <a:endParaRPr sz="1400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 sz="1400">
                <a:solidFill>
                  <a:srgbClr val="595959"/>
                </a:solidFill>
              </a:rPr>
              <a:t>Basic block: control-flow ends in br, ret, halt, wait</a:t>
            </a:r>
            <a:endParaRPr sz="14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llhd.io" TargetMode="External"/><Relationship Id="rId4" Type="http://schemas.openxmlformats.org/officeDocument/2006/relationships/hyperlink" Target="https://dl.acm.org/do/10.1145/339565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LLHD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A Multi-level Intermediate Representation for Hardware Description Languages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60250" y="3744050"/>
            <a:ext cx="690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Fabian Schuiki		Andreas Kurth		Tobias Grosser		Luca Benini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151700" y="4424150"/>
            <a:ext cx="27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CS595E	February 3,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More Important Points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Entities are the </a:t>
            </a:r>
            <a:r>
              <a:rPr i="1" lang="en"/>
              <a:t>only</a:t>
            </a:r>
            <a:r>
              <a:rPr lang="en"/>
              <a:t> units that can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Instantiate processes or other entities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Create, delay, and connect signals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storage elements (registers)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Arithmetic operations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mul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eq</a:t>
            </a:r>
            <a:r>
              <a:rPr lang="en"/>
              <a:t>, etc.) are preserved in Structural LLHD for optimization by commercial synthesizers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Stack and heap memory</a:t>
            </a:r>
            <a:r>
              <a:rPr lang="en"/>
              <a:t> provided in order to represent all simulation and verification code in current HDLs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Lowering to structural LLHD requires all memory instructions to be promoted to values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/>
              <a:t> (reconvergence) nodes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 Type System</a:t>
            </a:r>
            <a:endParaRPr/>
          </a:p>
        </p:txBody>
      </p:sp>
      <p:graphicFrame>
        <p:nvGraphicFramePr>
          <p:cNvPr id="127" name="Google Shape;127;p23"/>
          <p:cNvGraphicFramePr/>
          <p:nvPr/>
        </p:nvGraphicFramePr>
        <p:xfrm>
          <a:off x="280000" y="13058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{36DE7C53-B047-4025-B45C-D9D3C43C1235}</a:tableStyleId>
              </a:tblPr>
              <a:tblGrid>
                <a:gridCol w="1517775"/>
                <a:gridCol w="3707975"/>
                <a:gridCol w="3358250"/>
              </a:tblGrid>
              <a:tr h="315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Type</a:t>
                      </a:r>
                      <a:endParaRPr b="1"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Description</a:t>
                      </a:r>
                      <a:endParaRPr b="1"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Example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315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void</a:t>
                      </a:r>
                      <a:r>
                        <a:rPr lang="en" sz="1100">
                          <a:solidFill>
                            <a:schemeClr val="dk2"/>
                          </a:solidFill>
                        </a:rPr>
                        <a:t> type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 @foo (i32 %i, i32 %q) void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time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describe delays, elapsed time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%0 = const time 1ns 2d 3e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i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(un)signed integer of </a:t>
                      </a:r>
                      <a:r>
                        <a:rPr i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en" sz="1100">
                          <a:solidFill>
                            <a:schemeClr val="dk2"/>
                          </a:solidFill>
                        </a:rPr>
                        <a:t> bits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%1 = const i28 9001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3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i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enumeration representing one of </a:t>
                      </a:r>
                      <a:r>
                        <a:rPr i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en" sz="1100">
                          <a:solidFill>
                            <a:schemeClr val="dk2"/>
                          </a:solidFill>
                        </a:rPr>
                        <a:t> values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%2 = const n4 3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r>
                        <a:rPr i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nine-valued logic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%3 = const l8 “01XZHWLU”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pointer to a memory location holding values of type </a:t>
                      </a:r>
                      <a:r>
                        <a:rPr i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 i8* %ptr, %1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time-varying signal carrying value of type </a:t>
                      </a:r>
                      <a:r>
                        <a:rPr i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%4 = prb i8$ %wire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9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i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x </a:t>
                      </a:r>
                      <a:r>
                        <a:rPr i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i="1"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collection of </a:t>
                      </a:r>
                      <a:r>
                        <a:rPr i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en" sz="1100">
                          <a:solidFill>
                            <a:schemeClr val="dk2"/>
                          </a:solidFill>
                        </a:rPr>
                        <a:t> values of type </a:t>
                      </a:r>
                      <a:r>
                        <a:rPr i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%4 = [3 x i16 %0]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r>
                        <a:rPr i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i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…}</a:t>
                      </a:r>
                      <a:endParaRPr i="1"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struct of field types </a:t>
                      </a:r>
                      <a:r>
                        <a:rPr i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i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…</a:t>
                      </a:r>
                      <a:r>
                        <a:rPr lang="en" sz="1100">
                          <a:solidFill>
                            <a:schemeClr val="dk2"/>
                          </a:solidFill>
                        </a:rPr>
                        <a:t> 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%6 = {i1 %0, i8 %1, time %2}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HDLs to Behavioral and Structural LLHD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HDLs to Behavioral LLHD</a:t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930175" y="-1750700"/>
            <a:ext cx="6138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9" name="Google Shape;139;p25"/>
          <p:cNvGraphicFramePr/>
          <p:nvPr/>
        </p:nvGraphicFramePr>
        <p:xfrm>
          <a:off x="930175" y="132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{36DE7C53-B047-4025-B45C-D9D3C43C1235}</a:tableStyleId>
              </a:tblPr>
              <a:tblGrid>
                <a:gridCol w="3197375"/>
                <a:gridCol w="4454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SystemVerilog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Behavioral</a:t>
                      </a:r>
                      <a:r>
                        <a:rPr b="1" lang="en"/>
                        <a:t> LLHD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Modules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Entities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always_comb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Pure dataflow via entities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always_ff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Processes (behavioral) or structurally via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reg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2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Parameters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Unsupported (parameterize before feeding to Moore)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Generate statements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Unsupported (unroll before feeding to Moore)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assert</a:t>
                      </a:r>
                      <a:r>
                        <a:rPr lang="en"/>
                        <a:t>,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assume</a:t>
                      </a:r>
                      <a:r>
                        <a:rPr lang="en"/>
                        <a:t>,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require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lhd.assert</a:t>
                      </a:r>
                      <a:r>
                        <a:rPr lang="en"/>
                        <a:t> intrinsic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Testbench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731250" cy="302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8600" y="63475"/>
            <a:ext cx="3383698" cy="5016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6"/>
          <p:cNvCxnSpPr>
            <a:stCxn id="148" idx="3"/>
            <a:endCxn id="149" idx="1"/>
          </p:cNvCxnSpPr>
          <p:nvPr/>
        </p:nvCxnSpPr>
        <p:spPr>
          <a:xfrm>
            <a:off x="3834125" y="3809475"/>
            <a:ext cx="1826100" cy="718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6"/>
          <p:cNvCxnSpPr>
            <a:endCxn id="151" idx="1"/>
          </p:cNvCxnSpPr>
          <p:nvPr/>
        </p:nvCxnSpPr>
        <p:spPr>
          <a:xfrm>
            <a:off x="2377025" y="3104825"/>
            <a:ext cx="3465000" cy="1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6"/>
          <p:cNvSpPr/>
          <p:nvPr/>
        </p:nvSpPr>
        <p:spPr>
          <a:xfrm>
            <a:off x="5842025" y="3013175"/>
            <a:ext cx="2028900" cy="204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6"/>
          <p:cNvCxnSpPr/>
          <p:nvPr/>
        </p:nvCxnSpPr>
        <p:spPr>
          <a:xfrm flipH="1" rot="10800000">
            <a:off x="1756100" y="2865325"/>
            <a:ext cx="4078800" cy="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6"/>
          <p:cNvCxnSpPr/>
          <p:nvPr/>
        </p:nvCxnSpPr>
        <p:spPr>
          <a:xfrm flipH="1" rot="10800000">
            <a:off x="3019300" y="2076950"/>
            <a:ext cx="2828700" cy="4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6"/>
          <p:cNvCxnSpPr/>
          <p:nvPr/>
        </p:nvCxnSpPr>
        <p:spPr>
          <a:xfrm flipH="1" rot="10800000">
            <a:off x="2044925" y="2183375"/>
            <a:ext cx="3797100" cy="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6"/>
          <p:cNvCxnSpPr>
            <a:endCxn id="156" idx="1"/>
          </p:cNvCxnSpPr>
          <p:nvPr/>
        </p:nvCxnSpPr>
        <p:spPr>
          <a:xfrm flipH="1" rot="10800000">
            <a:off x="2269325" y="2522925"/>
            <a:ext cx="3572700" cy="1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6"/>
          <p:cNvSpPr/>
          <p:nvPr/>
        </p:nvSpPr>
        <p:spPr>
          <a:xfrm>
            <a:off x="5842025" y="2420775"/>
            <a:ext cx="2028900" cy="204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26"/>
          <p:cNvCxnSpPr/>
          <p:nvPr/>
        </p:nvCxnSpPr>
        <p:spPr>
          <a:xfrm flipH="1" rot="10800000">
            <a:off x="2357900" y="2667550"/>
            <a:ext cx="34782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6"/>
          <p:cNvCxnSpPr/>
          <p:nvPr/>
        </p:nvCxnSpPr>
        <p:spPr>
          <a:xfrm flipH="1" rot="10800000">
            <a:off x="2352000" y="2761900"/>
            <a:ext cx="3478200" cy="8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6"/>
          <p:cNvCxnSpPr>
            <a:endCxn id="160" idx="1"/>
          </p:cNvCxnSpPr>
          <p:nvPr/>
        </p:nvCxnSpPr>
        <p:spPr>
          <a:xfrm>
            <a:off x="2724125" y="3252275"/>
            <a:ext cx="3117900" cy="16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6"/>
          <p:cNvSpPr/>
          <p:nvPr/>
        </p:nvSpPr>
        <p:spPr>
          <a:xfrm>
            <a:off x="5842025" y="3217475"/>
            <a:ext cx="2028900" cy="39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26"/>
          <p:cNvCxnSpPr/>
          <p:nvPr/>
        </p:nvCxnSpPr>
        <p:spPr>
          <a:xfrm flipH="1" rot="10800000">
            <a:off x="1879575" y="801350"/>
            <a:ext cx="3997800" cy="885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6"/>
          <p:cNvCxnSpPr>
            <a:stCxn id="163" idx="3"/>
            <a:endCxn id="164" idx="1"/>
          </p:cNvCxnSpPr>
          <p:nvPr/>
        </p:nvCxnSpPr>
        <p:spPr>
          <a:xfrm flipH="1" rot="10800000">
            <a:off x="1909225" y="446875"/>
            <a:ext cx="3932700" cy="100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6"/>
          <p:cNvSpPr/>
          <p:nvPr/>
        </p:nvSpPr>
        <p:spPr>
          <a:xfrm>
            <a:off x="5842025" y="145600"/>
            <a:ext cx="1122000" cy="6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726925" y="1315225"/>
            <a:ext cx="1182300" cy="27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/>
          <p:nvPr/>
        </p:nvSpPr>
        <p:spPr>
          <a:xfrm>
            <a:off x="756425" y="3567975"/>
            <a:ext cx="3077700" cy="483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/>
          <p:nvPr/>
        </p:nvSpPr>
        <p:spPr>
          <a:xfrm>
            <a:off x="5660225" y="3976475"/>
            <a:ext cx="2508600" cy="1103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7058500" y="1315225"/>
            <a:ext cx="1990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Constants used internally</a:t>
            </a:r>
            <a:endParaRPr sz="1100"/>
          </a:p>
        </p:txBody>
      </p:sp>
      <p:sp>
        <p:nvSpPr>
          <p:cNvPr id="166" name="Google Shape;166;p26"/>
          <p:cNvSpPr/>
          <p:nvPr/>
        </p:nvSpPr>
        <p:spPr>
          <a:xfrm>
            <a:off x="5830200" y="1334277"/>
            <a:ext cx="1228200" cy="71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SystemVerilog Accumulator</a:t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850" y="110800"/>
            <a:ext cx="4329852" cy="494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09924"/>
            <a:ext cx="4533626" cy="23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/>
          <p:nvPr/>
        </p:nvSpPr>
        <p:spPr>
          <a:xfrm>
            <a:off x="4991675" y="1079025"/>
            <a:ext cx="3348300" cy="197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27"/>
          <p:cNvCxnSpPr>
            <a:endCxn id="174" idx="1"/>
          </p:cNvCxnSpPr>
          <p:nvPr/>
        </p:nvCxnSpPr>
        <p:spPr>
          <a:xfrm flipH="1" rot="10800000">
            <a:off x="4531175" y="2068125"/>
            <a:ext cx="460500" cy="10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7"/>
          <p:cNvSpPr/>
          <p:nvPr/>
        </p:nvSpPr>
        <p:spPr>
          <a:xfrm>
            <a:off x="4991675" y="3118525"/>
            <a:ext cx="3975300" cy="197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27"/>
          <p:cNvCxnSpPr>
            <a:stCxn id="178" idx="3"/>
            <a:endCxn id="176" idx="1"/>
          </p:cNvCxnSpPr>
          <p:nvPr/>
        </p:nvCxnSpPr>
        <p:spPr>
          <a:xfrm>
            <a:off x="3544825" y="3518050"/>
            <a:ext cx="1446900" cy="58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7"/>
          <p:cNvSpPr/>
          <p:nvPr/>
        </p:nvSpPr>
        <p:spPr>
          <a:xfrm>
            <a:off x="951325" y="3160750"/>
            <a:ext cx="2593500" cy="714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/>
          <p:nvPr/>
        </p:nvSpPr>
        <p:spPr>
          <a:xfrm>
            <a:off x="5138175" y="3262850"/>
            <a:ext cx="2168400" cy="76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7306575" y="3445700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block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555600"/>
            <a:ext cx="7620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Lowering to Structural LLHD (AKA Initialisms Galore)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389600"/>
            <a:ext cx="4772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Goal: replace branches with branch-free code</a:t>
            </a:r>
            <a:endParaRPr b="1"/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Basic transformations (CF, DCE, CSE)</a:t>
            </a:r>
            <a:endParaRPr/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Instruction simplification</a:t>
            </a:r>
            <a:r>
              <a:rPr lang="en"/>
              <a:t> (IS)</a:t>
            </a:r>
            <a:endParaRPr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80000"/>
              <a:buChar char="○"/>
            </a:pPr>
            <a:r>
              <a:rPr lang="en"/>
              <a:t>E.g.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 %a, %a -&gt; %a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Early code motion</a:t>
            </a:r>
            <a:r>
              <a:rPr lang="en"/>
              <a:t> (ECM)</a:t>
            </a:r>
            <a:endParaRPr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instructions up the CFG</a:t>
            </a:r>
            <a:endParaRPr/>
          </a:p>
          <a:p>
            <a:pPr indent="-28765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Constants into entry block</a:t>
            </a:r>
            <a:endParaRPr/>
          </a:p>
          <a:p>
            <a:pPr indent="-28765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Arith. inst. to earliest point operands available</a:t>
            </a:r>
            <a:endParaRPr/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Temporal code motion</a:t>
            </a:r>
            <a:r>
              <a:rPr lang="en"/>
              <a:t> (TCM)</a:t>
            </a:r>
            <a:endParaRPr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drv</a:t>
            </a:r>
            <a:r>
              <a:rPr lang="en"/>
              <a:t> instructions into single exiting block for their respective temporal region (TR)</a:t>
            </a:r>
            <a:endParaRPr/>
          </a:p>
          <a:p>
            <a:pPr indent="-28765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TRs are separated by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lang="en"/>
              <a:t> instructions</a:t>
            </a:r>
            <a:endParaRPr/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Total Control Flow Elimination</a:t>
            </a:r>
            <a:r>
              <a:rPr lang="en"/>
              <a:t> (TCFE)</a:t>
            </a:r>
            <a:endParaRPr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Replace branches with muxes</a:t>
            </a:r>
            <a:endParaRPr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Reduce  to one basic block per TR</a:t>
            </a:r>
            <a:endParaRPr/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Desequentialization</a:t>
            </a:r>
            <a:endParaRPr b="1"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Identify processes that describe flip flops/latches</a:t>
            </a:r>
            <a:endParaRPr/>
          </a:p>
          <a:p>
            <a:pPr indent="-28765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Process with two BB/TRs, one term.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lang="en"/>
              <a:t> and the other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Process Lowering</a:t>
            </a:r>
            <a:r>
              <a:rPr lang="en"/>
              <a:t> (PL)</a:t>
            </a:r>
            <a:endParaRPr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Lower trivial processes to entities</a:t>
            </a:r>
            <a:endParaRPr/>
          </a:p>
          <a:p>
            <a:pPr indent="-28765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 Process with one BB with terminator waiting on all signals</a:t>
            </a:r>
            <a:endParaRPr/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Inlining</a:t>
            </a:r>
            <a:endParaRPr b="1"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149" y="1389611"/>
            <a:ext cx="4015874" cy="2977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6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6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6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/>
              <a:t> instruction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1389600"/>
            <a:ext cx="4226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000">
                <a:solidFill>
                  <a:srgbClr val="21252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%result = phi T [%v1, %bb1], ..., [%vN, %bbN]</a:t>
            </a:r>
            <a:endParaRPr sz="1000">
              <a:solidFill>
                <a:srgbClr val="212529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Implements a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Φ </a:t>
            </a:r>
            <a:r>
              <a:rPr lang="en">
                <a:highlight>
                  <a:srgbClr val="FFFFFF"/>
                </a:highlight>
              </a:rPr>
              <a:t>node in the SSA graph, producing one of its arguments 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%v1</a:t>
            </a:r>
            <a:r>
              <a:rPr lang="en">
                <a:highlight>
                  <a:srgbClr val="FFFFFF"/>
                </a:highlight>
              </a:rPr>
              <a:t> to 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%vN</a:t>
            </a:r>
            <a:r>
              <a:rPr lang="en">
                <a:highlight>
                  <a:srgbClr val="FFFFFF"/>
                </a:highlight>
              </a:rPr>
              <a:t> depending from which basic block control flow originated when entering 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>
                <a:highlight>
                  <a:srgbClr val="FFFFFF"/>
                </a:highlight>
              </a:rPr>
              <a:t>’s basic block</a:t>
            </a:r>
            <a:endParaRPr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%vi</a:t>
            </a:r>
            <a:r>
              <a:rPr lang="en">
                <a:highlight>
                  <a:srgbClr val="FFFFFF"/>
                </a:highlight>
              </a:rPr>
              <a:t> to 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%vN</a:t>
            </a:r>
            <a:r>
              <a:rPr lang="en">
                <a:highlight>
                  <a:srgbClr val="FFFFFF"/>
                </a:highlight>
              </a:rPr>
              <a:t> must be of type T</a:t>
            </a:r>
            <a:endParaRPr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Must provide a value for every predecessor of its containing basic block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400" y="841650"/>
            <a:ext cx="190500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25" y="439850"/>
            <a:ext cx="8703323" cy="470365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/>
          <p:nvPr/>
        </p:nvSpPr>
        <p:spPr>
          <a:xfrm>
            <a:off x="812875" y="4281125"/>
            <a:ext cx="1640400" cy="24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 txBox="1"/>
          <p:nvPr/>
        </p:nvSpPr>
        <p:spPr>
          <a:xfrm>
            <a:off x="0" y="0"/>
            <a:ext cx="4634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Goal: replace branches with branch-free code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2968925" y="4146775"/>
            <a:ext cx="1824900" cy="1344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/>
          <p:nvPr/>
        </p:nvSpPr>
        <p:spPr>
          <a:xfrm>
            <a:off x="2968925" y="4522025"/>
            <a:ext cx="1857600" cy="1344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"/>
          <p:cNvSpPr/>
          <p:nvPr/>
        </p:nvSpPr>
        <p:spPr>
          <a:xfrm>
            <a:off x="2968925" y="3697125"/>
            <a:ext cx="1286700" cy="10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2968925" y="3921950"/>
            <a:ext cx="1463700" cy="13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/>
          <p:nvPr/>
        </p:nvSpPr>
        <p:spPr>
          <a:xfrm>
            <a:off x="5084025" y="4628475"/>
            <a:ext cx="1790700" cy="3783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5066925" y="4146775"/>
            <a:ext cx="1591200" cy="1344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0"/>
          <p:cNvSpPr/>
          <p:nvPr/>
        </p:nvSpPr>
        <p:spPr>
          <a:xfrm>
            <a:off x="5066925" y="4387625"/>
            <a:ext cx="1591200" cy="1344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/>
          <p:nvPr/>
        </p:nvSpPr>
        <p:spPr>
          <a:xfrm>
            <a:off x="5114300" y="4656425"/>
            <a:ext cx="1688100" cy="2115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/>
          <p:nvPr/>
        </p:nvSpPr>
        <p:spPr>
          <a:xfrm>
            <a:off x="7132225" y="4628475"/>
            <a:ext cx="1688100" cy="2409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853675" y="2608675"/>
            <a:ext cx="1640400" cy="24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2968925" y="1664725"/>
            <a:ext cx="1591200" cy="13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2968925" y="2262100"/>
            <a:ext cx="1168500" cy="10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2968925" y="2608675"/>
            <a:ext cx="1688100" cy="1344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5066925" y="2544450"/>
            <a:ext cx="1640400" cy="1344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5066925" y="2788750"/>
            <a:ext cx="696600" cy="1344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5066925" y="3033050"/>
            <a:ext cx="1824900" cy="2409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7132225" y="5006775"/>
            <a:ext cx="1688100" cy="101700"/>
          </a:xfrm>
          <a:prstGeom prst="rect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048325" y="3938300"/>
            <a:ext cx="377700" cy="101700"/>
          </a:xfrm>
          <a:prstGeom prst="rect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>
            <a:off x="7048325" y="2575975"/>
            <a:ext cx="417000" cy="134400"/>
          </a:xfrm>
          <a:prstGeom prst="rect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720" y="2710375"/>
            <a:ext cx="4143300" cy="2297697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2" name="Google Shape;222;p30"/>
          <p:cNvSpPr/>
          <p:nvPr/>
        </p:nvSpPr>
        <p:spPr>
          <a:xfrm>
            <a:off x="710050" y="4451075"/>
            <a:ext cx="3640200" cy="1344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632950" y="4112375"/>
            <a:ext cx="3794400" cy="6849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65725" y="3405525"/>
            <a:ext cx="1790700" cy="2115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7132225" y="2050600"/>
            <a:ext cx="1688100" cy="2409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311700" y="364325"/>
            <a:ext cx="6629100" cy="6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Lowering Structural LLHD to Netlist LLHD</a:t>
            </a:r>
            <a:endParaRPr/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625" y="1017725"/>
            <a:ext cx="3630688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311700" y="1389600"/>
            <a:ext cx="3336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process of </a:t>
            </a:r>
            <a:r>
              <a:rPr b="1" lang="en" sz="1700"/>
              <a:t>mapping</a:t>
            </a:r>
            <a:r>
              <a:rPr lang="en" sz="1700"/>
              <a:t> the list of gates and wires to the physical resources and space constraints on the </a:t>
            </a:r>
            <a:r>
              <a:rPr b="1" lang="en" sz="1700"/>
              <a:t>target technology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●"/>
            </a:pPr>
            <a:r>
              <a:rPr b="1" lang="en" sz="1700">
                <a:solidFill>
                  <a:srgbClr val="FF0000"/>
                </a:solidFill>
              </a:rPr>
              <a:t>The domain of hardware synthesizers</a:t>
            </a:r>
            <a:endParaRPr b="1" sz="17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HDLs to </a:t>
            </a:r>
            <a:r>
              <a:rPr b="1" lang="en"/>
              <a:t>describe</a:t>
            </a:r>
            <a:r>
              <a:rPr lang="en"/>
              <a:t> </a:t>
            </a:r>
            <a:r>
              <a:rPr b="1" lang="en"/>
              <a:t>hardware</a:t>
            </a:r>
            <a:r>
              <a:rPr lang="en"/>
              <a:t>, with the goal of eventually getting something to run on </a:t>
            </a:r>
            <a:r>
              <a:rPr b="1" lang="en"/>
              <a:t>silicon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there’s a </a:t>
            </a:r>
            <a:r>
              <a:rPr b="1" lang="en"/>
              <a:t>deep</a:t>
            </a:r>
            <a:r>
              <a:rPr lang="en"/>
              <a:t> design toolchain along the way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Simulation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Formal verification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Linting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Logic synthesis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Logical equivalence checking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Technology mapping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Placement and routing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pic>
        <p:nvPicPr>
          <p:cNvPr id="243" name="Google Shape;2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3400" y="1170125"/>
            <a:ext cx="5099708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 txBox="1"/>
          <p:nvPr>
            <p:ph idx="1" type="body"/>
          </p:nvPr>
        </p:nvSpPr>
        <p:spPr>
          <a:xfrm>
            <a:off x="311700" y="1389600"/>
            <a:ext cx="3129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Implemented Moore compiler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Compiled and simulated several SystemVerilog designs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LLHD-Sim </a:t>
            </a:r>
            <a:r>
              <a:rPr b="1" lang="en"/>
              <a:t>time is slower</a:t>
            </a:r>
            <a:r>
              <a:rPr lang="en"/>
              <a:t> than commercial</a:t>
            </a:r>
            <a:r>
              <a:rPr lang="en">
                <a:solidFill>
                  <a:srgbClr val="FF0000"/>
                </a:solidFill>
              </a:rPr>
              <a:t>*</a:t>
            </a:r>
            <a:endParaRPr>
              <a:solidFill>
                <a:srgbClr val="FF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LLHD-Sim </a:t>
            </a:r>
            <a:r>
              <a:rPr b="1" lang="en"/>
              <a:t>trace is equal </a:t>
            </a:r>
            <a:r>
              <a:rPr lang="en"/>
              <a:t>to commercial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LLHD-Blaze JIT simulator is up to </a:t>
            </a:r>
            <a:r>
              <a:rPr b="1" lang="en"/>
              <a:t>2.4x faster</a:t>
            </a:r>
            <a:r>
              <a:rPr lang="en"/>
              <a:t> than commercial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For example, in my own testing of the FIR filter, LLHD-Blaze was </a:t>
            </a:r>
            <a:r>
              <a:rPr b="1" lang="en">
                <a:solidFill>
                  <a:srgbClr val="6AA84F"/>
                </a:solidFill>
              </a:rPr>
              <a:t>400x</a:t>
            </a:r>
            <a:r>
              <a:rPr lang="en"/>
              <a:t> faster; in 30 seconds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LLHD-Blaze simulated 10,000 us (45,000,004 steps)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LLHD-Sim simulated 25 us (151,487 steps)</a:t>
            </a:r>
            <a:endParaRPr/>
          </a:p>
        </p:txBody>
      </p:sp>
      <p:sp>
        <p:nvSpPr>
          <p:cNvPr id="245" name="Google Shape;245;p33"/>
          <p:cNvSpPr txBox="1"/>
          <p:nvPr/>
        </p:nvSpPr>
        <p:spPr>
          <a:xfrm>
            <a:off x="311700" y="4569000"/>
            <a:ext cx="3246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*</a:t>
            </a:r>
            <a:r>
              <a:rPr lang="en" sz="1300">
                <a:solidFill>
                  <a:schemeClr val="dk2"/>
                </a:solidFill>
              </a:rPr>
              <a:t> doesn’t say which commercial simulator in paper nor in submitted artifact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46" name="Google Shape;246;p33"/>
          <p:cNvSpPr txBox="1"/>
          <p:nvPr/>
        </p:nvSpPr>
        <p:spPr>
          <a:xfrm>
            <a:off x="6820700" y="2030600"/>
            <a:ext cx="627300" cy="400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443x</a:t>
            </a:r>
            <a:endParaRPr b="1">
              <a:solidFill>
                <a:srgbClr val="6AA84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IR capable of capturing a design from simulation to verification to synthesized netlist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LLHD lowers hurdle for innovation in digital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HDLs can just be lowered to LLHD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HLS compilers can generate LLHD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Simulators and synthesizers only need to parse LLHD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258" name="Google Shape;258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out the tools!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Also be sure to check out: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http://llhd.io</a:t>
            </a: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https://dl.acm.org/do/10.1145/3395654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Flow Redundancy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389600"/>
            <a:ext cx="333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SystemVerilog and VHDL are the </a:t>
            </a:r>
            <a:r>
              <a:rPr b="1" lang="en" sz="1800"/>
              <a:t>de-facto standard inputs</a:t>
            </a:r>
            <a:r>
              <a:rPr lang="en" sz="1800"/>
              <a:t> to these vendor-specific design flows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Designers use a </a:t>
            </a:r>
            <a:r>
              <a:rPr b="1" lang="en" sz="1800"/>
              <a:t>safe subset</a:t>
            </a:r>
            <a:r>
              <a:rPr lang="en" sz="1800"/>
              <a:t> to get consistent results across disparate tools which are interpreting the languages’ semantics (hopefully) the best they can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400" y="1311300"/>
            <a:ext cx="5149201" cy="1996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Solution: LLHD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389600"/>
            <a:ext cx="3492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An multi-level static single assignment (SSA) intermediate representation (IR) for representing digital circuits throughout the </a:t>
            </a:r>
            <a:r>
              <a:rPr b="1" lang="en" sz="1300"/>
              <a:t>entire</a:t>
            </a:r>
            <a:r>
              <a:rPr lang="en" sz="1300"/>
              <a:t> design flow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Hierarchical, concurrent, time-dependent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Netlist ⊂ Synthesis ⊂ Simulation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Moore compiler frontend for transforming HDLs into LLHD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Both a reference and optimized simulator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Goal</a:t>
            </a:r>
            <a:r>
              <a:rPr lang="en" sz="1300"/>
              <a:t>: capture designs described in HDLs, </a:t>
            </a:r>
            <a:r>
              <a:rPr b="1" lang="en" sz="1300"/>
              <a:t>even non-synthesizable constructs</a:t>
            </a:r>
            <a:r>
              <a:rPr lang="en" sz="1300"/>
              <a:t> like simulation and verification</a:t>
            </a:r>
            <a:endParaRPr sz="13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800" y="1311300"/>
            <a:ext cx="5149201" cy="243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Levels of LLHD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Behavioral LLHD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389600"/>
            <a:ext cx="3301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Capture higher-level HDL circuit descriptions easily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Simulation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Testbenches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Formal verification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Example: Behavioral Verilog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Describe input/output behavior; circuit as an algorithm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If-then-else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Case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Loops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Functions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Tasks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Time delays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Procedural assignment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Initial blocks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050" y="152400"/>
            <a:ext cx="423035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and Netlist</a:t>
            </a:r>
            <a:r>
              <a:rPr lang="en"/>
              <a:t> LLHD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Structural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Limit description to input/output relations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Easy for use by synthesizers/tools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Example: Structural Verilog</a:t>
            </a:r>
            <a:endParaRPr/>
          </a:p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832400" y="1152475"/>
            <a:ext cx="3999900" cy="8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Netlist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Description is limited to entity instantiation and basic logical operations over signals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163" y="2103525"/>
            <a:ext cx="3899678" cy="28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and Timing Models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Execution Models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Control flow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Units consist of </a:t>
            </a:r>
            <a:r>
              <a:rPr b="1" lang="en"/>
              <a:t>basic blocks</a:t>
            </a:r>
            <a:r>
              <a:rPr lang="en"/>
              <a:t>, which have one terminator instruction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halt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lang="en"/>
              <a:t>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Data flow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Units contain only instructions forming a data flow graph</a:t>
            </a:r>
            <a:endParaRPr/>
          </a:p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Timing Models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Immediate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Units execute in zero time (i.e. in between physical time steps)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Timed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Units persist throughout entire execution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Model reactions to signal changes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Can schedule state change and probe signals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Hierarchy and Timing Model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276475" y="1152475"/>
            <a:ext cx="26913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Function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en"/>
              <a:t>)</a:t>
            </a:r>
            <a:endParaRPr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Map inputs to outputs</a:t>
            </a:r>
            <a:endParaRPr b="1"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May </a:t>
            </a:r>
            <a:r>
              <a:rPr lang="en"/>
              <a:t>not</a:t>
            </a:r>
            <a:r>
              <a:rPr lang="en"/>
              <a:t> interact with signals nor suspend execution</a:t>
            </a:r>
            <a:endParaRPr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Timing: </a:t>
            </a:r>
            <a:r>
              <a:rPr b="1" lang="en"/>
              <a:t>immediate</a:t>
            </a:r>
            <a:endParaRPr b="1"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Execution: </a:t>
            </a:r>
            <a:r>
              <a:rPr b="1" lang="en"/>
              <a:t>control flow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00" y="2410000"/>
            <a:ext cx="2967924" cy="173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2851650" y="1145825"/>
            <a:ext cx="3117300" cy="11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Process</a:t>
            </a:r>
            <a:r>
              <a:rPr lang="en"/>
              <a:t>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prb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halt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,T$</a:t>
            </a:r>
            <a:r>
              <a:rPr lang="en"/>
              <a:t>)</a:t>
            </a:r>
            <a:endParaRPr/>
          </a:p>
          <a:p>
            <a:pPr indent="-2819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Map time-varying input signals output signals</a:t>
            </a:r>
            <a:endParaRPr/>
          </a:p>
          <a:p>
            <a:pPr indent="-2819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Can probe and drive signals; never return</a:t>
            </a:r>
            <a:endParaRPr/>
          </a:p>
          <a:p>
            <a:pPr indent="-2819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Timing: </a:t>
            </a:r>
            <a:r>
              <a:rPr b="1" lang="en"/>
              <a:t>timed</a:t>
            </a:r>
            <a:endParaRPr b="1"/>
          </a:p>
          <a:p>
            <a:pPr indent="-2819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Execution</a:t>
            </a:r>
            <a:r>
              <a:rPr b="1" lang="en"/>
              <a:t>: control flow</a:t>
            </a:r>
            <a:endParaRPr b="1"/>
          </a:p>
          <a:p>
            <a:pPr indent="-2819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Behavioral circuit description</a:t>
            </a:r>
            <a:endParaRPr b="1"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5801375" y="1145825"/>
            <a:ext cx="3182700" cy="11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2841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Entity</a:t>
            </a:r>
            <a:r>
              <a:rPr lang="en"/>
              <a:t>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sig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inst</a:t>
            </a:r>
            <a:r>
              <a:rPr lang="en"/>
              <a:t>)</a:t>
            </a:r>
            <a:endParaRPr/>
          </a:p>
          <a:p>
            <a:pPr indent="-2762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Implicit execution schedule based on dataflow dependency</a:t>
            </a:r>
            <a:endParaRPr/>
          </a:p>
          <a:p>
            <a:pPr indent="-2762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Build structure and design hierarchy, instantiate other entities and processes</a:t>
            </a:r>
            <a:endParaRPr/>
          </a:p>
          <a:p>
            <a:pPr indent="-2762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Timing: </a:t>
            </a:r>
            <a:r>
              <a:rPr b="1" lang="en"/>
              <a:t>timed</a:t>
            </a:r>
            <a:endParaRPr b="1"/>
          </a:p>
          <a:p>
            <a:pPr indent="-2762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Execution</a:t>
            </a:r>
            <a:r>
              <a:rPr b="1" lang="en"/>
              <a:t>: data flow</a:t>
            </a:r>
            <a:endParaRPr b="1"/>
          </a:p>
          <a:p>
            <a:pPr indent="-2762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Structural circuit description</a:t>
            </a:r>
            <a:endParaRPr b="1"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4224" y="2335700"/>
            <a:ext cx="3094371" cy="255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8050" y="2335700"/>
            <a:ext cx="3005225" cy="15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