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 id="2147483714" r:id="rId5"/>
  </p:sldMasterIdLst>
  <p:notesMasterIdLst>
    <p:notesMasterId r:id="rId32"/>
  </p:notesMasterIdLst>
  <p:sldIdLst>
    <p:sldId id="256" r:id="rId6"/>
    <p:sldId id="3414" r:id="rId7"/>
    <p:sldId id="3412" r:id="rId8"/>
    <p:sldId id="3413" r:id="rId9"/>
    <p:sldId id="3410" r:id="rId10"/>
    <p:sldId id="3417" r:id="rId11"/>
    <p:sldId id="3418" r:id="rId12"/>
    <p:sldId id="3419" r:id="rId13"/>
    <p:sldId id="3420" r:id="rId14"/>
    <p:sldId id="3421" r:id="rId15"/>
    <p:sldId id="3422" r:id="rId16"/>
    <p:sldId id="3423" r:id="rId17"/>
    <p:sldId id="3424" r:id="rId18"/>
    <p:sldId id="3425" r:id="rId19"/>
    <p:sldId id="3426" r:id="rId20"/>
    <p:sldId id="3427" r:id="rId21"/>
    <p:sldId id="3428" r:id="rId22"/>
    <p:sldId id="3429" r:id="rId23"/>
    <p:sldId id="3430" r:id="rId24"/>
    <p:sldId id="3431" r:id="rId25"/>
    <p:sldId id="3434" r:id="rId26"/>
    <p:sldId id="3433" r:id="rId27"/>
    <p:sldId id="3435" r:id="rId28"/>
    <p:sldId id="3436" r:id="rId29"/>
    <p:sldId id="3381" r:id="rId30"/>
    <p:sldId id="3357"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61D"/>
    <a:srgbClr val="0B5394"/>
    <a:srgbClr val="BF9000"/>
    <a:srgbClr val="990000"/>
    <a:srgbClr val="BA0C2F"/>
    <a:srgbClr val="892B27"/>
    <a:srgbClr val="802227"/>
    <a:srgbClr val="DBDADB"/>
    <a:srgbClr val="F4F3F4"/>
    <a:srgbClr val="C20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108" d="100"/>
          <a:sy n="108" d="100"/>
        </p:scale>
        <p:origin x="71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2B047-2B33-40FF-A215-E0D75640041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ES"/>
        </a:p>
      </dgm:t>
    </dgm:pt>
    <dgm:pt modelId="{1DAC6828-AD1E-4B26-8B27-57A2C25FE442}">
      <dgm:prSet phldrT="[Texto]" custT="1"/>
      <dgm:spPr/>
      <dgm:t>
        <a:bodyPr/>
        <a:lstStyle/>
        <a:p>
          <a:r>
            <a:rPr lang="es-ES" sz="1200" b="1" i="0" dirty="0">
              <a:solidFill>
                <a:srgbClr val="3B3B3B"/>
              </a:solidFill>
              <a:effectLst/>
              <a:latin typeface="Segoe"/>
            </a:rPr>
            <a:t>Infancia. </a:t>
          </a:r>
          <a:r>
            <a:rPr lang="es-ES" sz="1200" b="0" i="0" dirty="0">
              <a:solidFill>
                <a:srgbClr val="3B3B3B"/>
              </a:solidFill>
              <a:effectLst/>
              <a:latin typeface="Segoe"/>
            </a:rPr>
            <a:t>Se piensa en arrancar alguna iniciativa </a:t>
          </a:r>
          <a:r>
            <a:rPr lang="es-ES" sz="1200" b="0" i="1" dirty="0" err="1">
              <a:solidFill>
                <a:srgbClr val="3B3B3B"/>
              </a:solidFill>
              <a:effectLst/>
              <a:latin typeface="Segoe"/>
            </a:rPr>
            <a:t>big</a:t>
          </a:r>
          <a:r>
            <a:rPr lang="es-ES" sz="1200" b="0" i="1" dirty="0">
              <a:solidFill>
                <a:srgbClr val="3B3B3B"/>
              </a:solidFill>
              <a:effectLst/>
              <a:latin typeface="Segoe"/>
            </a:rPr>
            <a:t> data</a:t>
          </a:r>
          <a:r>
            <a:rPr lang="es-ES" sz="1200" b="0" i="0" dirty="0">
              <a:solidFill>
                <a:srgbClr val="3B3B3B"/>
              </a:solidFill>
              <a:effectLst/>
              <a:latin typeface="Segoe"/>
            </a:rPr>
            <a:t>. Hay solo un entorno de trabajo en un estado incipiente.</a:t>
          </a:r>
          <a:endParaRPr lang="es-ES" sz="1200" dirty="0"/>
        </a:p>
      </dgm:t>
    </dgm:pt>
    <dgm:pt modelId="{0684D17C-5859-4DD7-9ABF-0F8D46A86791}" type="parTrans" cxnId="{DC07294A-6DC7-4196-B9B0-573C375CC33C}">
      <dgm:prSet/>
      <dgm:spPr/>
      <dgm:t>
        <a:bodyPr/>
        <a:lstStyle/>
        <a:p>
          <a:endParaRPr lang="es-ES" sz="3600"/>
        </a:p>
      </dgm:t>
    </dgm:pt>
    <dgm:pt modelId="{EE6B47EF-69C7-4DB4-9D46-F90183F1F0ED}" type="sibTrans" cxnId="{DC07294A-6DC7-4196-B9B0-573C375CC33C}">
      <dgm:prSet/>
      <dgm:spPr/>
      <dgm:t>
        <a:bodyPr/>
        <a:lstStyle/>
        <a:p>
          <a:endParaRPr lang="es-ES" sz="3600"/>
        </a:p>
      </dgm:t>
    </dgm:pt>
    <dgm:pt modelId="{FEE5AE0C-3CAC-4B28-9A8F-5672F711A630}">
      <dgm:prSet phldrT="[Texto]" custT="1"/>
      <dgm:spPr/>
      <dgm:t>
        <a:bodyPr/>
        <a:lstStyle/>
        <a:p>
          <a:r>
            <a:rPr lang="es-ES" sz="1200" b="1" i="0" dirty="0">
              <a:solidFill>
                <a:srgbClr val="3B3B3B"/>
              </a:solidFill>
              <a:effectLst/>
              <a:latin typeface="Segoe"/>
            </a:rPr>
            <a:t>Adopción a nivel técnico. </a:t>
          </a:r>
          <a:r>
            <a:rPr lang="es-ES" sz="1200" b="0" i="0" dirty="0">
              <a:solidFill>
                <a:srgbClr val="3B3B3B"/>
              </a:solidFill>
              <a:effectLst/>
              <a:latin typeface="Segoe"/>
            </a:rPr>
            <a:t>Iniciativas </a:t>
          </a:r>
          <a:r>
            <a:rPr lang="es-ES" sz="1200" b="0" i="1" dirty="0" err="1">
              <a:solidFill>
                <a:srgbClr val="3B3B3B"/>
              </a:solidFill>
              <a:effectLst/>
              <a:latin typeface="Segoe"/>
            </a:rPr>
            <a:t>big</a:t>
          </a:r>
          <a:r>
            <a:rPr lang="es-ES" sz="1200" b="0" i="1" dirty="0">
              <a:solidFill>
                <a:srgbClr val="3B3B3B"/>
              </a:solidFill>
              <a:effectLst/>
              <a:latin typeface="Segoe"/>
            </a:rPr>
            <a:t> data</a:t>
          </a:r>
          <a:r>
            <a:rPr lang="es-ES" sz="1200" b="0" i="0" dirty="0">
              <a:solidFill>
                <a:srgbClr val="3B3B3B"/>
              </a:solidFill>
              <a:effectLst/>
              <a:latin typeface="Segoe"/>
            </a:rPr>
            <a:t> lideradas por el departamento de TI. Uso puntual de analítica exploratoria.</a:t>
          </a:r>
          <a:endParaRPr lang="es-ES" sz="1200" dirty="0"/>
        </a:p>
      </dgm:t>
    </dgm:pt>
    <dgm:pt modelId="{640A0B42-3845-4253-A621-7231E842CA59}" type="parTrans" cxnId="{107A7A9A-E13E-4492-9785-FB0225D8A668}">
      <dgm:prSet/>
      <dgm:spPr/>
      <dgm:t>
        <a:bodyPr/>
        <a:lstStyle/>
        <a:p>
          <a:endParaRPr lang="es-ES" sz="3600"/>
        </a:p>
      </dgm:t>
    </dgm:pt>
    <dgm:pt modelId="{A2D4173F-28F3-4E43-B1A9-21E3EE483F8D}" type="sibTrans" cxnId="{107A7A9A-E13E-4492-9785-FB0225D8A668}">
      <dgm:prSet/>
      <dgm:spPr/>
      <dgm:t>
        <a:bodyPr/>
        <a:lstStyle/>
        <a:p>
          <a:endParaRPr lang="es-ES" sz="3600"/>
        </a:p>
      </dgm:t>
    </dgm:pt>
    <dgm:pt modelId="{2C291A22-0956-4190-A7E7-B7294C66EA8E}">
      <dgm:prSet phldrT="[Texto]" custT="1"/>
      <dgm:spPr/>
      <dgm:t>
        <a:bodyPr/>
        <a:lstStyle/>
        <a:p>
          <a:r>
            <a:rPr lang="es-ES" sz="1200" b="1" i="0" dirty="0">
              <a:solidFill>
                <a:srgbClr val="3B3B3B"/>
              </a:solidFill>
              <a:effectLst/>
              <a:latin typeface="Segoe"/>
            </a:rPr>
            <a:t>Adopción a nivel de negocio. </a:t>
          </a:r>
          <a:r>
            <a:rPr lang="es-ES" sz="1200" b="0" i="0" dirty="0">
              <a:solidFill>
                <a:srgbClr val="3B3B3B"/>
              </a:solidFill>
              <a:effectLst/>
              <a:latin typeface="Segoe"/>
            </a:rPr>
            <a:t>Se desarrollan algunos casos liderados por algunas áreas de negocio. Uso de analítica predictiva.</a:t>
          </a:r>
          <a:endParaRPr lang="es-ES" sz="1200" dirty="0"/>
        </a:p>
      </dgm:t>
    </dgm:pt>
    <dgm:pt modelId="{533B59C6-E2EB-4134-B9A7-BF8E4407DBBE}" type="parTrans" cxnId="{059DC295-C300-47CE-8887-18D42DBBD34B}">
      <dgm:prSet/>
      <dgm:spPr/>
      <dgm:t>
        <a:bodyPr/>
        <a:lstStyle/>
        <a:p>
          <a:endParaRPr lang="es-ES" sz="3600"/>
        </a:p>
      </dgm:t>
    </dgm:pt>
    <dgm:pt modelId="{1ABCCBA8-928E-4CF7-9434-075AEFE34CE1}" type="sibTrans" cxnId="{059DC295-C300-47CE-8887-18D42DBBD34B}">
      <dgm:prSet/>
      <dgm:spPr/>
      <dgm:t>
        <a:bodyPr/>
        <a:lstStyle/>
        <a:p>
          <a:endParaRPr lang="es-ES" sz="3600"/>
        </a:p>
      </dgm:t>
    </dgm:pt>
    <dgm:pt modelId="{0319C3A8-6473-489B-9A8C-251688AA51A3}">
      <dgm:prSet phldrT="[Texto]" custT="1"/>
      <dgm:spPr/>
      <dgm:t>
        <a:bodyPr/>
        <a:lstStyle/>
        <a:p>
          <a:r>
            <a:rPr lang="es-ES" sz="1200" b="1" i="0" dirty="0">
              <a:solidFill>
                <a:srgbClr val="3B3B3B"/>
              </a:solidFill>
              <a:effectLst/>
              <a:latin typeface="Segoe"/>
            </a:rPr>
            <a:t>Adopción a nivel de empresa. </a:t>
          </a:r>
          <a:r>
            <a:rPr lang="es-ES" sz="1200" b="0" i="0" dirty="0">
              <a:solidFill>
                <a:srgbClr val="3B3B3B"/>
              </a:solidFill>
              <a:effectLst/>
              <a:latin typeface="Segoe"/>
            </a:rPr>
            <a:t>Se desarrollan múltiples casos a lo largo de toda la organización. Implementación de un gobierno del dato. Uso de predicciones integradas con operaciones.</a:t>
          </a:r>
          <a:endParaRPr lang="es-ES" sz="1200" dirty="0"/>
        </a:p>
      </dgm:t>
    </dgm:pt>
    <dgm:pt modelId="{1FE75821-52BC-4B8B-B049-E81A9AF91CB5}" type="parTrans" cxnId="{77C78B56-0CF7-4903-8542-DA83E250DB4F}">
      <dgm:prSet/>
      <dgm:spPr/>
      <dgm:t>
        <a:bodyPr/>
        <a:lstStyle/>
        <a:p>
          <a:endParaRPr lang="es-ES" sz="3600"/>
        </a:p>
      </dgm:t>
    </dgm:pt>
    <dgm:pt modelId="{380DB612-AE2D-4204-90B2-FB0D79D68699}" type="sibTrans" cxnId="{77C78B56-0CF7-4903-8542-DA83E250DB4F}">
      <dgm:prSet/>
      <dgm:spPr/>
      <dgm:t>
        <a:bodyPr/>
        <a:lstStyle/>
        <a:p>
          <a:endParaRPr lang="es-ES" sz="3600"/>
        </a:p>
      </dgm:t>
    </dgm:pt>
    <dgm:pt modelId="{8BF99811-30BE-46A3-BCF7-015416147C55}">
      <dgm:prSet phldrT="[Texto]" custT="1"/>
      <dgm:spPr/>
      <dgm:t>
        <a:bodyPr/>
        <a:lstStyle/>
        <a:p>
          <a:r>
            <a:rPr lang="es-ES" sz="1200" b="1" i="0" dirty="0">
              <a:solidFill>
                <a:srgbClr val="3B3B3B"/>
              </a:solidFill>
              <a:effectLst/>
              <a:latin typeface="Segoe"/>
            </a:rPr>
            <a:t>Datos y analítica como servicio (</a:t>
          </a:r>
          <a:r>
            <a:rPr lang="es-ES" sz="1200" b="1" i="1" dirty="0">
              <a:solidFill>
                <a:srgbClr val="3B3B3B"/>
              </a:solidFill>
              <a:effectLst/>
              <a:latin typeface="Segoe"/>
            </a:rPr>
            <a:t>as a </a:t>
          </a:r>
          <a:r>
            <a:rPr lang="es-ES" sz="1200" b="1" i="1" dirty="0" err="1">
              <a:solidFill>
                <a:srgbClr val="3B3B3B"/>
              </a:solidFill>
              <a:effectLst/>
              <a:latin typeface="Segoe"/>
            </a:rPr>
            <a:t>service</a:t>
          </a:r>
          <a:r>
            <a:rPr lang="es-ES" sz="1200" b="1" i="0" dirty="0">
              <a:solidFill>
                <a:srgbClr val="3B3B3B"/>
              </a:solidFill>
              <a:effectLst/>
              <a:latin typeface="Segoe"/>
            </a:rPr>
            <a:t>). </a:t>
          </a:r>
          <a:r>
            <a:rPr lang="es-ES" sz="1200" b="0" i="0" dirty="0">
              <a:solidFill>
                <a:srgbClr val="3B3B3B"/>
              </a:solidFill>
              <a:effectLst/>
              <a:latin typeface="Segoe"/>
            </a:rPr>
            <a:t>La empresa funciona como proveedor de servicios de datos. Hay implementada una política de autoservicio de datos. Uso de analítica colaborativa en toda la empresa.</a:t>
          </a:r>
          <a:endParaRPr lang="es-ES" sz="1200" dirty="0"/>
        </a:p>
      </dgm:t>
    </dgm:pt>
    <dgm:pt modelId="{952A6AA1-B161-4512-AE60-5521BA33282C}" type="parTrans" cxnId="{7734C86B-95EF-4C24-9205-69B77AD9FF40}">
      <dgm:prSet/>
      <dgm:spPr/>
      <dgm:t>
        <a:bodyPr/>
        <a:lstStyle/>
        <a:p>
          <a:endParaRPr lang="es-ES" sz="3600"/>
        </a:p>
      </dgm:t>
    </dgm:pt>
    <dgm:pt modelId="{15079EFA-AFA2-47E4-B534-65E447C5C8EC}" type="sibTrans" cxnId="{7734C86B-95EF-4C24-9205-69B77AD9FF40}">
      <dgm:prSet/>
      <dgm:spPr/>
      <dgm:t>
        <a:bodyPr/>
        <a:lstStyle/>
        <a:p>
          <a:endParaRPr lang="es-ES" sz="3600"/>
        </a:p>
      </dgm:t>
    </dgm:pt>
    <dgm:pt modelId="{7783E330-3875-4D17-99E7-FF2E01D92971}" type="pres">
      <dgm:prSet presAssocID="{F462B047-2B33-40FF-A215-E0D756400412}" presName="rootnode" presStyleCnt="0">
        <dgm:presLayoutVars>
          <dgm:chMax/>
          <dgm:chPref/>
          <dgm:dir/>
          <dgm:animLvl val="lvl"/>
        </dgm:presLayoutVars>
      </dgm:prSet>
      <dgm:spPr/>
    </dgm:pt>
    <dgm:pt modelId="{4F571843-B59F-4190-8D37-1C25E90C044B}" type="pres">
      <dgm:prSet presAssocID="{1DAC6828-AD1E-4B26-8B27-57A2C25FE442}" presName="composite" presStyleCnt="0"/>
      <dgm:spPr/>
    </dgm:pt>
    <dgm:pt modelId="{63E7D000-2AF9-4D6A-86D9-55B7A6E6E142}" type="pres">
      <dgm:prSet presAssocID="{1DAC6828-AD1E-4B26-8B27-57A2C25FE442}" presName="LShape" presStyleLbl="alignNode1" presStyleIdx="0" presStyleCnt="9"/>
      <dgm:spPr/>
    </dgm:pt>
    <dgm:pt modelId="{8BE39F54-C549-4637-97A4-1F7BB5DA41AA}" type="pres">
      <dgm:prSet presAssocID="{1DAC6828-AD1E-4B26-8B27-57A2C25FE442}" presName="ParentText" presStyleLbl="revTx" presStyleIdx="0" presStyleCnt="5">
        <dgm:presLayoutVars>
          <dgm:chMax val="0"/>
          <dgm:chPref val="0"/>
          <dgm:bulletEnabled val="1"/>
        </dgm:presLayoutVars>
      </dgm:prSet>
      <dgm:spPr/>
    </dgm:pt>
    <dgm:pt modelId="{8EBAF402-15BA-49D7-BECD-D0B398682A8B}" type="pres">
      <dgm:prSet presAssocID="{1DAC6828-AD1E-4B26-8B27-57A2C25FE442}" presName="Triangle" presStyleLbl="alignNode1" presStyleIdx="1" presStyleCnt="9"/>
      <dgm:spPr/>
    </dgm:pt>
    <dgm:pt modelId="{9675A2D9-29E1-43AB-9E79-065F3165D7BC}" type="pres">
      <dgm:prSet presAssocID="{EE6B47EF-69C7-4DB4-9D46-F90183F1F0ED}" presName="sibTrans" presStyleCnt="0"/>
      <dgm:spPr/>
    </dgm:pt>
    <dgm:pt modelId="{5AE9FEDD-8EB0-4962-BA69-91CC34B158F8}" type="pres">
      <dgm:prSet presAssocID="{EE6B47EF-69C7-4DB4-9D46-F90183F1F0ED}" presName="space" presStyleCnt="0"/>
      <dgm:spPr/>
    </dgm:pt>
    <dgm:pt modelId="{CD7C7EAD-8B41-4511-8B37-E3FCDD866169}" type="pres">
      <dgm:prSet presAssocID="{FEE5AE0C-3CAC-4B28-9A8F-5672F711A630}" presName="composite" presStyleCnt="0"/>
      <dgm:spPr/>
    </dgm:pt>
    <dgm:pt modelId="{1DC38643-7357-4675-98C8-B6C47D466887}" type="pres">
      <dgm:prSet presAssocID="{FEE5AE0C-3CAC-4B28-9A8F-5672F711A630}" presName="LShape" presStyleLbl="alignNode1" presStyleIdx="2" presStyleCnt="9"/>
      <dgm:spPr/>
    </dgm:pt>
    <dgm:pt modelId="{6C2975D0-D7B5-481C-B612-57FDC1700759}" type="pres">
      <dgm:prSet presAssocID="{FEE5AE0C-3CAC-4B28-9A8F-5672F711A630}" presName="ParentText" presStyleLbl="revTx" presStyleIdx="1" presStyleCnt="5">
        <dgm:presLayoutVars>
          <dgm:chMax val="0"/>
          <dgm:chPref val="0"/>
          <dgm:bulletEnabled val="1"/>
        </dgm:presLayoutVars>
      </dgm:prSet>
      <dgm:spPr/>
    </dgm:pt>
    <dgm:pt modelId="{562118F9-94BB-4FB3-A943-6D7604EB3690}" type="pres">
      <dgm:prSet presAssocID="{FEE5AE0C-3CAC-4B28-9A8F-5672F711A630}" presName="Triangle" presStyleLbl="alignNode1" presStyleIdx="3" presStyleCnt="9"/>
      <dgm:spPr/>
    </dgm:pt>
    <dgm:pt modelId="{CACCD509-B8AB-4559-9381-56E831A22051}" type="pres">
      <dgm:prSet presAssocID="{A2D4173F-28F3-4E43-B1A9-21E3EE483F8D}" presName="sibTrans" presStyleCnt="0"/>
      <dgm:spPr/>
    </dgm:pt>
    <dgm:pt modelId="{9DAB5E3B-B2A9-447F-A1AB-29B16DE0DE2B}" type="pres">
      <dgm:prSet presAssocID="{A2D4173F-28F3-4E43-B1A9-21E3EE483F8D}" presName="space" presStyleCnt="0"/>
      <dgm:spPr/>
    </dgm:pt>
    <dgm:pt modelId="{97E2314C-9AF6-457E-B161-83FC87CFDAE3}" type="pres">
      <dgm:prSet presAssocID="{2C291A22-0956-4190-A7E7-B7294C66EA8E}" presName="composite" presStyleCnt="0"/>
      <dgm:spPr/>
    </dgm:pt>
    <dgm:pt modelId="{C0B2968E-2AA4-426E-B963-FB675A850E7C}" type="pres">
      <dgm:prSet presAssocID="{2C291A22-0956-4190-A7E7-B7294C66EA8E}" presName="LShape" presStyleLbl="alignNode1" presStyleIdx="4" presStyleCnt="9"/>
      <dgm:spPr/>
    </dgm:pt>
    <dgm:pt modelId="{257FF2E6-0002-4CC1-8D77-2AA612A7EC21}" type="pres">
      <dgm:prSet presAssocID="{2C291A22-0956-4190-A7E7-B7294C66EA8E}" presName="ParentText" presStyleLbl="revTx" presStyleIdx="2" presStyleCnt="5">
        <dgm:presLayoutVars>
          <dgm:chMax val="0"/>
          <dgm:chPref val="0"/>
          <dgm:bulletEnabled val="1"/>
        </dgm:presLayoutVars>
      </dgm:prSet>
      <dgm:spPr/>
    </dgm:pt>
    <dgm:pt modelId="{DDB0F974-58CE-4756-95F4-FAC409AD6793}" type="pres">
      <dgm:prSet presAssocID="{2C291A22-0956-4190-A7E7-B7294C66EA8E}" presName="Triangle" presStyleLbl="alignNode1" presStyleIdx="5" presStyleCnt="9"/>
      <dgm:spPr/>
    </dgm:pt>
    <dgm:pt modelId="{774C329C-B25C-4E11-8EF8-EDCE831ABBCB}" type="pres">
      <dgm:prSet presAssocID="{1ABCCBA8-928E-4CF7-9434-075AEFE34CE1}" presName="sibTrans" presStyleCnt="0"/>
      <dgm:spPr/>
    </dgm:pt>
    <dgm:pt modelId="{945107EE-A51D-4931-AF2D-E689BC9571E2}" type="pres">
      <dgm:prSet presAssocID="{1ABCCBA8-928E-4CF7-9434-075AEFE34CE1}" presName="space" presStyleCnt="0"/>
      <dgm:spPr/>
    </dgm:pt>
    <dgm:pt modelId="{92F3612D-2933-4C9F-8D77-5881540CE3BE}" type="pres">
      <dgm:prSet presAssocID="{0319C3A8-6473-489B-9A8C-251688AA51A3}" presName="composite" presStyleCnt="0"/>
      <dgm:spPr/>
    </dgm:pt>
    <dgm:pt modelId="{33641801-0059-4902-8DCC-80FE30DCA04B}" type="pres">
      <dgm:prSet presAssocID="{0319C3A8-6473-489B-9A8C-251688AA51A3}" presName="LShape" presStyleLbl="alignNode1" presStyleIdx="6" presStyleCnt="9"/>
      <dgm:spPr/>
    </dgm:pt>
    <dgm:pt modelId="{50696298-B976-43F4-8EAD-76E002498C25}" type="pres">
      <dgm:prSet presAssocID="{0319C3A8-6473-489B-9A8C-251688AA51A3}" presName="ParentText" presStyleLbl="revTx" presStyleIdx="3" presStyleCnt="5">
        <dgm:presLayoutVars>
          <dgm:chMax val="0"/>
          <dgm:chPref val="0"/>
          <dgm:bulletEnabled val="1"/>
        </dgm:presLayoutVars>
      </dgm:prSet>
      <dgm:spPr/>
    </dgm:pt>
    <dgm:pt modelId="{79DDAB41-7CAD-4382-936D-6C085F6DB983}" type="pres">
      <dgm:prSet presAssocID="{0319C3A8-6473-489B-9A8C-251688AA51A3}" presName="Triangle" presStyleLbl="alignNode1" presStyleIdx="7" presStyleCnt="9"/>
      <dgm:spPr/>
    </dgm:pt>
    <dgm:pt modelId="{30692492-97DE-4983-BEAB-0F22D42CCDD7}" type="pres">
      <dgm:prSet presAssocID="{380DB612-AE2D-4204-90B2-FB0D79D68699}" presName="sibTrans" presStyleCnt="0"/>
      <dgm:spPr/>
    </dgm:pt>
    <dgm:pt modelId="{AF147C47-1509-4D92-B810-C4C3281C091A}" type="pres">
      <dgm:prSet presAssocID="{380DB612-AE2D-4204-90B2-FB0D79D68699}" presName="space" presStyleCnt="0"/>
      <dgm:spPr/>
    </dgm:pt>
    <dgm:pt modelId="{883376F1-F6F9-4145-9C99-302748AD16AF}" type="pres">
      <dgm:prSet presAssocID="{8BF99811-30BE-46A3-BCF7-015416147C55}" presName="composite" presStyleCnt="0"/>
      <dgm:spPr/>
    </dgm:pt>
    <dgm:pt modelId="{D4BAD159-09BD-4859-866F-434FEBDC2E01}" type="pres">
      <dgm:prSet presAssocID="{8BF99811-30BE-46A3-BCF7-015416147C55}" presName="LShape" presStyleLbl="alignNode1" presStyleIdx="8" presStyleCnt="9"/>
      <dgm:spPr/>
    </dgm:pt>
    <dgm:pt modelId="{2ADCF78C-AA32-4C15-A4B6-292A18766484}" type="pres">
      <dgm:prSet presAssocID="{8BF99811-30BE-46A3-BCF7-015416147C55}" presName="ParentText" presStyleLbl="revTx" presStyleIdx="4" presStyleCnt="5">
        <dgm:presLayoutVars>
          <dgm:chMax val="0"/>
          <dgm:chPref val="0"/>
          <dgm:bulletEnabled val="1"/>
        </dgm:presLayoutVars>
      </dgm:prSet>
      <dgm:spPr/>
    </dgm:pt>
  </dgm:ptLst>
  <dgm:cxnLst>
    <dgm:cxn modelId="{95992567-D16E-4D78-8CE5-C8EFD38A975A}" type="presOf" srcId="{2C291A22-0956-4190-A7E7-B7294C66EA8E}" destId="{257FF2E6-0002-4CC1-8D77-2AA612A7EC21}" srcOrd="0" destOrd="0" presId="urn:microsoft.com/office/officeart/2009/3/layout/StepUpProcess"/>
    <dgm:cxn modelId="{DC07294A-6DC7-4196-B9B0-573C375CC33C}" srcId="{F462B047-2B33-40FF-A215-E0D756400412}" destId="{1DAC6828-AD1E-4B26-8B27-57A2C25FE442}" srcOrd="0" destOrd="0" parTransId="{0684D17C-5859-4DD7-9ABF-0F8D46A86791}" sibTransId="{EE6B47EF-69C7-4DB4-9D46-F90183F1F0ED}"/>
    <dgm:cxn modelId="{7734C86B-95EF-4C24-9205-69B77AD9FF40}" srcId="{F462B047-2B33-40FF-A215-E0D756400412}" destId="{8BF99811-30BE-46A3-BCF7-015416147C55}" srcOrd="4" destOrd="0" parTransId="{952A6AA1-B161-4512-AE60-5521BA33282C}" sibTransId="{15079EFA-AFA2-47E4-B534-65E447C5C8EC}"/>
    <dgm:cxn modelId="{196D8C72-8898-4785-BB6F-54B2CB6D83A6}" type="presOf" srcId="{1DAC6828-AD1E-4B26-8B27-57A2C25FE442}" destId="{8BE39F54-C549-4637-97A4-1F7BB5DA41AA}" srcOrd="0" destOrd="0" presId="urn:microsoft.com/office/officeart/2009/3/layout/StepUpProcess"/>
    <dgm:cxn modelId="{77C78B56-0CF7-4903-8542-DA83E250DB4F}" srcId="{F462B047-2B33-40FF-A215-E0D756400412}" destId="{0319C3A8-6473-489B-9A8C-251688AA51A3}" srcOrd="3" destOrd="0" parTransId="{1FE75821-52BC-4B8B-B049-E81A9AF91CB5}" sibTransId="{380DB612-AE2D-4204-90B2-FB0D79D68699}"/>
    <dgm:cxn modelId="{5E1C9457-6FB8-42F4-A8FF-6613DE311B8F}" type="presOf" srcId="{0319C3A8-6473-489B-9A8C-251688AA51A3}" destId="{50696298-B976-43F4-8EAD-76E002498C25}" srcOrd="0" destOrd="0" presId="urn:microsoft.com/office/officeart/2009/3/layout/StepUpProcess"/>
    <dgm:cxn modelId="{059DC295-C300-47CE-8887-18D42DBBD34B}" srcId="{F462B047-2B33-40FF-A215-E0D756400412}" destId="{2C291A22-0956-4190-A7E7-B7294C66EA8E}" srcOrd="2" destOrd="0" parTransId="{533B59C6-E2EB-4134-B9A7-BF8E4407DBBE}" sibTransId="{1ABCCBA8-928E-4CF7-9434-075AEFE34CE1}"/>
    <dgm:cxn modelId="{107A7A9A-E13E-4492-9785-FB0225D8A668}" srcId="{F462B047-2B33-40FF-A215-E0D756400412}" destId="{FEE5AE0C-3CAC-4B28-9A8F-5672F711A630}" srcOrd="1" destOrd="0" parTransId="{640A0B42-3845-4253-A621-7231E842CA59}" sibTransId="{A2D4173F-28F3-4E43-B1A9-21E3EE483F8D}"/>
    <dgm:cxn modelId="{DE147BBD-3432-442E-A0F5-C5A11B6A5B01}" type="presOf" srcId="{8BF99811-30BE-46A3-BCF7-015416147C55}" destId="{2ADCF78C-AA32-4C15-A4B6-292A18766484}" srcOrd="0" destOrd="0" presId="urn:microsoft.com/office/officeart/2009/3/layout/StepUpProcess"/>
    <dgm:cxn modelId="{484423BF-6A65-42A8-B152-70F7BDF1BBC1}" type="presOf" srcId="{FEE5AE0C-3CAC-4B28-9A8F-5672F711A630}" destId="{6C2975D0-D7B5-481C-B612-57FDC1700759}" srcOrd="0" destOrd="0" presId="urn:microsoft.com/office/officeart/2009/3/layout/StepUpProcess"/>
    <dgm:cxn modelId="{3781CEC9-9FFB-4630-B27A-C91018964C2A}" type="presOf" srcId="{F462B047-2B33-40FF-A215-E0D756400412}" destId="{7783E330-3875-4D17-99E7-FF2E01D92971}" srcOrd="0" destOrd="0" presId="urn:microsoft.com/office/officeart/2009/3/layout/StepUpProcess"/>
    <dgm:cxn modelId="{BAF8BFA3-74A3-41F8-BAF5-646F85A86995}" type="presParOf" srcId="{7783E330-3875-4D17-99E7-FF2E01D92971}" destId="{4F571843-B59F-4190-8D37-1C25E90C044B}" srcOrd="0" destOrd="0" presId="urn:microsoft.com/office/officeart/2009/3/layout/StepUpProcess"/>
    <dgm:cxn modelId="{34E4457E-98BD-4078-A25D-CE708B0B09E1}" type="presParOf" srcId="{4F571843-B59F-4190-8D37-1C25E90C044B}" destId="{63E7D000-2AF9-4D6A-86D9-55B7A6E6E142}" srcOrd="0" destOrd="0" presId="urn:microsoft.com/office/officeart/2009/3/layout/StepUpProcess"/>
    <dgm:cxn modelId="{C4D96DFB-E3E1-4AC0-ACF9-60FE33CB41D7}" type="presParOf" srcId="{4F571843-B59F-4190-8D37-1C25E90C044B}" destId="{8BE39F54-C549-4637-97A4-1F7BB5DA41AA}" srcOrd="1" destOrd="0" presId="urn:microsoft.com/office/officeart/2009/3/layout/StepUpProcess"/>
    <dgm:cxn modelId="{6EC3FA6E-1293-40A7-819A-3EEC9EAD0C38}" type="presParOf" srcId="{4F571843-B59F-4190-8D37-1C25E90C044B}" destId="{8EBAF402-15BA-49D7-BECD-D0B398682A8B}" srcOrd="2" destOrd="0" presId="urn:microsoft.com/office/officeart/2009/3/layout/StepUpProcess"/>
    <dgm:cxn modelId="{D8D52531-E6A0-4231-B38B-D7885CC8E79F}" type="presParOf" srcId="{7783E330-3875-4D17-99E7-FF2E01D92971}" destId="{9675A2D9-29E1-43AB-9E79-065F3165D7BC}" srcOrd="1" destOrd="0" presId="urn:microsoft.com/office/officeart/2009/3/layout/StepUpProcess"/>
    <dgm:cxn modelId="{0CF6D043-1087-402B-9D28-876260940316}" type="presParOf" srcId="{9675A2D9-29E1-43AB-9E79-065F3165D7BC}" destId="{5AE9FEDD-8EB0-4962-BA69-91CC34B158F8}" srcOrd="0" destOrd="0" presId="urn:microsoft.com/office/officeart/2009/3/layout/StepUpProcess"/>
    <dgm:cxn modelId="{F167E5DE-8F40-4796-98D6-20312ABE02B2}" type="presParOf" srcId="{7783E330-3875-4D17-99E7-FF2E01D92971}" destId="{CD7C7EAD-8B41-4511-8B37-E3FCDD866169}" srcOrd="2" destOrd="0" presId="urn:microsoft.com/office/officeart/2009/3/layout/StepUpProcess"/>
    <dgm:cxn modelId="{2F4C4399-ACFB-49AE-9A29-A6D51557992F}" type="presParOf" srcId="{CD7C7EAD-8B41-4511-8B37-E3FCDD866169}" destId="{1DC38643-7357-4675-98C8-B6C47D466887}" srcOrd="0" destOrd="0" presId="urn:microsoft.com/office/officeart/2009/3/layout/StepUpProcess"/>
    <dgm:cxn modelId="{B1DB02C8-D9B7-4358-B611-FE0614066E40}" type="presParOf" srcId="{CD7C7EAD-8B41-4511-8B37-E3FCDD866169}" destId="{6C2975D0-D7B5-481C-B612-57FDC1700759}" srcOrd="1" destOrd="0" presId="urn:microsoft.com/office/officeart/2009/3/layout/StepUpProcess"/>
    <dgm:cxn modelId="{26E4F45B-BE7D-4D46-8672-636197222462}" type="presParOf" srcId="{CD7C7EAD-8B41-4511-8B37-E3FCDD866169}" destId="{562118F9-94BB-4FB3-A943-6D7604EB3690}" srcOrd="2" destOrd="0" presId="urn:microsoft.com/office/officeart/2009/3/layout/StepUpProcess"/>
    <dgm:cxn modelId="{8E3D8837-E542-458A-98C3-C9BEE7951E82}" type="presParOf" srcId="{7783E330-3875-4D17-99E7-FF2E01D92971}" destId="{CACCD509-B8AB-4559-9381-56E831A22051}" srcOrd="3" destOrd="0" presId="urn:microsoft.com/office/officeart/2009/3/layout/StepUpProcess"/>
    <dgm:cxn modelId="{0F0DCC7F-AFE6-4766-8E50-714F1A5C6A96}" type="presParOf" srcId="{CACCD509-B8AB-4559-9381-56E831A22051}" destId="{9DAB5E3B-B2A9-447F-A1AB-29B16DE0DE2B}" srcOrd="0" destOrd="0" presId="urn:microsoft.com/office/officeart/2009/3/layout/StepUpProcess"/>
    <dgm:cxn modelId="{84AA1BF8-5345-43EF-B79B-0F78C62F1A36}" type="presParOf" srcId="{7783E330-3875-4D17-99E7-FF2E01D92971}" destId="{97E2314C-9AF6-457E-B161-83FC87CFDAE3}" srcOrd="4" destOrd="0" presId="urn:microsoft.com/office/officeart/2009/3/layout/StepUpProcess"/>
    <dgm:cxn modelId="{AC61DF34-DB9C-4338-8BC4-1BB2B5F1C34B}" type="presParOf" srcId="{97E2314C-9AF6-457E-B161-83FC87CFDAE3}" destId="{C0B2968E-2AA4-426E-B963-FB675A850E7C}" srcOrd="0" destOrd="0" presId="urn:microsoft.com/office/officeart/2009/3/layout/StepUpProcess"/>
    <dgm:cxn modelId="{637ACBE1-72A9-4812-B598-E7702732CD47}" type="presParOf" srcId="{97E2314C-9AF6-457E-B161-83FC87CFDAE3}" destId="{257FF2E6-0002-4CC1-8D77-2AA612A7EC21}" srcOrd="1" destOrd="0" presId="urn:microsoft.com/office/officeart/2009/3/layout/StepUpProcess"/>
    <dgm:cxn modelId="{F70D2F1B-329C-4D49-AB7A-0710308DE77D}" type="presParOf" srcId="{97E2314C-9AF6-457E-B161-83FC87CFDAE3}" destId="{DDB0F974-58CE-4756-95F4-FAC409AD6793}" srcOrd="2" destOrd="0" presId="urn:microsoft.com/office/officeart/2009/3/layout/StepUpProcess"/>
    <dgm:cxn modelId="{5C062163-C9B8-4527-822D-A351B6C58A6B}" type="presParOf" srcId="{7783E330-3875-4D17-99E7-FF2E01D92971}" destId="{774C329C-B25C-4E11-8EF8-EDCE831ABBCB}" srcOrd="5" destOrd="0" presId="urn:microsoft.com/office/officeart/2009/3/layout/StepUpProcess"/>
    <dgm:cxn modelId="{3213DE2F-68E5-4C26-B603-940044ABD975}" type="presParOf" srcId="{774C329C-B25C-4E11-8EF8-EDCE831ABBCB}" destId="{945107EE-A51D-4931-AF2D-E689BC9571E2}" srcOrd="0" destOrd="0" presId="urn:microsoft.com/office/officeart/2009/3/layout/StepUpProcess"/>
    <dgm:cxn modelId="{A5AFD81D-FBE2-4200-8269-97AE6B218942}" type="presParOf" srcId="{7783E330-3875-4D17-99E7-FF2E01D92971}" destId="{92F3612D-2933-4C9F-8D77-5881540CE3BE}" srcOrd="6" destOrd="0" presId="urn:microsoft.com/office/officeart/2009/3/layout/StepUpProcess"/>
    <dgm:cxn modelId="{987FE5EE-AC23-4674-BC39-B54E5BBFFFE5}" type="presParOf" srcId="{92F3612D-2933-4C9F-8D77-5881540CE3BE}" destId="{33641801-0059-4902-8DCC-80FE30DCA04B}" srcOrd="0" destOrd="0" presId="urn:microsoft.com/office/officeart/2009/3/layout/StepUpProcess"/>
    <dgm:cxn modelId="{7A7B3F9D-4EFD-4F57-93D4-54E060ECD286}" type="presParOf" srcId="{92F3612D-2933-4C9F-8D77-5881540CE3BE}" destId="{50696298-B976-43F4-8EAD-76E002498C25}" srcOrd="1" destOrd="0" presId="urn:microsoft.com/office/officeart/2009/3/layout/StepUpProcess"/>
    <dgm:cxn modelId="{373676BD-BF06-43DB-81F4-1652604CC853}" type="presParOf" srcId="{92F3612D-2933-4C9F-8D77-5881540CE3BE}" destId="{79DDAB41-7CAD-4382-936D-6C085F6DB983}" srcOrd="2" destOrd="0" presId="urn:microsoft.com/office/officeart/2009/3/layout/StepUpProcess"/>
    <dgm:cxn modelId="{E3F3DACF-33A3-4E0B-A728-8B7629A238F8}" type="presParOf" srcId="{7783E330-3875-4D17-99E7-FF2E01D92971}" destId="{30692492-97DE-4983-BEAB-0F22D42CCDD7}" srcOrd="7" destOrd="0" presId="urn:microsoft.com/office/officeart/2009/3/layout/StepUpProcess"/>
    <dgm:cxn modelId="{A5CC0CF8-E7F2-45E6-B36F-9AF9346C7156}" type="presParOf" srcId="{30692492-97DE-4983-BEAB-0F22D42CCDD7}" destId="{AF147C47-1509-4D92-B810-C4C3281C091A}" srcOrd="0" destOrd="0" presId="urn:microsoft.com/office/officeart/2009/3/layout/StepUpProcess"/>
    <dgm:cxn modelId="{F4225603-5733-4FC7-949B-B6DC7345B1BB}" type="presParOf" srcId="{7783E330-3875-4D17-99E7-FF2E01D92971}" destId="{883376F1-F6F9-4145-9C99-302748AD16AF}" srcOrd="8" destOrd="0" presId="urn:microsoft.com/office/officeart/2009/3/layout/StepUpProcess"/>
    <dgm:cxn modelId="{C2208CA3-2DC0-402C-B0F2-41041017B216}" type="presParOf" srcId="{883376F1-F6F9-4145-9C99-302748AD16AF}" destId="{D4BAD159-09BD-4859-866F-434FEBDC2E01}" srcOrd="0" destOrd="0" presId="urn:microsoft.com/office/officeart/2009/3/layout/StepUpProcess"/>
    <dgm:cxn modelId="{DDF92CE6-B8A0-4D9C-BAA4-A1711A919CD6}" type="presParOf" srcId="{883376F1-F6F9-4145-9C99-302748AD16AF}" destId="{2ADCF78C-AA32-4C15-A4B6-292A1876648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7D000-2AF9-4D6A-86D9-55B7A6E6E142}">
      <dsp:nvSpPr>
        <dsp:cNvPr id="0" name=""/>
        <dsp:cNvSpPr/>
      </dsp:nvSpPr>
      <dsp:spPr>
        <a:xfrm rot="5400000">
          <a:off x="427402" y="2178594"/>
          <a:ext cx="1262444" cy="210067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39F54-C549-4637-97A4-1F7BB5DA41AA}">
      <dsp:nvSpPr>
        <dsp:cNvPr id="0" name=""/>
        <dsp:cNvSpPr/>
      </dsp:nvSpPr>
      <dsp:spPr>
        <a:xfrm>
          <a:off x="216668" y="2806244"/>
          <a:ext cx="1896504" cy="16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i="0" kern="1200" dirty="0">
              <a:solidFill>
                <a:srgbClr val="3B3B3B"/>
              </a:solidFill>
              <a:effectLst/>
              <a:latin typeface="Segoe"/>
            </a:rPr>
            <a:t>Infancia. </a:t>
          </a:r>
          <a:r>
            <a:rPr lang="es-ES" sz="1200" b="0" i="0" kern="1200" dirty="0">
              <a:solidFill>
                <a:srgbClr val="3B3B3B"/>
              </a:solidFill>
              <a:effectLst/>
              <a:latin typeface="Segoe"/>
            </a:rPr>
            <a:t>Se piensa en arrancar alguna iniciativa </a:t>
          </a:r>
          <a:r>
            <a:rPr lang="es-ES" sz="1200" b="0" i="1" kern="1200" dirty="0" err="1">
              <a:solidFill>
                <a:srgbClr val="3B3B3B"/>
              </a:solidFill>
              <a:effectLst/>
              <a:latin typeface="Segoe"/>
            </a:rPr>
            <a:t>big</a:t>
          </a:r>
          <a:r>
            <a:rPr lang="es-ES" sz="1200" b="0" i="1" kern="1200" dirty="0">
              <a:solidFill>
                <a:srgbClr val="3B3B3B"/>
              </a:solidFill>
              <a:effectLst/>
              <a:latin typeface="Segoe"/>
            </a:rPr>
            <a:t> data</a:t>
          </a:r>
          <a:r>
            <a:rPr lang="es-ES" sz="1200" b="0" i="0" kern="1200" dirty="0">
              <a:solidFill>
                <a:srgbClr val="3B3B3B"/>
              </a:solidFill>
              <a:effectLst/>
              <a:latin typeface="Segoe"/>
            </a:rPr>
            <a:t>. Hay solo un entorno de trabajo en un estado incipiente.</a:t>
          </a:r>
          <a:endParaRPr lang="es-ES" sz="1200" kern="1200" dirty="0"/>
        </a:p>
      </dsp:txBody>
      <dsp:txXfrm>
        <a:off x="216668" y="2806244"/>
        <a:ext cx="1896504" cy="1662397"/>
      </dsp:txXfrm>
    </dsp:sp>
    <dsp:sp modelId="{8EBAF402-15BA-49D7-BECD-D0B398682A8B}">
      <dsp:nvSpPr>
        <dsp:cNvPr id="0" name=""/>
        <dsp:cNvSpPr/>
      </dsp:nvSpPr>
      <dsp:spPr>
        <a:xfrm>
          <a:off x="1755342" y="2023940"/>
          <a:ext cx="357831" cy="35783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38643-7357-4675-98C8-B6C47D466887}">
      <dsp:nvSpPr>
        <dsp:cNvPr id="0" name=""/>
        <dsp:cNvSpPr/>
      </dsp:nvSpPr>
      <dsp:spPr>
        <a:xfrm rot="5400000">
          <a:off x="2749094" y="1604089"/>
          <a:ext cx="1262444" cy="210067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2975D0-D7B5-481C-B612-57FDC1700759}">
      <dsp:nvSpPr>
        <dsp:cNvPr id="0" name=""/>
        <dsp:cNvSpPr/>
      </dsp:nvSpPr>
      <dsp:spPr>
        <a:xfrm>
          <a:off x="2538361" y="2231739"/>
          <a:ext cx="1896504" cy="16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i="0" kern="1200" dirty="0">
              <a:solidFill>
                <a:srgbClr val="3B3B3B"/>
              </a:solidFill>
              <a:effectLst/>
              <a:latin typeface="Segoe"/>
            </a:rPr>
            <a:t>Adopción a nivel técnico. </a:t>
          </a:r>
          <a:r>
            <a:rPr lang="es-ES" sz="1200" b="0" i="0" kern="1200" dirty="0">
              <a:solidFill>
                <a:srgbClr val="3B3B3B"/>
              </a:solidFill>
              <a:effectLst/>
              <a:latin typeface="Segoe"/>
            </a:rPr>
            <a:t>Iniciativas </a:t>
          </a:r>
          <a:r>
            <a:rPr lang="es-ES" sz="1200" b="0" i="1" kern="1200" dirty="0" err="1">
              <a:solidFill>
                <a:srgbClr val="3B3B3B"/>
              </a:solidFill>
              <a:effectLst/>
              <a:latin typeface="Segoe"/>
            </a:rPr>
            <a:t>big</a:t>
          </a:r>
          <a:r>
            <a:rPr lang="es-ES" sz="1200" b="0" i="1" kern="1200" dirty="0">
              <a:solidFill>
                <a:srgbClr val="3B3B3B"/>
              </a:solidFill>
              <a:effectLst/>
              <a:latin typeface="Segoe"/>
            </a:rPr>
            <a:t> data</a:t>
          </a:r>
          <a:r>
            <a:rPr lang="es-ES" sz="1200" b="0" i="0" kern="1200" dirty="0">
              <a:solidFill>
                <a:srgbClr val="3B3B3B"/>
              </a:solidFill>
              <a:effectLst/>
              <a:latin typeface="Segoe"/>
            </a:rPr>
            <a:t> lideradas por el departamento de TI. Uso puntual de analítica exploratoria.</a:t>
          </a:r>
          <a:endParaRPr lang="es-ES" sz="1200" kern="1200" dirty="0"/>
        </a:p>
      </dsp:txBody>
      <dsp:txXfrm>
        <a:off x="2538361" y="2231739"/>
        <a:ext cx="1896504" cy="1662397"/>
      </dsp:txXfrm>
    </dsp:sp>
    <dsp:sp modelId="{562118F9-94BB-4FB3-A943-6D7604EB3690}">
      <dsp:nvSpPr>
        <dsp:cNvPr id="0" name=""/>
        <dsp:cNvSpPr/>
      </dsp:nvSpPr>
      <dsp:spPr>
        <a:xfrm>
          <a:off x="4077034" y="1449435"/>
          <a:ext cx="357831" cy="35783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2968E-2AA4-426E-B963-FB675A850E7C}">
      <dsp:nvSpPr>
        <dsp:cNvPr id="0" name=""/>
        <dsp:cNvSpPr/>
      </dsp:nvSpPr>
      <dsp:spPr>
        <a:xfrm rot="5400000">
          <a:off x="5070786" y="1029584"/>
          <a:ext cx="1262444" cy="210067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FF2E6-0002-4CC1-8D77-2AA612A7EC21}">
      <dsp:nvSpPr>
        <dsp:cNvPr id="0" name=""/>
        <dsp:cNvSpPr/>
      </dsp:nvSpPr>
      <dsp:spPr>
        <a:xfrm>
          <a:off x="4860053" y="1657234"/>
          <a:ext cx="1896504" cy="16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i="0" kern="1200" dirty="0">
              <a:solidFill>
                <a:srgbClr val="3B3B3B"/>
              </a:solidFill>
              <a:effectLst/>
              <a:latin typeface="Segoe"/>
            </a:rPr>
            <a:t>Adopción a nivel de negocio. </a:t>
          </a:r>
          <a:r>
            <a:rPr lang="es-ES" sz="1200" b="0" i="0" kern="1200" dirty="0">
              <a:solidFill>
                <a:srgbClr val="3B3B3B"/>
              </a:solidFill>
              <a:effectLst/>
              <a:latin typeface="Segoe"/>
            </a:rPr>
            <a:t>Se desarrollan algunos casos liderados por algunas áreas de negocio. Uso de analítica predictiva.</a:t>
          </a:r>
          <a:endParaRPr lang="es-ES" sz="1200" kern="1200" dirty="0"/>
        </a:p>
      </dsp:txBody>
      <dsp:txXfrm>
        <a:off x="4860053" y="1657234"/>
        <a:ext cx="1896504" cy="1662397"/>
      </dsp:txXfrm>
    </dsp:sp>
    <dsp:sp modelId="{DDB0F974-58CE-4756-95F4-FAC409AD6793}">
      <dsp:nvSpPr>
        <dsp:cNvPr id="0" name=""/>
        <dsp:cNvSpPr/>
      </dsp:nvSpPr>
      <dsp:spPr>
        <a:xfrm>
          <a:off x="6398727" y="874929"/>
          <a:ext cx="357831" cy="35783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641801-0059-4902-8DCC-80FE30DCA04B}">
      <dsp:nvSpPr>
        <dsp:cNvPr id="0" name=""/>
        <dsp:cNvSpPr/>
      </dsp:nvSpPr>
      <dsp:spPr>
        <a:xfrm rot="5400000">
          <a:off x="7392479" y="455079"/>
          <a:ext cx="1262444" cy="210067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696298-B976-43F4-8EAD-76E002498C25}">
      <dsp:nvSpPr>
        <dsp:cNvPr id="0" name=""/>
        <dsp:cNvSpPr/>
      </dsp:nvSpPr>
      <dsp:spPr>
        <a:xfrm>
          <a:off x="7181745" y="1082729"/>
          <a:ext cx="1896504" cy="16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i="0" kern="1200" dirty="0">
              <a:solidFill>
                <a:srgbClr val="3B3B3B"/>
              </a:solidFill>
              <a:effectLst/>
              <a:latin typeface="Segoe"/>
            </a:rPr>
            <a:t>Adopción a nivel de empresa. </a:t>
          </a:r>
          <a:r>
            <a:rPr lang="es-ES" sz="1200" b="0" i="0" kern="1200" dirty="0">
              <a:solidFill>
                <a:srgbClr val="3B3B3B"/>
              </a:solidFill>
              <a:effectLst/>
              <a:latin typeface="Segoe"/>
            </a:rPr>
            <a:t>Se desarrollan múltiples casos a lo largo de toda la organización. Implementación de un gobierno del dato. Uso de predicciones integradas con operaciones.</a:t>
          </a:r>
          <a:endParaRPr lang="es-ES" sz="1200" kern="1200" dirty="0"/>
        </a:p>
      </dsp:txBody>
      <dsp:txXfrm>
        <a:off x="7181745" y="1082729"/>
        <a:ext cx="1896504" cy="1662397"/>
      </dsp:txXfrm>
    </dsp:sp>
    <dsp:sp modelId="{79DDAB41-7CAD-4382-936D-6C085F6DB983}">
      <dsp:nvSpPr>
        <dsp:cNvPr id="0" name=""/>
        <dsp:cNvSpPr/>
      </dsp:nvSpPr>
      <dsp:spPr>
        <a:xfrm>
          <a:off x="8720419" y="300424"/>
          <a:ext cx="357831" cy="35783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AD159-09BD-4859-866F-434FEBDC2E01}">
      <dsp:nvSpPr>
        <dsp:cNvPr id="0" name=""/>
        <dsp:cNvSpPr/>
      </dsp:nvSpPr>
      <dsp:spPr>
        <a:xfrm rot="5400000">
          <a:off x="9714171" y="-119425"/>
          <a:ext cx="1262444" cy="210067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CF78C-AA32-4C15-A4B6-292A18766484}">
      <dsp:nvSpPr>
        <dsp:cNvPr id="0" name=""/>
        <dsp:cNvSpPr/>
      </dsp:nvSpPr>
      <dsp:spPr>
        <a:xfrm>
          <a:off x="9503438" y="508224"/>
          <a:ext cx="1896504" cy="16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b="1" i="0" kern="1200" dirty="0">
              <a:solidFill>
                <a:srgbClr val="3B3B3B"/>
              </a:solidFill>
              <a:effectLst/>
              <a:latin typeface="Segoe"/>
            </a:rPr>
            <a:t>Datos y analítica como servicio (</a:t>
          </a:r>
          <a:r>
            <a:rPr lang="es-ES" sz="1200" b="1" i="1" kern="1200" dirty="0">
              <a:solidFill>
                <a:srgbClr val="3B3B3B"/>
              </a:solidFill>
              <a:effectLst/>
              <a:latin typeface="Segoe"/>
            </a:rPr>
            <a:t>as a </a:t>
          </a:r>
          <a:r>
            <a:rPr lang="es-ES" sz="1200" b="1" i="1" kern="1200" dirty="0" err="1">
              <a:solidFill>
                <a:srgbClr val="3B3B3B"/>
              </a:solidFill>
              <a:effectLst/>
              <a:latin typeface="Segoe"/>
            </a:rPr>
            <a:t>service</a:t>
          </a:r>
          <a:r>
            <a:rPr lang="es-ES" sz="1200" b="1" i="0" kern="1200" dirty="0">
              <a:solidFill>
                <a:srgbClr val="3B3B3B"/>
              </a:solidFill>
              <a:effectLst/>
              <a:latin typeface="Segoe"/>
            </a:rPr>
            <a:t>). </a:t>
          </a:r>
          <a:r>
            <a:rPr lang="es-ES" sz="1200" b="0" i="0" kern="1200" dirty="0">
              <a:solidFill>
                <a:srgbClr val="3B3B3B"/>
              </a:solidFill>
              <a:effectLst/>
              <a:latin typeface="Segoe"/>
            </a:rPr>
            <a:t>La empresa funciona como proveedor de servicios de datos. Hay implementada una política de autoservicio de datos. Uso de analítica colaborativa en toda la empresa.</a:t>
          </a:r>
          <a:endParaRPr lang="es-ES" sz="1200" kern="1200" dirty="0"/>
        </a:p>
      </dsp:txBody>
      <dsp:txXfrm>
        <a:off x="9503438" y="508224"/>
        <a:ext cx="1896504" cy="166239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7A0E3-6C24-4569-8376-D0B295E9DF86}" type="datetimeFigureOut">
              <a:rPr lang="es-ES" smtClean="0"/>
              <a:t>23/05/2023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418CC-2EE1-4709-8CA7-554173AFE8BA}" type="slidenum">
              <a:rPr lang="es-ES" smtClean="0"/>
              <a:t>‹Nº›</a:t>
            </a:fld>
            <a:endParaRPr lang="es-ES"/>
          </a:p>
        </p:txBody>
      </p:sp>
    </p:spTree>
    <p:extLst>
      <p:ext uri="{BB962C8B-B14F-4D97-AF65-F5344CB8AC3E}">
        <p14:creationId xmlns:p14="http://schemas.microsoft.com/office/powerpoint/2010/main" val="159294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F4418CC-2EE1-4709-8CA7-554173AFE8BA}" type="slidenum">
              <a:rPr lang="es-ES" smtClean="0"/>
              <a:t>6</a:t>
            </a:fld>
            <a:endParaRPr lang="es-ES"/>
          </a:p>
        </p:txBody>
      </p:sp>
    </p:spTree>
    <p:extLst>
      <p:ext uri="{BB962C8B-B14F-4D97-AF65-F5344CB8AC3E}">
        <p14:creationId xmlns:p14="http://schemas.microsoft.com/office/powerpoint/2010/main" val="418409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a:prstGeom prst="rect">
            <a:avLst/>
          </a:prstGeo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a:prstGeom prst="rect">
            <a:avLst/>
          </a:prstGeo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a:prstGeom prst="rect">
            <a:avLst/>
          </a:prstGeom>
        </p:spPr>
        <p:txBody>
          <a:bodyPr/>
          <a:lstStyle/>
          <a:p>
            <a:fld id="{02AC24A9-CCB6-4F8D-B8DB-C2F3692CFA5A}" type="datetimeFigureOut">
              <a:rPr lang="en-US" smtClean="0"/>
              <a:t>5/23/2023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a:prstGeom prst="rect">
            <a:avLst/>
          </a:prstGeo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02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5/23/2023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3439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5/23/2023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8131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Portada">
  <p:cSld name="2. Portada">
    <p:bg>
      <p:bgPr>
        <a:solidFill>
          <a:srgbClr val="FFFFFF"/>
        </a:solidFill>
        <a:effectLst/>
      </p:bgPr>
    </p:bg>
    <p:spTree>
      <p:nvGrpSpPr>
        <p:cNvPr id="1" name="Shape 50"/>
        <p:cNvGrpSpPr/>
        <p:nvPr/>
      </p:nvGrpSpPr>
      <p:grpSpPr>
        <a:xfrm>
          <a:off x="0" y="0"/>
          <a:ext cx="0" cy="0"/>
          <a:chOff x="0" y="0"/>
          <a:chExt cx="0" cy="0"/>
        </a:xfrm>
      </p:grpSpPr>
      <p:sp>
        <p:nvSpPr>
          <p:cNvPr id="52" name="Google Shape;52;p13"/>
          <p:cNvSpPr txBox="1"/>
          <p:nvPr/>
        </p:nvSpPr>
        <p:spPr>
          <a:xfrm>
            <a:off x="10848000" y="6143433"/>
            <a:ext cx="960000" cy="714400"/>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s" sz="800">
                <a:solidFill>
                  <a:srgbClr val="323232"/>
                </a:solidFill>
                <a:latin typeface="IBM Plex Sans"/>
                <a:ea typeface="IBM Plex Sans"/>
                <a:cs typeface="IBM Plex Sans"/>
                <a:sym typeface="IBM Plex Sans"/>
              </a:rPr>
              <a:pPr marL="0" lvl="0" indent="0" algn="r" rtl="0">
                <a:spcBef>
                  <a:spcPts val="0"/>
                </a:spcBef>
                <a:spcAft>
                  <a:spcPts val="0"/>
                </a:spcAft>
                <a:buNone/>
              </a:pPr>
              <a:t>‹Nº›</a:t>
            </a:fld>
            <a:endParaRPr sz="800">
              <a:solidFill>
                <a:srgbClr val="323232"/>
              </a:solidFill>
              <a:latin typeface="IBM Plex Sans"/>
              <a:ea typeface="IBM Plex Sans"/>
              <a:cs typeface="IBM Plex Sans"/>
              <a:sym typeface="IBM Plex Sans"/>
            </a:endParaRPr>
          </a:p>
        </p:txBody>
      </p:sp>
    </p:spTree>
    <p:extLst>
      <p:ext uri="{BB962C8B-B14F-4D97-AF65-F5344CB8AC3E}">
        <p14:creationId xmlns:p14="http://schemas.microsoft.com/office/powerpoint/2010/main" val="2836372123"/>
      </p:ext>
    </p:extLst>
  </p:cSld>
  <p:clrMapOvr>
    <a:masterClrMapping/>
  </p:clrMapOvr>
  <p:extLst>
    <p:ext uri="{DCECCB84-F9BA-43D5-87BE-67443E8EF086}">
      <p15:sldGuideLst xmlns:p15="http://schemas.microsoft.com/office/powerpoint/2012/main">
        <p15:guide id="1" orient="horz" pos="572">
          <p15:clr>
            <a:srgbClr val="EAD1DC"/>
          </p15:clr>
        </p15:guide>
        <p15:guide id="2" orient="horz" pos="1485">
          <p15:clr>
            <a:srgbClr val="EAD1DC"/>
          </p15:clr>
        </p15:guide>
        <p15:guide id="3" orient="horz" pos="2415">
          <p15:clr>
            <a:srgbClr val="EAD1D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dirty="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dirty="0">
              <a:ln>
                <a:noFill/>
              </a:ln>
              <a:solidFill>
                <a:srgbClr val="000000">
                  <a:tint val="75000"/>
                </a:srgbClr>
              </a:solidFill>
              <a:effectLst/>
              <a:uLnTx/>
              <a:uFillTx/>
              <a:latin typeface="Neue Haas Grotesk Text Pro"/>
              <a:ea typeface="+mn-ea"/>
              <a:cs typeface="+mn-cs"/>
            </a:endParaRPr>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86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216854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237905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186339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2065885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691329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300157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5/23/2023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23642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dirty="0">
              <a:ln>
                <a:noFill/>
              </a:ln>
              <a:solidFill>
                <a:srgbClr val="000000">
                  <a:tint val="75000"/>
                </a:srgbClr>
              </a:solidFill>
              <a:effectLst/>
              <a:uLnTx/>
              <a:uFillTx/>
              <a:latin typeface="Neue Haas Grotesk Text Pro"/>
              <a:ea typeface="+mn-ea"/>
              <a:cs typeface="+mn-cs"/>
            </a:endParaRP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85459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568294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1250813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837354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5295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a:prstGeom prst="rect">
            <a:avLst/>
          </a:prstGeo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prstGeom prst="rect">
            <a:avLst/>
          </a:prstGeo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5/23/2023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6327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5/23/2023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6541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a:prstGeom prst="rect">
            <a:avLst/>
          </a:prstGeo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a:prstGeom prst="rect">
            <a:avLst/>
          </a:prstGeo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a:prstGeom prst="rect">
            <a:avLst/>
          </a:prstGeo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a:prstGeom prst="rect">
            <a:avLst/>
          </a:prstGeo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a:prstGeom prst="rect">
            <a:avLst/>
          </a:prstGeo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5/23/2023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0207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a:prstGeom prst="rect">
            <a:avLst/>
          </a:prstGeo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5/23/2023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9077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5/23/2023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0302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a:prstGeom prst="rect">
            <a:avLst/>
          </a:prstGeo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a:prstGeom prst="rect">
            <a:avLst/>
          </a:prstGeo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a:prstGeom prst="rect">
            <a:avLst/>
          </a:prstGeom>
        </p:spPr>
        <p:txBody>
          <a:bodyPr/>
          <a:lstStyle/>
          <a:p>
            <a:fld id="{02AC24A9-CCB6-4F8D-B8DB-C2F3692CFA5A}" type="datetimeFigureOut">
              <a:rPr lang="en-US" smtClean="0"/>
              <a:t>5/23/2023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29880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a:prstGeom prst="rect">
            <a:avLst/>
          </a:prstGeo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a:prstGeom prst="rect">
            <a:avLst/>
          </a:prstGeo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a:prstGeom prst="rect">
            <a:avLst/>
          </a:prstGeom>
        </p:spPr>
        <p:txBody>
          <a:bodyPr/>
          <a:lstStyle/>
          <a:p>
            <a:fld id="{02AC24A9-CCB6-4F8D-B8DB-C2F3692CFA5A}" type="datetimeFigureOut">
              <a:rPr lang="en-US" smtClean="0"/>
              <a:t>5/23/2023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4767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C02F5DF-D722-4FAB-9442-3D728B37DFBB}"/>
              </a:ext>
            </a:extLst>
          </p:cNvPr>
          <p:cNvSpPr/>
          <p:nvPr userDrawn="1"/>
        </p:nvSpPr>
        <p:spPr bwMode="auto">
          <a:xfrm>
            <a:off x="0" y="371475"/>
            <a:ext cx="10210800"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rtlCol="0" anchor="ctr"/>
          <a:lstStyle/>
          <a:p>
            <a:pPr algn="ctr"/>
            <a:endParaRPr lang="es-ES_tradnl"/>
          </a:p>
        </p:txBody>
      </p:sp>
      <p:pic>
        <p:nvPicPr>
          <p:cNvPr id="8" name="Imagen 7" descr="Logotipo, nombre de la empresa&#10;&#10;Descripción generada automáticamente">
            <a:extLst>
              <a:ext uri="{FF2B5EF4-FFF2-40B4-BE49-F238E27FC236}">
                <a16:creationId xmlns:a16="http://schemas.microsoft.com/office/drawing/2014/main" id="{CC77B4F0-8852-464B-8E33-5B5ECB52F6BD}"/>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b="-1997"/>
          <a:stretch/>
        </p:blipFill>
        <p:spPr>
          <a:xfrm>
            <a:off x="10334626" y="399277"/>
            <a:ext cx="1276349" cy="486547"/>
          </a:xfrm>
          <a:prstGeom prst="rect">
            <a:avLst/>
          </a:prstGeom>
        </p:spPr>
      </p:pic>
      <p:sp>
        <p:nvSpPr>
          <p:cNvPr id="9" name="Rectángulo 8">
            <a:extLst>
              <a:ext uri="{FF2B5EF4-FFF2-40B4-BE49-F238E27FC236}">
                <a16:creationId xmlns:a16="http://schemas.microsoft.com/office/drawing/2014/main" id="{CEC2DAA8-6DFC-4E87-A777-499BD1167F28}"/>
              </a:ext>
            </a:extLst>
          </p:cNvPr>
          <p:cNvSpPr/>
          <p:nvPr userDrawn="1"/>
        </p:nvSpPr>
        <p:spPr bwMode="auto">
          <a:xfrm>
            <a:off x="11677650" y="371474"/>
            <a:ext cx="514350"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rtlCol="0" anchor="ctr"/>
          <a:lstStyle/>
          <a:p>
            <a:pPr algn="ctr"/>
            <a:endParaRPr lang="es-ES_tradnl"/>
          </a:p>
        </p:txBody>
      </p:sp>
      <p:sp>
        <p:nvSpPr>
          <p:cNvPr id="10" name="CuadroTexto 9">
            <a:extLst>
              <a:ext uri="{FF2B5EF4-FFF2-40B4-BE49-F238E27FC236}">
                <a16:creationId xmlns:a16="http://schemas.microsoft.com/office/drawing/2014/main" id="{15F80D66-D65F-4811-92C1-58BEEFB73C4A}"/>
              </a:ext>
            </a:extLst>
          </p:cNvPr>
          <p:cNvSpPr txBox="1"/>
          <p:nvPr userDrawn="1"/>
        </p:nvSpPr>
        <p:spPr>
          <a:xfrm>
            <a:off x="0" y="6611123"/>
            <a:ext cx="12192000" cy="215444"/>
          </a:xfrm>
          <a:prstGeom prst="rect">
            <a:avLst/>
          </a:prstGeom>
          <a:noFill/>
        </p:spPr>
        <p:txBody>
          <a:bodyPr wrap="square">
            <a:spAutoFit/>
          </a:bodyPr>
          <a:lstStyle/>
          <a:p>
            <a:r>
              <a:rPr lang="es-ES" sz="800" dirty="0">
                <a:solidFill>
                  <a:schemeClr val="tx1">
                    <a:lumMod val="50000"/>
                    <a:lumOff val="50000"/>
                  </a:schemeClr>
                </a:solidFill>
              </a:rPr>
              <a:t>Este documento se dirige exclusivamente a su(s) destinatario(s) y puede contener información privilegiada o confidencial. El acceso a esta información por otras personas distintas a las designadas no está autorizado. IMF Smart </a:t>
            </a:r>
            <a:r>
              <a:rPr lang="es-ES" sz="800" dirty="0" err="1">
                <a:solidFill>
                  <a:schemeClr val="tx1">
                    <a:lumMod val="50000"/>
                    <a:lumOff val="50000"/>
                  </a:schemeClr>
                </a:solidFill>
              </a:rPr>
              <a:t>Education</a:t>
            </a:r>
            <a:endParaRPr lang="es-ES_tradnl" sz="800" dirty="0">
              <a:solidFill>
                <a:schemeClr val="tx1">
                  <a:lumMod val="50000"/>
                  <a:lumOff val="50000"/>
                </a:schemeClr>
              </a:solidFill>
            </a:endParaRPr>
          </a:p>
        </p:txBody>
      </p:sp>
    </p:spTree>
    <p:extLst>
      <p:ext uri="{BB962C8B-B14F-4D97-AF65-F5344CB8AC3E}">
        <p14:creationId xmlns:p14="http://schemas.microsoft.com/office/powerpoint/2010/main" val="143199437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 id="2147483743" r:id="rId12"/>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2AC24A9-CCB6-4F8D-B8DB-C2F3692CFA5A}" type="datetimeFigureOut">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5/23/2023</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2DC25EE-239B-4C5F-AAD1-255A7D5F1EE2}" type="slidenum">
              <a:rPr kumimoji="0" lang="en-US" sz="1200" b="0" i="0" u="none" strike="noStrike" kern="1200" cap="none" spc="0" normalizeH="0" baseline="0" noProof="0" smtClean="0">
                <a:ln>
                  <a:noFill/>
                </a:ln>
                <a:solidFill>
                  <a:srgbClr val="000000">
                    <a:tint val="75000"/>
                  </a:srgbClr>
                </a:solidFill>
                <a:effectLst/>
                <a:uLnTx/>
                <a:uFillTx/>
                <a:latin typeface="Neue Haas Grotesk Tex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n-US" sz="1200" b="0" i="0" u="none" strike="noStrike" kern="1200" cap="none" spc="0" normalizeH="0" baseline="0" noProof="0">
              <a:ln>
                <a:noFill/>
              </a:ln>
              <a:solidFill>
                <a:srgbClr val="000000">
                  <a:tint val="75000"/>
                </a:srgbClr>
              </a:solidFill>
              <a:effectLst/>
              <a:uLnTx/>
              <a:uFillTx/>
              <a:latin typeface="Neue Haas Grotesk Text Pro"/>
              <a:ea typeface="+mn-ea"/>
              <a:cs typeface="+mn-cs"/>
            </a:endParaRPr>
          </a:p>
        </p:txBody>
      </p:sp>
    </p:spTree>
    <p:extLst>
      <p:ext uri="{BB962C8B-B14F-4D97-AF65-F5344CB8AC3E}">
        <p14:creationId xmlns:p14="http://schemas.microsoft.com/office/powerpoint/2010/main" val="8319155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ataopsmanifesto.org/e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7C7701F-1493-4C5A-8E04-60CAA6CD2A1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1"/>
          <a:stretch/>
        </p:blipFill>
        <p:spPr>
          <a:xfrm>
            <a:off x="3769360" y="10"/>
            <a:ext cx="8422640"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agen 9" descr="Logotipo, nombre de la empresa&#10;&#10;Descripción generada automáticamente">
            <a:extLst>
              <a:ext uri="{FF2B5EF4-FFF2-40B4-BE49-F238E27FC236}">
                <a16:creationId xmlns:a16="http://schemas.microsoft.com/office/drawing/2014/main" id="{AD2EBAD0-380D-4283-B7EE-4926A3DF90E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1997"/>
          <a:stretch/>
        </p:blipFill>
        <p:spPr>
          <a:xfrm>
            <a:off x="477980" y="413848"/>
            <a:ext cx="1665780" cy="634999"/>
          </a:xfrm>
          <a:prstGeom prst="rect">
            <a:avLst/>
          </a:prstGeom>
        </p:spPr>
      </p:pic>
      <p:sp>
        <p:nvSpPr>
          <p:cNvPr id="12" name="TextBox 10">
            <a:extLst>
              <a:ext uri="{FF2B5EF4-FFF2-40B4-BE49-F238E27FC236}">
                <a16:creationId xmlns:a16="http://schemas.microsoft.com/office/drawing/2014/main" id="{1B1DEBBB-7AC5-4167-8A6F-E768833B7B70}"/>
              </a:ext>
            </a:extLst>
          </p:cNvPr>
          <p:cNvSpPr txBox="1"/>
          <p:nvPr/>
        </p:nvSpPr>
        <p:spPr>
          <a:xfrm>
            <a:off x="481029" y="3301188"/>
            <a:ext cx="4223051" cy="1415762"/>
          </a:xfrm>
          <a:prstGeom prst="rect">
            <a:avLst/>
          </a:prstGeom>
          <a:noFill/>
        </p:spPr>
        <p:txBody>
          <a:bodyPr wrap="square" lIns="60952" tIns="30475" rIns="60952" bIns="30475" rtlCol="0" anchor="t">
            <a:spAutoFit/>
          </a:bodyPr>
          <a:lstStyle/>
          <a:p>
            <a:pPr marL="0" marR="0" lvl="0" indent="0" algn="l" defTabSz="914318" rtl="0" eaLnBrk="1" fontAlgn="auto" latinLnBrk="0" hangingPunct="1">
              <a:lnSpc>
                <a:spcPct val="100000"/>
              </a:lnSpc>
              <a:spcBef>
                <a:spcPts val="0"/>
              </a:spcBef>
              <a:spcAft>
                <a:spcPts val="0"/>
              </a:spcAft>
              <a:buClrTx/>
              <a:buSzTx/>
              <a:buFontTx/>
              <a:buNone/>
              <a:tabLst/>
              <a:defRPr/>
            </a:pPr>
            <a:r>
              <a:rPr lang="en-US" sz="3200" b="1" dirty="0" err="1">
                <a:solidFill>
                  <a:srgbClr val="BA0C2F"/>
                </a:solidFill>
                <a:latin typeface="Satoshi" pitchFamily="50" charset="0"/>
                <a:ea typeface="Roboto Black"/>
              </a:rPr>
              <a:t>Introducción</a:t>
            </a:r>
            <a:r>
              <a:rPr lang="en-US" sz="3200" b="1" dirty="0">
                <a:solidFill>
                  <a:srgbClr val="BA0C2F"/>
                </a:solidFill>
                <a:latin typeface="Satoshi" pitchFamily="50" charset="0"/>
                <a:ea typeface="Roboto Black"/>
              </a:rPr>
              <a:t> a Big Data</a:t>
            </a:r>
          </a:p>
          <a:p>
            <a:pPr marL="0" marR="0" lvl="0" indent="0" algn="l" defTabSz="914318" rtl="0" eaLnBrk="1" fontAlgn="auto" latinLnBrk="0" hangingPunct="1">
              <a:lnSpc>
                <a:spcPct val="100000"/>
              </a:lnSpc>
              <a:spcBef>
                <a:spcPts val="0"/>
              </a:spcBef>
              <a:spcAft>
                <a:spcPts val="0"/>
              </a:spcAft>
              <a:buClrTx/>
              <a:buSzTx/>
              <a:buFontTx/>
              <a:buNone/>
              <a:tabLst/>
              <a:defRPr/>
            </a:pPr>
            <a:r>
              <a:rPr lang="en-US" sz="2400" b="1" dirty="0" err="1">
                <a:solidFill>
                  <a:srgbClr val="BA0C2F"/>
                </a:solidFill>
                <a:latin typeface="Satoshi" pitchFamily="50" charset="0"/>
                <a:ea typeface="Roboto Black"/>
              </a:rPr>
              <a:t>Tecnologías</a:t>
            </a:r>
            <a:r>
              <a:rPr lang="en-US" sz="2400" b="1" dirty="0">
                <a:solidFill>
                  <a:srgbClr val="BA0C2F"/>
                </a:solidFill>
                <a:latin typeface="Satoshi" pitchFamily="50" charset="0"/>
                <a:ea typeface="Roboto Black"/>
              </a:rPr>
              <a:t> </a:t>
            </a:r>
          </a:p>
          <a:p>
            <a:pPr marL="0" marR="0" lvl="0" indent="0" algn="l" defTabSz="914318"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8E3237"/>
              </a:solidFill>
              <a:effectLst/>
              <a:uLnTx/>
              <a:uFillTx/>
              <a:latin typeface="Satoshi" pitchFamily="50" charset="0"/>
              <a:ea typeface="Roboto Black"/>
            </a:endParaRPr>
          </a:p>
        </p:txBody>
      </p:sp>
      <p:sp>
        <p:nvSpPr>
          <p:cNvPr id="14" name="CuadroTexto 13">
            <a:extLst>
              <a:ext uri="{FF2B5EF4-FFF2-40B4-BE49-F238E27FC236}">
                <a16:creationId xmlns:a16="http://schemas.microsoft.com/office/drawing/2014/main" id="{BB15F527-E2BC-40E7-A94D-8DE8F3FB87F4}"/>
              </a:ext>
            </a:extLst>
          </p:cNvPr>
          <p:cNvSpPr txBox="1"/>
          <p:nvPr/>
        </p:nvSpPr>
        <p:spPr>
          <a:xfrm>
            <a:off x="477980" y="4644509"/>
            <a:ext cx="3977640" cy="923330"/>
          </a:xfrm>
          <a:prstGeom prst="rect">
            <a:avLst/>
          </a:prstGeom>
          <a:noFill/>
        </p:spPr>
        <p:txBody>
          <a:bodyPr wrap="square">
            <a:spAutoFit/>
          </a:bodyPr>
          <a:lstStyle/>
          <a:p>
            <a:pPr defTabSz="914318">
              <a:defRPr/>
            </a:pPr>
            <a:r>
              <a:rPr lang="en-US" sz="1800" b="1" dirty="0">
                <a:solidFill>
                  <a:schemeClr val="tx1">
                    <a:lumMod val="50000"/>
                    <a:lumOff val="50000"/>
                  </a:schemeClr>
                </a:solidFill>
                <a:latin typeface="Satoshi" pitchFamily="50" charset="0"/>
              </a:rPr>
              <a:t>Mayo 2023</a:t>
            </a:r>
          </a:p>
          <a:p>
            <a:pPr defTabSz="914318">
              <a:defRPr/>
            </a:pPr>
            <a:endParaRPr lang="en-US" b="1" dirty="0">
              <a:solidFill>
                <a:schemeClr val="tx1">
                  <a:lumMod val="50000"/>
                  <a:lumOff val="50000"/>
                </a:schemeClr>
              </a:solidFill>
              <a:latin typeface="Satoshi" pitchFamily="50" charset="0"/>
            </a:endParaRPr>
          </a:p>
          <a:p>
            <a:pPr defTabSz="914318">
              <a:defRPr/>
            </a:pPr>
            <a:r>
              <a:rPr lang="en-US" sz="1800" b="1" dirty="0" err="1">
                <a:solidFill>
                  <a:schemeClr val="tx1">
                    <a:lumMod val="50000"/>
                    <a:lumOff val="50000"/>
                  </a:schemeClr>
                </a:solidFill>
                <a:latin typeface="Satoshi" pitchFamily="50" charset="0"/>
              </a:rPr>
              <a:t>Sesión</a:t>
            </a:r>
            <a:r>
              <a:rPr lang="en-US" sz="1800" b="1" dirty="0">
                <a:solidFill>
                  <a:schemeClr val="tx1">
                    <a:lumMod val="50000"/>
                    <a:lumOff val="50000"/>
                  </a:schemeClr>
                </a:solidFill>
                <a:latin typeface="Satoshi" pitchFamily="50" charset="0"/>
              </a:rPr>
              <a:t> V</a:t>
            </a:r>
          </a:p>
        </p:txBody>
      </p:sp>
    </p:spTree>
    <p:extLst>
      <p:ext uri="{BB962C8B-B14F-4D97-AF65-F5344CB8AC3E}">
        <p14:creationId xmlns:p14="http://schemas.microsoft.com/office/powerpoint/2010/main" val="421813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074A40-5F91-8CF6-7F6E-CB59ACA9C802}"/>
              </a:ext>
            </a:extLst>
          </p:cNvPr>
          <p:cNvSpPr txBox="1"/>
          <p:nvPr/>
        </p:nvSpPr>
        <p:spPr>
          <a:xfrm>
            <a:off x="522513" y="1674673"/>
            <a:ext cx="7119257" cy="2031325"/>
          </a:xfrm>
          <a:prstGeom prst="rect">
            <a:avLst/>
          </a:prstGeom>
          <a:noFill/>
        </p:spPr>
        <p:txBody>
          <a:bodyPr wrap="square">
            <a:spAutoFit/>
          </a:bodyPr>
          <a:lstStyle/>
          <a:p>
            <a:pPr algn="l"/>
            <a:r>
              <a:rPr lang="es-ES" b="0" i="0" dirty="0">
                <a:solidFill>
                  <a:srgbClr val="3B3B3B"/>
                </a:solidFill>
                <a:effectLst/>
                <a:latin typeface="Segoe"/>
              </a:rPr>
              <a:t>Cabe preguntarse cómo puede pasar una empresa de una estrategia de datos, definida a muy alto nivel de abstracción, a una </a:t>
            </a:r>
            <a:r>
              <a:rPr lang="es-ES" b="1" i="0" dirty="0">
                <a:solidFill>
                  <a:srgbClr val="3B3B3B"/>
                </a:solidFill>
                <a:effectLst/>
                <a:latin typeface="Segoe"/>
              </a:rPr>
              <a:t>hoja de ruta </a:t>
            </a:r>
            <a:r>
              <a:rPr lang="es-ES" b="0" i="0" dirty="0">
                <a:solidFill>
                  <a:srgbClr val="3B3B3B"/>
                </a:solidFill>
                <a:effectLst/>
                <a:latin typeface="Segoe"/>
              </a:rPr>
              <a:t>definida con suficiente nivel de detalle como para indicar los pasos que se deben seguir, las iniciativas que se deben plantear y las capacidades que se deben desarrollar.</a:t>
            </a:r>
          </a:p>
          <a:p>
            <a:pPr algn="l"/>
            <a:endParaRPr lang="es-ES" b="0" i="0" dirty="0">
              <a:solidFill>
                <a:srgbClr val="3B3B3B"/>
              </a:solidFill>
              <a:effectLst/>
              <a:latin typeface="Segoe"/>
            </a:endParaRPr>
          </a:p>
          <a:p>
            <a:pPr algn="l"/>
            <a:r>
              <a:rPr lang="es-ES" b="0" i="0" dirty="0">
                <a:solidFill>
                  <a:srgbClr val="3B3B3B"/>
                </a:solidFill>
                <a:effectLst/>
                <a:latin typeface="Segoe"/>
              </a:rPr>
              <a:t>Una forma de hacerlo es usando el modelo basado en capacidades…</a:t>
            </a:r>
          </a:p>
        </p:txBody>
      </p:sp>
      <p:sp>
        <p:nvSpPr>
          <p:cNvPr id="5" name="CuadroTexto 4">
            <a:extLst>
              <a:ext uri="{FF2B5EF4-FFF2-40B4-BE49-F238E27FC236}">
                <a16:creationId xmlns:a16="http://schemas.microsoft.com/office/drawing/2014/main" id="{B34C1945-5ED4-AEDD-3FE0-E9E41C40768F}"/>
              </a:ext>
            </a:extLst>
          </p:cNvPr>
          <p:cNvSpPr txBox="1"/>
          <p:nvPr/>
        </p:nvSpPr>
        <p:spPr>
          <a:xfrm>
            <a:off x="598714" y="435820"/>
            <a:ext cx="6096000" cy="369332"/>
          </a:xfrm>
          <a:prstGeom prst="rect">
            <a:avLst/>
          </a:prstGeom>
          <a:noFill/>
        </p:spPr>
        <p:txBody>
          <a:bodyPr wrap="square">
            <a:spAutoFit/>
          </a:bodyPr>
          <a:lstStyle/>
          <a:p>
            <a:pPr algn="l"/>
            <a:r>
              <a:rPr lang="es-ES" b="1" i="0" dirty="0">
                <a:effectLst/>
                <a:latin typeface="Segoe"/>
              </a:rPr>
              <a:t>De la estrategia de datos a la hoja de ruta</a:t>
            </a:r>
          </a:p>
        </p:txBody>
      </p:sp>
      <p:pic>
        <p:nvPicPr>
          <p:cNvPr id="9" name="Imagen 8">
            <a:extLst>
              <a:ext uri="{FF2B5EF4-FFF2-40B4-BE49-F238E27FC236}">
                <a16:creationId xmlns:a16="http://schemas.microsoft.com/office/drawing/2014/main" id="{72748F43-CF01-37D8-FFEA-39B0FCE94956}"/>
              </a:ext>
            </a:extLst>
          </p:cNvPr>
          <p:cNvPicPr>
            <a:picLocks noChangeAspect="1"/>
          </p:cNvPicPr>
          <p:nvPr/>
        </p:nvPicPr>
        <p:blipFill rotWithShape="1">
          <a:blip r:embed="rId3"/>
          <a:srcRect l="29554" t="20115" r="34732" b="6355"/>
          <a:stretch/>
        </p:blipFill>
        <p:spPr>
          <a:xfrm>
            <a:off x="8204541" y="1674673"/>
            <a:ext cx="3628230" cy="4201885"/>
          </a:xfrm>
          <a:prstGeom prst="rect">
            <a:avLst/>
          </a:prstGeom>
        </p:spPr>
      </p:pic>
      <p:sp>
        <p:nvSpPr>
          <p:cNvPr id="2" name="SMARTInkShape-1">
            <a:extLst>
              <a:ext uri="{FF2B5EF4-FFF2-40B4-BE49-F238E27FC236}">
                <a16:creationId xmlns:a16="http://schemas.microsoft.com/office/drawing/2014/main" id="{F2F1426F-570F-FAE0-5FE4-DEA6D771883A}"/>
              </a:ext>
            </a:extLst>
          </p:cNvPr>
          <p:cNvSpPr/>
          <p:nvPr>
            <p:custDataLst>
              <p:tags r:id="rId1"/>
            </p:custDataLst>
          </p:nvPr>
        </p:nvSpPr>
        <p:spPr>
          <a:xfrm>
            <a:off x="9626600" y="3968750"/>
            <a:ext cx="6351" cy="1"/>
          </a:xfrm>
          <a:custGeom>
            <a:avLst/>
            <a:gdLst/>
            <a:ahLst/>
            <a:cxnLst/>
            <a:rect l="0" t="0" r="0" b="0"/>
            <a:pathLst>
              <a:path w="6351" h="1">
                <a:moveTo>
                  <a:pt x="0" y="0"/>
                </a:moveTo>
                <a:lnTo>
                  <a:pt x="0" y="0"/>
                </a:lnTo>
                <a:lnTo>
                  <a:pt x="6350" y="0"/>
                </a:lnTo>
              </a:path>
            </a:pathLst>
          </a:custGeom>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58967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34C1945-5ED4-AEDD-3FE0-E9E41C40768F}"/>
              </a:ext>
            </a:extLst>
          </p:cNvPr>
          <p:cNvSpPr txBox="1"/>
          <p:nvPr/>
        </p:nvSpPr>
        <p:spPr>
          <a:xfrm>
            <a:off x="598714" y="435820"/>
            <a:ext cx="6096000" cy="369332"/>
          </a:xfrm>
          <a:prstGeom prst="rect">
            <a:avLst/>
          </a:prstGeom>
          <a:noFill/>
        </p:spPr>
        <p:txBody>
          <a:bodyPr wrap="square">
            <a:spAutoFit/>
          </a:bodyPr>
          <a:lstStyle/>
          <a:p>
            <a:pPr algn="l"/>
            <a:r>
              <a:rPr lang="es-ES" b="1" i="0" dirty="0">
                <a:effectLst/>
                <a:latin typeface="Segoe"/>
              </a:rPr>
              <a:t>De la estrategia de datos a la hoja de ruta</a:t>
            </a:r>
          </a:p>
        </p:txBody>
      </p:sp>
      <p:sp>
        <p:nvSpPr>
          <p:cNvPr id="4" name="CuadroTexto 3">
            <a:extLst>
              <a:ext uri="{FF2B5EF4-FFF2-40B4-BE49-F238E27FC236}">
                <a16:creationId xmlns:a16="http://schemas.microsoft.com/office/drawing/2014/main" id="{15D34971-EF33-B131-C191-F24A12F521BD}"/>
              </a:ext>
            </a:extLst>
          </p:cNvPr>
          <p:cNvSpPr txBox="1"/>
          <p:nvPr/>
        </p:nvSpPr>
        <p:spPr>
          <a:xfrm>
            <a:off x="348343" y="1360712"/>
            <a:ext cx="7696200" cy="307777"/>
          </a:xfrm>
          <a:prstGeom prst="rect">
            <a:avLst/>
          </a:prstGeom>
          <a:solidFill>
            <a:srgbClr val="990000"/>
          </a:solidFill>
        </p:spPr>
        <p:txBody>
          <a:bodyPr wrap="square">
            <a:spAutoFit/>
          </a:bodyPr>
          <a:lstStyle/>
          <a:p>
            <a:pPr marL="174625" indent="-174625" algn="just">
              <a:buFont typeface="Arial" panose="020B0604020202020204" pitchFamily="34" charset="0"/>
              <a:buChar char="•"/>
            </a:pPr>
            <a:r>
              <a:rPr lang="es-ES" sz="1400" b="0" i="0" dirty="0">
                <a:solidFill>
                  <a:schemeClr val="bg1"/>
                </a:solidFill>
                <a:effectLst/>
                <a:latin typeface="Segoe"/>
              </a:rPr>
              <a:t>Se toman como punto de partida las líneas estratégicas de la empresa.</a:t>
            </a:r>
            <a:endParaRPr lang="es-ES" sz="1400" dirty="0">
              <a:solidFill>
                <a:schemeClr val="bg1"/>
              </a:solidFill>
            </a:endParaRPr>
          </a:p>
        </p:txBody>
      </p:sp>
      <p:sp>
        <p:nvSpPr>
          <p:cNvPr id="7" name="CuadroTexto 6">
            <a:extLst>
              <a:ext uri="{FF2B5EF4-FFF2-40B4-BE49-F238E27FC236}">
                <a16:creationId xmlns:a16="http://schemas.microsoft.com/office/drawing/2014/main" id="{949117AB-A545-072E-6DDB-02E14095BB21}"/>
              </a:ext>
            </a:extLst>
          </p:cNvPr>
          <p:cNvSpPr txBox="1"/>
          <p:nvPr/>
        </p:nvSpPr>
        <p:spPr>
          <a:xfrm>
            <a:off x="348343" y="1864333"/>
            <a:ext cx="7696200" cy="738664"/>
          </a:xfrm>
          <a:prstGeom prst="rect">
            <a:avLst/>
          </a:prstGeom>
          <a:solidFill>
            <a:srgbClr val="BF9000"/>
          </a:solidFill>
        </p:spPr>
        <p:txBody>
          <a:bodyPr wrap="square">
            <a:spAutoFit/>
          </a:bodyPr>
          <a:lstStyle/>
          <a:p>
            <a:pPr marL="174625" indent="-174625" algn="just">
              <a:buFont typeface="Arial" panose="020B0604020202020204" pitchFamily="34" charset="0"/>
              <a:buChar char="•"/>
            </a:pPr>
            <a:r>
              <a:rPr lang="es-ES" sz="1400" b="0" i="0" dirty="0">
                <a:solidFill>
                  <a:schemeClr val="bg1"/>
                </a:solidFill>
                <a:effectLst/>
                <a:latin typeface="Segoe"/>
              </a:rPr>
              <a:t>Se definen los objetivos de negocio alineados con las líneas estratégicas.</a:t>
            </a:r>
          </a:p>
          <a:p>
            <a:pPr marL="174625" indent="-174625" algn="just">
              <a:buFont typeface="Arial" panose="020B0604020202020204" pitchFamily="34" charset="0"/>
              <a:buChar char="•"/>
            </a:pPr>
            <a:r>
              <a:rPr lang="es-ES" sz="1400" b="0" i="0" dirty="0">
                <a:solidFill>
                  <a:schemeClr val="bg1"/>
                </a:solidFill>
                <a:effectLst/>
                <a:latin typeface="Segoe"/>
              </a:rPr>
              <a:t>Los objetivos deben ser concretos y tangibles y tener asociadas una serie de métricas que permitan medirlos.</a:t>
            </a:r>
          </a:p>
        </p:txBody>
      </p:sp>
      <p:sp>
        <p:nvSpPr>
          <p:cNvPr id="10" name="CuadroTexto 9">
            <a:extLst>
              <a:ext uri="{FF2B5EF4-FFF2-40B4-BE49-F238E27FC236}">
                <a16:creationId xmlns:a16="http://schemas.microsoft.com/office/drawing/2014/main" id="{FB792F71-5BE2-E91D-D688-489DD78D0E82}"/>
              </a:ext>
            </a:extLst>
          </p:cNvPr>
          <p:cNvSpPr txBox="1"/>
          <p:nvPr/>
        </p:nvSpPr>
        <p:spPr>
          <a:xfrm>
            <a:off x="348342" y="2732193"/>
            <a:ext cx="7696199" cy="1169551"/>
          </a:xfrm>
          <a:prstGeom prst="rect">
            <a:avLst/>
          </a:prstGeom>
          <a:solidFill>
            <a:srgbClr val="0B5394"/>
          </a:solidFill>
        </p:spPr>
        <p:txBody>
          <a:bodyPr wrap="square">
            <a:spAutoFit/>
          </a:bodyPr>
          <a:lstStyle/>
          <a:p>
            <a:pPr marL="174625" indent="-174625" algn="just">
              <a:buFont typeface="Arial" panose="020B0604020202020204" pitchFamily="34" charset="0"/>
              <a:buChar char="•"/>
            </a:pPr>
            <a:r>
              <a:rPr lang="es-ES" sz="1400" b="0" i="0" dirty="0">
                <a:solidFill>
                  <a:schemeClr val="bg1"/>
                </a:solidFill>
                <a:effectLst/>
                <a:latin typeface="Segoe"/>
              </a:rPr>
              <a:t>Se definen casos de uso que nos ayuden a alcanzar los objetivos de negocio establecidos.</a:t>
            </a:r>
          </a:p>
          <a:p>
            <a:pPr marL="174625" indent="-174625" algn="just">
              <a:buFont typeface="Arial" panose="020B0604020202020204" pitchFamily="34" charset="0"/>
              <a:buChar char="•"/>
            </a:pPr>
            <a:r>
              <a:rPr lang="es-ES" sz="1400" b="0" i="0" dirty="0">
                <a:solidFill>
                  <a:schemeClr val="bg1"/>
                </a:solidFill>
                <a:effectLst/>
                <a:latin typeface="Segoe"/>
              </a:rPr>
              <a:t>Un caso de uso es una historia acerca de la interacción entre un usuario y un sistema. Un objetivo de negocio indica qué se quiere conseguir mientras que el caso de uso indica cómo conseguirlo.</a:t>
            </a:r>
          </a:p>
          <a:p>
            <a:pPr marL="174625" indent="-174625" algn="just">
              <a:buFont typeface="Arial" panose="020B0604020202020204" pitchFamily="34" charset="0"/>
              <a:buChar char="•"/>
            </a:pPr>
            <a:r>
              <a:rPr lang="es-ES" sz="1400" b="0" i="0" dirty="0">
                <a:solidFill>
                  <a:schemeClr val="bg1"/>
                </a:solidFill>
                <a:effectLst/>
                <a:latin typeface="Segoe"/>
              </a:rPr>
              <a:t>Se trata de asociar casos de uso a cada objetivo de negocio definido en el punto anterior.</a:t>
            </a:r>
          </a:p>
        </p:txBody>
      </p:sp>
      <p:sp>
        <p:nvSpPr>
          <p:cNvPr id="14" name="CuadroTexto 13">
            <a:extLst>
              <a:ext uri="{FF2B5EF4-FFF2-40B4-BE49-F238E27FC236}">
                <a16:creationId xmlns:a16="http://schemas.microsoft.com/office/drawing/2014/main" id="{CB5F5F34-3A06-FA28-6B66-6E08FB554429}"/>
              </a:ext>
            </a:extLst>
          </p:cNvPr>
          <p:cNvSpPr txBox="1"/>
          <p:nvPr/>
        </p:nvSpPr>
        <p:spPr>
          <a:xfrm>
            <a:off x="348342" y="4030940"/>
            <a:ext cx="7696198" cy="1600438"/>
          </a:xfrm>
          <a:prstGeom prst="rect">
            <a:avLst/>
          </a:prstGeom>
          <a:solidFill>
            <a:srgbClr val="38761D"/>
          </a:solidFill>
        </p:spPr>
        <p:txBody>
          <a:bodyPr wrap="square">
            <a:spAutoFit/>
          </a:bodyPr>
          <a:lstStyle/>
          <a:p>
            <a:pPr marL="174625" indent="-174625" algn="just">
              <a:buFont typeface="Arial" panose="020B0604020202020204" pitchFamily="34" charset="0"/>
              <a:buChar char="•"/>
            </a:pPr>
            <a:r>
              <a:rPr lang="es-ES" sz="1400" b="0" i="0" dirty="0">
                <a:solidFill>
                  <a:schemeClr val="bg1"/>
                </a:solidFill>
                <a:effectLst/>
                <a:latin typeface="Segoe"/>
              </a:rPr>
              <a:t>Se definen en detalle las capacidades que habrá que desarrollar para poder implementar los casos de uso del punto anterior.</a:t>
            </a:r>
          </a:p>
          <a:p>
            <a:pPr marL="174625" indent="-174625" algn="just">
              <a:buFont typeface="Arial" panose="020B0604020202020204" pitchFamily="34" charset="0"/>
              <a:buChar char="•"/>
            </a:pPr>
            <a:r>
              <a:rPr lang="es-ES" sz="1400" b="0" i="0" dirty="0">
                <a:solidFill>
                  <a:schemeClr val="bg1"/>
                </a:solidFill>
                <a:effectLst/>
                <a:latin typeface="Segoe"/>
              </a:rPr>
              <a:t>Las capacidades representan una colección de procesos de negocio, personas y tecnología que permiten satisfacer un propósito específico.</a:t>
            </a:r>
          </a:p>
          <a:p>
            <a:pPr marL="174625" indent="-174625" algn="just">
              <a:buFont typeface="Arial" panose="020B0604020202020204" pitchFamily="34" charset="0"/>
              <a:buChar char="•"/>
            </a:pPr>
            <a:r>
              <a:rPr lang="es-ES" sz="1400" b="0" i="0" dirty="0">
                <a:solidFill>
                  <a:schemeClr val="bg1"/>
                </a:solidFill>
                <a:effectLst/>
                <a:latin typeface="Segoe"/>
              </a:rPr>
              <a:t>Las capacidades son cuantificables, se les puede asociar un esfuerzo, un coste o un valor. De esta manera se pueden aplicar diversos criterios que permitirán crear una lista priorizada con las capacidades que se quieran desarrollar.</a:t>
            </a:r>
          </a:p>
        </p:txBody>
      </p:sp>
      <p:pic>
        <p:nvPicPr>
          <p:cNvPr id="15" name="Imagen 14">
            <a:extLst>
              <a:ext uri="{FF2B5EF4-FFF2-40B4-BE49-F238E27FC236}">
                <a16:creationId xmlns:a16="http://schemas.microsoft.com/office/drawing/2014/main" id="{50B7301D-8BDE-E253-B424-9225C51A93D0}"/>
              </a:ext>
            </a:extLst>
          </p:cNvPr>
          <p:cNvPicPr>
            <a:picLocks noChangeAspect="1"/>
          </p:cNvPicPr>
          <p:nvPr/>
        </p:nvPicPr>
        <p:blipFill rotWithShape="1">
          <a:blip r:embed="rId2"/>
          <a:srcRect l="29554" t="20115" r="34732" b="6355"/>
          <a:stretch/>
        </p:blipFill>
        <p:spPr>
          <a:xfrm>
            <a:off x="8204541" y="1674673"/>
            <a:ext cx="3628230" cy="4201885"/>
          </a:xfrm>
          <a:prstGeom prst="rect">
            <a:avLst/>
          </a:prstGeom>
        </p:spPr>
      </p:pic>
    </p:spTree>
    <p:extLst>
      <p:ext uri="{BB962C8B-B14F-4D97-AF65-F5344CB8AC3E}">
        <p14:creationId xmlns:p14="http://schemas.microsoft.com/office/powerpoint/2010/main" val="292398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AEF28A7-A75C-4B29-BE1D-2EE426DBD4BB}"/>
              </a:ext>
            </a:extLst>
          </p:cNvPr>
          <p:cNvSpPr txBox="1"/>
          <p:nvPr/>
        </p:nvSpPr>
        <p:spPr>
          <a:xfrm>
            <a:off x="576943" y="446706"/>
            <a:ext cx="6096000" cy="369332"/>
          </a:xfrm>
          <a:prstGeom prst="rect">
            <a:avLst/>
          </a:prstGeom>
          <a:noFill/>
        </p:spPr>
        <p:txBody>
          <a:bodyPr wrap="square">
            <a:spAutoFit/>
          </a:bodyPr>
          <a:lstStyle/>
          <a:p>
            <a:pPr algn="l"/>
            <a:r>
              <a:rPr lang="es-ES" b="1" i="0" dirty="0">
                <a:solidFill>
                  <a:schemeClr val="bg1"/>
                </a:solidFill>
                <a:effectLst/>
                <a:latin typeface="Segoe"/>
              </a:rPr>
              <a:t>La empresa </a:t>
            </a:r>
            <a:r>
              <a:rPr lang="es-ES" b="1" i="1" dirty="0">
                <a:solidFill>
                  <a:schemeClr val="bg1"/>
                </a:solidFill>
                <a:effectLst/>
                <a:latin typeface="Segoe"/>
              </a:rPr>
              <a:t>data-</a:t>
            </a:r>
            <a:r>
              <a:rPr lang="es-ES" b="1" i="1" dirty="0" err="1">
                <a:solidFill>
                  <a:schemeClr val="bg1"/>
                </a:solidFill>
                <a:effectLst/>
                <a:latin typeface="Segoe"/>
              </a:rPr>
              <a:t>driven</a:t>
            </a:r>
            <a:endParaRPr lang="es-ES" b="1" i="0" dirty="0">
              <a:solidFill>
                <a:schemeClr val="bg1"/>
              </a:solidFill>
              <a:effectLst/>
              <a:latin typeface="Segoe"/>
            </a:endParaRPr>
          </a:p>
        </p:txBody>
      </p:sp>
      <p:sp>
        <p:nvSpPr>
          <p:cNvPr id="5" name="CuadroTexto 4">
            <a:extLst>
              <a:ext uri="{FF2B5EF4-FFF2-40B4-BE49-F238E27FC236}">
                <a16:creationId xmlns:a16="http://schemas.microsoft.com/office/drawing/2014/main" id="{5178D2E9-8889-BFA7-4CBA-C4E42D6FCDE8}"/>
              </a:ext>
            </a:extLst>
          </p:cNvPr>
          <p:cNvSpPr txBox="1"/>
          <p:nvPr/>
        </p:nvSpPr>
        <p:spPr>
          <a:xfrm>
            <a:off x="359229" y="2000854"/>
            <a:ext cx="6313714" cy="3693319"/>
          </a:xfrm>
          <a:prstGeom prst="rect">
            <a:avLst/>
          </a:prstGeom>
          <a:noFill/>
        </p:spPr>
        <p:txBody>
          <a:bodyPr wrap="square">
            <a:spAutoFit/>
          </a:bodyPr>
          <a:lstStyle/>
          <a:p>
            <a:pPr algn="l"/>
            <a:r>
              <a:rPr lang="es-ES" b="0" i="0" dirty="0">
                <a:solidFill>
                  <a:schemeClr val="bg1">
                    <a:lumMod val="65000"/>
                  </a:schemeClr>
                </a:solidFill>
                <a:effectLst/>
                <a:latin typeface="Segoe"/>
              </a:rPr>
              <a:t>Una empresa </a:t>
            </a:r>
            <a:r>
              <a:rPr lang="es-ES" b="0" i="1" dirty="0">
                <a:solidFill>
                  <a:schemeClr val="bg1">
                    <a:lumMod val="65000"/>
                  </a:schemeClr>
                </a:solidFill>
                <a:effectLst/>
                <a:latin typeface="Segoe"/>
              </a:rPr>
              <a:t>data-</a:t>
            </a:r>
            <a:r>
              <a:rPr lang="es-ES" b="0" i="1" dirty="0" err="1">
                <a:solidFill>
                  <a:schemeClr val="bg1">
                    <a:lumMod val="65000"/>
                  </a:schemeClr>
                </a:solidFill>
                <a:effectLst/>
                <a:latin typeface="Segoe"/>
              </a:rPr>
              <a:t>driven</a:t>
            </a:r>
            <a:r>
              <a:rPr lang="es-ES" b="0" i="0" dirty="0">
                <a:solidFill>
                  <a:schemeClr val="bg1">
                    <a:lumMod val="65000"/>
                  </a:schemeClr>
                </a:solidFill>
                <a:effectLst/>
                <a:latin typeface="Segoe"/>
              </a:rPr>
              <a:t> o basada en datos es aquella que tiene una cultura donde se toman todas las decisiones de negocio </a:t>
            </a:r>
            <a:r>
              <a:rPr lang="es-ES" b="1" i="0" dirty="0">
                <a:effectLst/>
                <a:latin typeface="Segoe"/>
              </a:rPr>
              <a:t>basándose en datos</a:t>
            </a:r>
            <a:r>
              <a:rPr lang="es-ES" b="1" i="0" dirty="0">
                <a:solidFill>
                  <a:schemeClr val="bg1">
                    <a:lumMod val="65000"/>
                  </a:schemeClr>
                </a:solidFill>
                <a:effectLst/>
                <a:latin typeface="Segoe"/>
              </a:rPr>
              <a:t>.</a:t>
            </a:r>
          </a:p>
          <a:p>
            <a:pPr algn="l"/>
            <a:endParaRPr lang="es-ES" b="0" i="0" dirty="0">
              <a:solidFill>
                <a:schemeClr val="bg1">
                  <a:lumMod val="65000"/>
                </a:schemeClr>
              </a:solidFill>
              <a:effectLst/>
              <a:latin typeface="Segoe"/>
            </a:endParaRPr>
          </a:p>
          <a:p>
            <a:pPr algn="l"/>
            <a:r>
              <a:rPr lang="es-ES" b="0" i="0" dirty="0">
                <a:solidFill>
                  <a:schemeClr val="bg1">
                    <a:lumMod val="65000"/>
                  </a:schemeClr>
                </a:solidFill>
                <a:effectLst/>
                <a:latin typeface="Segoe"/>
              </a:rPr>
              <a:t>No se puede gestionar aquello que no se puede medir o, dicho de otra manera, si se quiere gestionar algo, se necesitan datos que permitan medirlo. La razón fundamental de que la reciente explosión de la información y la posibilidad de gestionarla con tecnologías </a:t>
            </a:r>
            <a:r>
              <a:rPr lang="es-ES" b="0" i="1" dirty="0" err="1">
                <a:solidFill>
                  <a:schemeClr val="bg1">
                    <a:lumMod val="65000"/>
                  </a:schemeClr>
                </a:solidFill>
                <a:effectLst/>
                <a:latin typeface="Segoe"/>
              </a:rPr>
              <a:t>big</a:t>
            </a:r>
            <a:r>
              <a:rPr lang="es-ES" b="0" i="1" dirty="0">
                <a:solidFill>
                  <a:schemeClr val="bg1">
                    <a:lumMod val="65000"/>
                  </a:schemeClr>
                </a:solidFill>
                <a:effectLst/>
                <a:latin typeface="Segoe"/>
              </a:rPr>
              <a:t> data</a:t>
            </a:r>
            <a:r>
              <a:rPr lang="es-ES" b="0" i="0" dirty="0">
                <a:solidFill>
                  <a:schemeClr val="bg1">
                    <a:lumMod val="65000"/>
                  </a:schemeClr>
                </a:solidFill>
                <a:effectLst/>
                <a:latin typeface="Segoe"/>
              </a:rPr>
              <a:t> sea tan importante para las empresas es precisamente esa posibilidad de convertir datos en conocimiento y, en último término, en mejores decisiones.</a:t>
            </a:r>
          </a:p>
          <a:p>
            <a:pPr algn="l"/>
            <a:endParaRPr lang="es-ES" b="0" i="0" dirty="0">
              <a:solidFill>
                <a:schemeClr val="bg1">
                  <a:lumMod val="65000"/>
                </a:schemeClr>
              </a:solidFill>
              <a:effectLst/>
              <a:latin typeface="Segoe"/>
            </a:endParaRPr>
          </a:p>
        </p:txBody>
      </p:sp>
      <p:pic>
        <p:nvPicPr>
          <p:cNvPr id="1026" name="Picture 2" descr="Resultado de imagen de empresa data driven">
            <a:extLst>
              <a:ext uri="{FF2B5EF4-FFF2-40B4-BE49-F238E27FC236}">
                <a16:creationId xmlns:a16="http://schemas.microsoft.com/office/drawing/2014/main" id="{1135C546-972C-A1A2-9320-D5947C882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343" y="2184537"/>
            <a:ext cx="4525076" cy="305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92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94E1A5B-0965-66AC-8739-C52880E6BAB3}"/>
              </a:ext>
            </a:extLst>
          </p:cNvPr>
          <p:cNvSpPr txBox="1"/>
          <p:nvPr/>
        </p:nvSpPr>
        <p:spPr>
          <a:xfrm>
            <a:off x="576941" y="1166843"/>
            <a:ext cx="11255830" cy="2585323"/>
          </a:xfrm>
          <a:prstGeom prst="rect">
            <a:avLst/>
          </a:prstGeom>
          <a:noFill/>
        </p:spPr>
        <p:txBody>
          <a:bodyPr wrap="square">
            <a:spAutoFit/>
          </a:bodyPr>
          <a:lstStyle/>
          <a:p>
            <a:pPr algn="l"/>
            <a:r>
              <a:rPr lang="es-ES" b="0" i="0" dirty="0">
                <a:solidFill>
                  <a:srgbClr val="3B3B3B"/>
                </a:solidFill>
                <a:effectLst/>
                <a:latin typeface="Segoe"/>
              </a:rPr>
              <a:t>Existen varios estudios que muestran cómo este tipo de empresas </a:t>
            </a:r>
            <a:r>
              <a:rPr lang="es-ES" b="1" i="0" dirty="0">
                <a:solidFill>
                  <a:srgbClr val="3B3B3B"/>
                </a:solidFill>
                <a:effectLst/>
                <a:latin typeface="Segoe"/>
              </a:rPr>
              <a:t>son más competitivas </a:t>
            </a:r>
            <a:r>
              <a:rPr lang="es-ES" b="0" i="0" dirty="0">
                <a:solidFill>
                  <a:srgbClr val="3B3B3B"/>
                </a:solidFill>
                <a:effectLst/>
                <a:latin typeface="Segoe"/>
              </a:rPr>
              <a:t>respecto a aquellas que toman buena parte de sus decisiones basándose en otros criterios como la autoridad o la intuición.</a:t>
            </a:r>
          </a:p>
          <a:p>
            <a:pPr algn="l"/>
            <a:endParaRPr lang="es-ES" b="0" i="0" dirty="0">
              <a:solidFill>
                <a:srgbClr val="3B3B3B"/>
              </a:solidFill>
              <a:effectLst/>
              <a:latin typeface="Segoe"/>
            </a:endParaRPr>
          </a:p>
          <a:p>
            <a:pPr algn="l"/>
            <a:r>
              <a:rPr lang="es-ES" b="0" i="0" dirty="0">
                <a:solidFill>
                  <a:srgbClr val="3B3B3B"/>
                </a:solidFill>
                <a:effectLst/>
                <a:latin typeface="Segoe"/>
              </a:rPr>
              <a:t>Uno de los estudios más conocidos es el que se describe en el artículo de </a:t>
            </a:r>
            <a:r>
              <a:rPr lang="es-ES" b="1" i="0" dirty="0">
                <a:solidFill>
                  <a:srgbClr val="3B3B3B"/>
                </a:solidFill>
                <a:effectLst/>
                <a:latin typeface="Segoe"/>
              </a:rPr>
              <a:t>“Harvard </a:t>
            </a:r>
            <a:r>
              <a:rPr lang="es-ES" b="1" i="0" dirty="0" err="1">
                <a:solidFill>
                  <a:srgbClr val="3B3B3B"/>
                </a:solidFill>
                <a:effectLst/>
                <a:latin typeface="Segoe"/>
              </a:rPr>
              <a:t>business</a:t>
            </a:r>
            <a:r>
              <a:rPr lang="es-ES" b="1" i="0" dirty="0">
                <a:solidFill>
                  <a:srgbClr val="3B3B3B"/>
                </a:solidFill>
                <a:effectLst/>
                <a:latin typeface="Segoe"/>
              </a:rPr>
              <a:t> </a:t>
            </a:r>
            <a:r>
              <a:rPr lang="es-ES" b="1" i="0" dirty="0" err="1">
                <a:solidFill>
                  <a:srgbClr val="3B3B3B"/>
                </a:solidFill>
                <a:effectLst/>
                <a:latin typeface="Segoe"/>
              </a:rPr>
              <a:t>review</a:t>
            </a:r>
            <a:r>
              <a:rPr lang="es-ES" b="1" i="0" dirty="0">
                <a:solidFill>
                  <a:srgbClr val="3B3B3B"/>
                </a:solidFill>
                <a:effectLst/>
                <a:latin typeface="Segoe"/>
              </a:rPr>
              <a:t>”</a:t>
            </a:r>
            <a:r>
              <a:rPr lang="es-ES" b="1" i="1" dirty="0">
                <a:solidFill>
                  <a:srgbClr val="3B3B3B"/>
                </a:solidFill>
                <a:effectLst/>
                <a:latin typeface="Segoe"/>
              </a:rPr>
              <a:t> </a:t>
            </a:r>
            <a:r>
              <a:rPr lang="es-ES" b="1" i="0" dirty="0">
                <a:solidFill>
                  <a:srgbClr val="3B3B3B"/>
                </a:solidFill>
                <a:effectLst/>
                <a:latin typeface="Segoe"/>
              </a:rPr>
              <a:t>(McAfee et al., 2012)</a:t>
            </a:r>
            <a:r>
              <a:rPr lang="es-ES" b="0" i="0" dirty="0">
                <a:solidFill>
                  <a:srgbClr val="3B3B3B"/>
                </a:solidFill>
                <a:effectLst/>
                <a:latin typeface="Segoe"/>
              </a:rPr>
              <a:t>, donde se informa de los resultados de una serie de entrevistas hechas a 330 ejecutivos de compañías norteamericanas en relación con sus prácticas de gestión organizacional y tecnológica. La conclusión es que aquellas compañías que se consideran </a:t>
            </a:r>
            <a:r>
              <a:rPr lang="es-ES" b="0" i="1" dirty="0">
                <a:solidFill>
                  <a:srgbClr val="3B3B3B"/>
                </a:solidFill>
                <a:effectLst/>
                <a:latin typeface="Segoe"/>
              </a:rPr>
              <a:t>data-</a:t>
            </a:r>
            <a:r>
              <a:rPr lang="es-ES" b="0" i="1" dirty="0" err="1">
                <a:solidFill>
                  <a:srgbClr val="3B3B3B"/>
                </a:solidFill>
                <a:effectLst/>
                <a:latin typeface="Segoe"/>
              </a:rPr>
              <a:t>driven</a:t>
            </a:r>
            <a:r>
              <a:rPr lang="es-ES" b="0" i="0" dirty="0">
                <a:solidFill>
                  <a:srgbClr val="3B3B3B"/>
                </a:solidFill>
                <a:effectLst/>
                <a:latin typeface="Segoe"/>
              </a:rPr>
              <a:t> tienen mejores resultados financieros. En concreto, aquellas que estaban en el tercio superior en cuanto al uso intensivo de los datos, eran un 5 % más productivas y tenían un 6 % más de beneficios.</a:t>
            </a:r>
          </a:p>
        </p:txBody>
      </p:sp>
      <p:sp>
        <p:nvSpPr>
          <p:cNvPr id="5" name="CuadroTexto 4">
            <a:extLst>
              <a:ext uri="{FF2B5EF4-FFF2-40B4-BE49-F238E27FC236}">
                <a16:creationId xmlns:a16="http://schemas.microsoft.com/office/drawing/2014/main" id="{F9820E0C-7EEF-A511-C2DF-41406FAE34A1}"/>
              </a:ext>
            </a:extLst>
          </p:cNvPr>
          <p:cNvSpPr txBox="1"/>
          <p:nvPr/>
        </p:nvSpPr>
        <p:spPr>
          <a:xfrm>
            <a:off x="576942" y="414049"/>
            <a:ext cx="6096000" cy="369332"/>
          </a:xfrm>
          <a:prstGeom prst="rect">
            <a:avLst/>
          </a:prstGeom>
          <a:noFill/>
        </p:spPr>
        <p:txBody>
          <a:bodyPr wrap="square">
            <a:spAutoFit/>
          </a:bodyPr>
          <a:lstStyle/>
          <a:p>
            <a:pPr algn="l"/>
            <a:r>
              <a:rPr lang="es-ES" b="1" i="0" dirty="0">
                <a:solidFill>
                  <a:schemeClr val="bg1"/>
                </a:solidFill>
                <a:effectLst/>
                <a:latin typeface="Raleway" pitchFamily="2" charset="0"/>
              </a:rPr>
              <a:t>¿Por qué ser </a:t>
            </a:r>
            <a:r>
              <a:rPr lang="es-ES" b="1" i="1" dirty="0">
                <a:solidFill>
                  <a:schemeClr val="bg1"/>
                </a:solidFill>
                <a:effectLst/>
                <a:latin typeface="Raleway" pitchFamily="2" charset="0"/>
              </a:rPr>
              <a:t>data-</a:t>
            </a:r>
            <a:r>
              <a:rPr lang="es-ES" b="1" i="1" dirty="0" err="1">
                <a:solidFill>
                  <a:schemeClr val="bg1"/>
                </a:solidFill>
                <a:effectLst/>
                <a:latin typeface="Raleway" pitchFamily="2" charset="0"/>
              </a:rPr>
              <a:t>driven</a:t>
            </a:r>
            <a:r>
              <a:rPr lang="es-ES" b="1" i="0" dirty="0">
                <a:solidFill>
                  <a:schemeClr val="bg1"/>
                </a:solidFill>
                <a:effectLst/>
                <a:latin typeface="Raleway" pitchFamily="2" charset="0"/>
              </a:rPr>
              <a:t>?</a:t>
            </a:r>
            <a:endParaRPr lang="es-ES" b="1" i="0" dirty="0">
              <a:solidFill>
                <a:schemeClr val="bg1"/>
              </a:solidFill>
              <a:effectLst/>
              <a:latin typeface="Segoe"/>
            </a:endParaRPr>
          </a:p>
        </p:txBody>
      </p:sp>
      <p:pic>
        <p:nvPicPr>
          <p:cNvPr id="2050" name="Picture 2" descr="Resultado de imagen de Harvard business review data driven">
            <a:extLst>
              <a:ext uri="{FF2B5EF4-FFF2-40B4-BE49-F238E27FC236}">
                <a16:creationId xmlns:a16="http://schemas.microsoft.com/office/drawing/2014/main" id="{110C86AD-2756-E946-D0A9-BCE1EBBF2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284" y="3842657"/>
            <a:ext cx="1944516"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6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B682D7-4699-6146-CD55-6A9BAACBE24B}"/>
              </a:ext>
            </a:extLst>
          </p:cNvPr>
          <p:cNvSpPr txBox="1"/>
          <p:nvPr/>
        </p:nvSpPr>
        <p:spPr>
          <a:xfrm>
            <a:off x="925284" y="1569108"/>
            <a:ext cx="10428515" cy="923330"/>
          </a:xfrm>
          <a:prstGeom prst="rect">
            <a:avLst/>
          </a:prstGeom>
          <a:noFill/>
        </p:spPr>
        <p:txBody>
          <a:bodyPr wrap="square">
            <a:spAutoFit/>
          </a:bodyPr>
          <a:lstStyle/>
          <a:p>
            <a:pPr algn="l"/>
            <a:r>
              <a:rPr lang="es-ES" b="0" i="0" dirty="0">
                <a:solidFill>
                  <a:srgbClr val="3B3B3B"/>
                </a:solidFill>
                <a:effectLst/>
                <a:latin typeface="Segoe"/>
              </a:rPr>
              <a:t>En el artículo (Barton y </a:t>
            </a:r>
            <a:r>
              <a:rPr lang="es-ES" b="0" i="0" dirty="0" err="1">
                <a:solidFill>
                  <a:srgbClr val="3B3B3B"/>
                </a:solidFill>
                <a:effectLst/>
                <a:latin typeface="Segoe"/>
              </a:rPr>
              <a:t>Court</a:t>
            </a:r>
            <a:r>
              <a:rPr lang="es-ES" b="0" i="0" dirty="0">
                <a:solidFill>
                  <a:srgbClr val="3B3B3B"/>
                </a:solidFill>
                <a:effectLst/>
                <a:latin typeface="Segoe"/>
              </a:rPr>
              <a:t>, 2012) escrito por ejecutivos de la consultora McKinsey, se resumen las </a:t>
            </a:r>
            <a:r>
              <a:rPr lang="es-ES" b="1" i="0" dirty="0">
                <a:solidFill>
                  <a:srgbClr val="3B3B3B"/>
                </a:solidFill>
                <a:effectLst/>
                <a:latin typeface="Segoe"/>
              </a:rPr>
              <a:t>tres iniciativas que se deben abordar</a:t>
            </a:r>
            <a:r>
              <a:rPr lang="es-ES" b="0" i="0" dirty="0">
                <a:solidFill>
                  <a:srgbClr val="3B3B3B"/>
                </a:solidFill>
                <a:effectLst/>
                <a:latin typeface="Segoe"/>
              </a:rPr>
              <a:t> necesariamente para poder llegar a ese ideal de empresa basada en datos:</a:t>
            </a:r>
          </a:p>
        </p:txBody>
      </p:sp>
      <p:sp>
        <p:nvSpPr>
          <p:cNvPr id="5" name="CuadroTexto 4">
            <a:extLst>
              <a:ext uri="{FF2B5EF4-FFF2-40B4-BE49-F238E27FC236}">
                <a16:creationId xmlns:a16="http://schemas.microsoft.com/office/drawing/2014/main" id="{14952D52-270A-C09E-F5AF-B1AA924139D2}"/>
              </a:ext>
            </a:extLst>
          </p:cNvPr>
          <p:cNvSpPr txBox="1"/>
          <p:nvPr/>
        </p:nvSpPr>
        <p:spPr>
          <a:xfrm>
            <a:off x="685800" y="446706"/>
            <a:ext cx="6096000" cy="369332"/>
          </a:xfrm>
          <a:prstGeom prst="rect">
            <a:avLst/>
          </a:prstGeom>
          <a:noFill/>
        </p:spPr>
        <p:txBody>
          <a:bodyPr wrap="square">
            <a:spAutoFit/>
          </a:bodyPr>
          <a:lstStyle/>
          <a:p>
            <a:pPr algn="l"/>
            <a:r>
              <a:rPr lang="es-ES" b="1" i="0" dirty="0">
                <a:solidFill>
                  <a:srgbClr val="FFFFFF"/>
                </a:solidFill>
                <a:effectLst/>
                <a:latin typeface="Raleway" pitchFamily="2" charset="0"/>
              </a:rPr>
              <a:t>¿Cómo convertirse en </a:t>
            </a:r>
            <a:r>
              <a:rPr lang="es-ES" b="1" i="1" dirty="0">
                <a:solidFill>
                  <a:srgbClr val="FFFFFF"/>
                </a:solidFill>
                <a:effectLst/>
                <a:latin typeface="Raleway" pitchFamily="2" charset="0"/>
              </a:rPr>
              <a:t>data-</a:t>
            </a:r>
            <a:r>
              <a:rPr lang="es-ES" b="1" i="1" dirty="0" err="1">
                <a:solidFill>
                  <a:srgbClr val="FFFFFF"/>
                </a:solidFill>
                <a:effectLst/>
                <a:latin typeface="Raleway" pitchFamily="2" charset="0"/>
              </a:rPr>
              <a:t>driven</a:t>
            </a:r>
            <a:r>
              <a:rPr lang="es-ES" b="1" i="0" dirty="0">
                <a:solidFill>
                  <a:srgbClr val="FFFFFF"/>
                </a:solidFill>
                <a:effectLst/>
                <a:latin typeface="Raleway" pitchFamily="2" charset="0"/>
              </a:rPr>
              <a:t>?</a:t>
            </a:r>
            <a:endParaRPr lang="es-ES" b="1" i="0" dirty="0">
              <a:solidFill>
                <a:srgbClr val="FFFFFF"/>
              </a:solidFill>
              <a:effectLst/>
              <a:latin typeface="Segoe"/>
            </a:endParaRPr>
          </a:p>
        </p:txBody>
      </p:sp>
      <p:pic>
        <p:nvPicPr>
          <p:cNvPr id="9" name="Imagen 8">
            <a:extLst>
              <a:ext uri="{FF2B5EF4-FFF2-40B4-BE49-F238E27FC236}">
                <a16:creationId xmlns:a16="http://schemas.microsoft.com/office/drawing/2014/main" id="{9109A39A-0BDB-2053-A4E7-F63367985D3E}"/>
              </a:ext>
            </a:extLst>
          </p:cNvPr>
          <p:cNvPicPr>
            <a:picLocks noChangeAspect="1"/>
          </p:cNvPicPr>
          <p:nvPr/>
        </p:nvPicPr>
        <p:blipFill rotWithShape="1">
          <a:blip r:embed="rId2"/>
          <a:srcRect l="27321" t="39365" r="59464" b="38571"/>
          <a:stretch/>
        </p:blipFill>
        <p:spPr>
          <a:xfrm>
            <a:off x="1001486" y="2789856"/>
            <a:ext cx="3355464" cy="3151414"/>
          </a:xfrm>
          <a:prstGeom prst="rect">
            <a:avLst/>
          </a:prstGeom>
        </p:spPr>
      </p:pic>
      <p:sp>
        <p:nvSpPr>
          <p:cNvPr id="11" name="CuadroTexto 10">
            <a:extLst>
              <a:ext uri="{FF2B5EF4-FFF2-40B4-BE49-F238E27FC236}">
                <a16:creationId xmlns:a16="http://schemas.microsoft.com/office/drawing/2014/main" id="{6DF07C77-32A9-BB84-0FAA-6681BD275DD4}"/>
              </a:ext>
            </a:extLst>
          </p:cNvPr>
          <p:cNvSpPr txBox="1"/>
          <p:nvPr/>
        </p:nvSpPr>
        <p:spPr>
          <a:xfrm>
            <a:off x="4669970" y="3361123"/>
            <a:ext cx="6879772" cy="338554"/>
          </a:xfrm>
          <a:prstGeom prst="rect">
            <a:avLst/>
          </a:prstGeom>
          <a:noFill/>
        </p:spPr>
        <p:txBody>
          <a:bodyPr wrap="square">
            <a:spAutoFit/>
          </a:bodyPr>
          <a:lstStyle/>
          <a:p>
            <a:r>
              <a:rPr lang="es-ES" sz="1600" b="0" i="0" dirty="0">
                <a:solidFill>
                  <a:srgbClr val="3B3B3B"/>
                </a:solidFill>
                <a:effectLst/>
                <a:latin typeface="Segoe"/>
              </a:rPr>
              <a:t>Acceso y gestión de datos procedentes de múltiples fuentes.</a:t>
            </a:r>
            <a:endParaRPr lang="es-ES" sz="1600" dirty="0"/>
          </a:p>
        </p:txBody>
      </p:sp>
      <p:sp>
        <p:nvSpPr>
          <p:cNvPr id="13" name="CuadroTexto 12">
            <a:extLst>
              <a:ext uri="{FF2B5EF4-FFF2-40B4-BE49-F238E27FC236}">
                <a16:creationId xmlns:a16="http://schemas.microsoft.com/office/drawing/2014/main" id="{C43265CA-37CD-4C59-A23C-C533C4F73F42}"/>
              </a:ext>
            </a:extLst>
          </p:cNvPr>
          <p:cNvSpPr txBox="1"/>
          <p:nvPr/>
        </p:nvSpPr>
        <p:spPr>
          <a:xfrm>
            <a:off x="4669970" y="4196286"/>
            <a:ext cx="7239001" cy="338554"/>
          </a:xfrm>
          <a:prstGeom prst="rect">
            <a:avLst/>
          </a:prstGeom>
          <a:noFill/>
        </p:spPr>
        <p:txBody>
          <a:bodyPr wrap="square">
            <a:spAutoFit/>
          </a:bodyPr>
          <a:lstStyle/>
          <a:p>
            <a:r>
              <a:rPr lang="es-ES" sz="1600" b="0" i="0" dirty="0">
                <a:solidFill>
                  <a:srgbClr val="3B3B3B"/>
                </a:solidFill>
                <a:effectLst/>
                <a:latin typeface="Segoe"/>
              </a:rPr>
              <a:t>Construcción de modelos predictivos mediante el uso de analítica avanzada.</a:t>
            </a:r>
            <a:endParaRPr lang="es-ES" sz="1600" dirty="0"/>
          </a:p>
        </p:txBody>
      </p:sp>
      <p:sp>
        <p:nvSpPr>
          <p:cNvPr id="15" name="CuadroTexto 14">
            <a:extLst>
              <a:ext uri="{FF2B5EF4-FFF2-40B4-BE49-F238E27FC236}">
                <a16:creationId xmlns:a16="http://schemas.microsoft.com/office/drawing/2014/main" id="{F247A2A5-3075-333D-6F9E-394B0FEC3914}"/>
              </a:ext>
            </a:extLst>
          </p:cNvPr>
          <p:cNvSpPr txBox="1"/>
          <p:nvPr/>
        </p:nvSpPr>
        <p:spPr>
          <a:xfrm>
            <a:off x="4669970" y="5064106"/>
            <a:ext cx="6683828" cy="830997"/>
          </a:xfrm>
          <a:prstGeom prst="rect">
            <a:avLst/>
          </a:prstGeom>
          <a:noFill/>
        </p:spPr>
        <p:txBody>
          <a:bodyPr wrap="square">
            <a:spAutoFit/>
          </a:bodyPr>
          <a:lstStyle/>
          <a:p>
            <a:pPr algn="l"/>
            <a:r>
              <a:rPr lang="es-ES" sz="1600" b="0" i="0" dirty="0">
                <a:solidFill>
                  <a:srgbClr val="3B3B3B"/>
                </a:solidFill>
                <a:effectLst/>
                <a:latin typeface="Segoe"/>
              </a:rPr>
              <a:t>Transformación de la organización y la cultura de la empresa.</a:t>
            </a:r>
          </a:p>
          <a:p>
            <a:br>
              <a:rPr lang="es-ES" sz="1600" dirty="0"/>
            </a:br>
            <a:endParaRPr lang="es-ES" sz="1600" dirty="0"/>
          </a:p>
        </p:txBody>
      </p:sp>
    </p:spTree>
    <p:extLst>
      <p:ext uri="{BB962C8B-B14F-4D97-AF65-F5344CB8AC3E}">
        <p14:creationId xmlns:p14="http://schemas.microsoft.com/office/powerpoint/2010/main" val="192189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8CD30E5-B134-46CE-BFBB-7BA8FAD04524}"/>
              </a:ext>
            </a:extLst>
          </p:cNvPr>
          <p:cNvSpPr txBox="1"/>
          <p:nvPr/>
        </p:nvSpPr>
        <p:spPr>
          <a:xfrm>
            <a:off x="870857" y="1443841"/>
            <a:ext cx="10776857" cy="2585323"/>
          </a:xfrm>
          <a:prstGeom prst="rect">
            <a:avLst/>
          </a:prstGeom>
          <a:noFill/>
        </p:spPr>
        <p:txBody>
          <a:bodyPr wrap="square">
            <a:spAutoFit/>
          </a:bodyPr>
          <a:lstStyle/>
          <a:p>
            <a:pPr algn="l"/>
            <a:r>
              <a:rPr lang="es-ES" b="0" i="0" dirty="0">
                <a:solidFill>
                  <a:srgbClr val="3B3B3B"/>
                </a:solidFill>
                <a:effectLst/>
                <a:latin typeface="Segoe"/>
              </a:rPr>
              <a:t>Uno de los principales criterios para determinar si una empresa ha tenido éxito convirtiéndose en una organización basada en datos es que haya conseguido llegar a ese escenario de </a:t>
            </a:r>
            <a:r>
              <a:rPr lang="es-ES" b="1" i="0" dirty="0">
                <a:solidFill>
                  <a:srgbClr val="3B3B3B"/>
                </a:solidFill>
                <a:effectLst/>
                <a:latin typeface="Segoe"/>
              </a:rPr>
              <a:t>autoservicio</a:t>
            </a:r>
            <a:r>
              <a:rPr lang="es-ES" b="0" i="0" dirty="0">
                <a:solidFill>
                  <a:srgbClr val="3B3B3B"/>
                </a:solidFill>
                <a:effectLst/>
                <a:latin typeface="Segoe"/>
              </a:rPr>
              <a:t> que se ha mencionado anteriormente, donde la plataforma de datos es capaz de crecer y responder adecuadamente a las demandas de todos dentro de la empresa. Solo de esa manera, democratizando el acceso a los datos, se puede garantizar el aprovechamiento de todas las oportunidades que la analítica de datos puede ofrecer.</a:t>
            </a:r>
          </a:p>
          <a:p>
            <a:pPr algn="l"/>
            <a:endParaRPr lang="es-ES" b="0" i="0" dirty="0">
              <a:solidFill>
                <a:srgbClr val="3B3B3B"/>
              </a:solidFill>
              <a:effectLst/>
              <a:latin typeface="Segoe"/>
            </a:endParaRPr>
          </a:p>
          <a:p>
            <a:pPr algn="l"/>
            <a:r>
              <a:rPr lang="es-ES" b="0" i="0" dirty="0">
                <a:solidFill>
                  <a:srgbClr val="3B3B3B"/>
                </a:solidFill>
                <a:effectLst/>
                <a:latin typeface="Segoe"/>
              </a:rPr>
              <a:t>Así pues, la cuestión de cómo convertirse en una empresa </a:t>
            </a:r>
            <a:r>
              <a:rPr lang="es-ES" b="0" i="1" dirty="0">
                <a:solidFill>
                  <a:srgbClr val="3B3B3B"/>
                </a:solidFill>
                <a:effectLst/>
                <a:latin typeface="Segoe"/>
              </a:rPr>
              <a:t>data-</a:t>
            </a:r>
            <a:r>
              <a:rPr lang="es-ES" b="0" i="1" dirty="0" err="1">
                <a:solidFill>
                  <a:srgbClr val="3B3B3B"/>
                </a:solidFill>
                <a:effectLst/>
                <a:latin typeface="Segoe"/>
              </a:rPr>
              <a:t>driven</a:t>
            </a:r>
            <a:r>
              <a:rPr lang="es-ES" b="0" i="0" dirty="0">
                <a:solidFill>
                  <a:srgbClr val="3B3B3B"/>
                </a:solidFill>
                <a:effectLst/>
                <a:latin typeface="Segoe"/>
              </a:rPr>
              <a:t> se convierte en otra pregunta: ¿qué hace falta para proporcionar un autoservicio de datos efectivo?</a:t>
            </a:r>
          </a:p>
        </p:txBody>
      </p:sp>
      <p:sp>
        <p:nvSpPr>
          <p:cNvPr id="5" name="CuadroTexto 4">
            <a:extLst>
              <a:ext uri="{FF2B5EF4-FFF2-40B4-BE49-F238E27FC236}">
                <a16:creationId xmlns:a16="http://schemas.microsoft.com/office/drawing/2014/main" id="{2DF461E8-EEF2-7F2C-2E84-F7E8CAA5544C}"/>
              </a:ext>
            </a:extLst>
          </p:cNvPr>
          <p:cNvSpPr txBox="1"/>
          <p:nvPr/>
        </p:nvSpPr>
        <p:spPr>
          <a:xfrm>
            <a:off x="979714" y="479363"/>
            <a:ext cx="6096000" cy="369332"/>
          </a:xfrm>
          <a:prstGeom prst="rect">
            <a:avLst/>
          </a:prstGeom>
          <a:noFill/>
        </p:spPr>
        <p:txBody>
          <a:bodyPr wrap="square">
            <a:spAutoFit/>
          </a:bodyPr>
          <a:lstStyle/>
          <a:p>
            <a:r>
              <a:rPr lang="es-ES" b="1" i="0" dirty="0">
                <a:solidFill>
                  <a:schemeClr val="bg1"/>
                </a:solidFill>
                <a:effectLst/>
                <a:latin typeface="Raleway" pitchFamily="2" charset="0"/>
              </a:rPr>
              <a:t>El autoservicio de datos</a:t>
            </a:r>
            <a:endParaRPr lang="es-ES" dirty="0">
              <a:solidFill>
                <a:schemeClr val="bg1"/>
              </a:solidFill>
            </a:endParaRPr>
          </a:p>
        </p:txBody>
      </p:sp>
      <p:pic>
        <p:nvPicPr>
          <p:cNvPr id="3074" name="Picture 2" descr="Resultado de imagen de autoservicio de datos data driven">
            <a:extLst>
              <a:ext uri="{FF2B5EF4-FFF2-40B4-BE49-F238E27FC236}">
                <a16:creationId xmlns:a16="http://schemas.microsoft.com/office/drawing/2014/main" id="{42631966-FB0E-5CE5-A21A-3D977E001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057" y="3744686"/>
            <a:ext cx="3048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8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8CD30E5-B134-46CE-BFBB-7BA8FAD04524}"/>
              </a:ext>
            </a:extLst>
          </p:cNvPr>
          <p:cNvSpPr txBox="1"/>
          <p:nvPr/>
        </p:nvSpPr>
        <p:spPr>
          <a:xfrm>
            <a:off x="870857" y="1443841"/>
            <a:ext cx="10983685" cy="1754326"/>
          </a:xfrm>
          <a:prstGeom prst="rect">
            <a:avLst/>
          </a:prstGeom>
          <a:noFill/>
        </p:spPr>
        <p:txBody>
          <a:bodyPr wrap="square">
            <a:spAutoFit/>
          </a:bodyPr>
          <a:lstStyle/>
          <a:p>
            <a:pPr algn="just"/>
            <a:r>
              <a:rPr lang="es-ES" b="0" i="0" dirty="0">
                <a:solidFill>
                  <a:srgbClr val="3B3B3B"/>
                </a:solidFill>
                <a:effectLst/>
                <a:latin typeface="Segoe"/>
              </a:rPr>
              <a:t>Para crear una </a:t>
            </a:r>
            <a:r>
              <a:rPr lang="es-ES" b="1" i="0" dirty="0">
                <a:solidFill>
                  <a:srgbClr val="3B3B3B"/>
                </a:solidFill>
                <a:effectLst/>
                <a:latin typeface="Segoe"/>
              </a:rPr>
              <a:t>plataforma de autoservicio de datos</a:t>
            </a:r>
            <a:r>
              <a:rPr lang="es-ES" b="0" i="0" dirty="0">
                <a:solidFill>
                  <a:srgbClr val="3B3B3B"/>
                </a:solidFill>
                <a:effectLst/>
                <a:latin typeface="Segoe"/>
              </a:rPr>
              <a:t>, se necesita preparar convenientemente la infraestructura y las herramientas de acceso a los datos.</a:t>
            </a:r>
          </a:p>
          <a:p>
            <a:pPr algn="just"/>
            <a:endParaRPr lang="es-ES" b="0" i="0" dirty="0">
              <a:solidFill>
                <a:srgbClr val="3B3B3B"/>
              </a:solidFill>
              <a:effectLst/>
              <a:latin typeface="Segoe"/>
            </a:endParaRPr>
          </a:p>
          <a:p>
            <a:pPr algn="just"/>
            <a:r>
              <a:rPr lang="es-ES" b="0" i="0" dirty="0">
                <a:solidFill>
                  <a:srgbClr val="3B3B3B"/>
                </a:solidFill>
                <a:effectLst/>
                <a:latin typeface="Segoe"/>
              </a:rPr>
              <a:t>Pero, una vez más, se necesita también un cambio en la forma de pensar, en la cultura de la compañía. Este objetivo no será posible, por ejemplo, si no existe una colaboración fluida entre los analistas y científicos de datos por un lado y los ingenieros de datos por otro.</a:t>
            </a:r>
          </a:p>
        </p:txBody>
      </p:sp>
      <p:sp>
        <p:nvSpPr>
          <p:cNvPr id="5" name="CuadroTexto 4">
            <a:extLst>
              <a:ext uri="{FF2B5EF4-FFF2-40B4-BE49-F238E27FC236}">
                <a16:creationId xmlns:a16="http://schemas.microsoft.com/office/drawing/2014/main" id="{2DF461E8-EEF2-7F2C-2E84-F7E8CAA5544C}"/>
              </a:ext>
            </a:extLst>
          </p:cNvPr>
          <p:cNvSpPr txBox="1"/>
          <p:nvPr/>
        </p:nvSpPr>
        <p:spPr>
          <a:xfrm>
            <a:off x="979714" y="479363"/>
            <a:ext cx="6096000" cy="369332"/>
          </a:xfrm>
          <a:prstGeom prst="rect">
            <a:avLst/>
          </a:prstGeom>
          <a:noFill/>
        </p:spPr>
        <p:txBody>
          <a:bodyPr wrap="square">
            <a:spAutoFit/>
          </a:bodyPr>
          <a:lstStyle/>
          <a:p>
            <a:r>
              <a:rPr lang="es-ES" b="1" i="0" dirty="0">
                <a:solidFill>
                  <a:schemeClr val="bg1"/>
                </a:solidFill>
                <a:effectLst/>
                <a:latin typeface="Raleway" pitchFamily="2" charset="0"/>
              </a:rPr>
              <a:t>El autoservicio de datos (Cont.)</a:t>
            </a:r>
            <a:endParaRPr lang="es-ES" dirty="0">
              <a:solidFill>
                <a:schemeClr val="bg1"/>
              </a:solidFill>
            </a:endParaRPr>
          </a:p>
        </p:txBody>
      </p:sp>
      <p:pic>
        <p:nvPicPr>
          <p:cNvPr id="4098" name="Picture 2" descr="Ver las imágenes de origen">
            <a:extLst>
              <a:ext uri="{FF2B5EF4-FFF2-40B4-BE49-F238E27FC236}">
                <a16:creationId xmlns:a16="http://schemas.microsoft.com/office/drawing/2014/main" id="{20B4810B-4441-6746-D8D2-155058AD5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829" y="3270859"/>
            <a:ext cx="6176648" cy="313094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BD70BA0-6572-72A5-5BCE-8D55B5757BE6}"/>
              </a:ext>
            </a:extLst>
          </p:cNvPr>
          <p:cNvSpPr txBox="1"/>
          <p:nvPr/>
        </p:nvSpPr>
        <p:spPr>
          <a:xfrm>
            <a:off x="870857" y="3270859"/>
            <a:ext cx="3614057" cy="2308324"/>
          </a:xfrm>
          <a:prstGeom prst="rect">
            <a:avLst/>
          </a:prstGeom>
          <a:noFill/>
        </p:spPr>
        <p:txBody>
          <a:bodyPr wrap="square">
            <a:spAutoFit/>
          </a:bodyPr>
          <a:lstStyle/>
          <a:p>
            <a:pPr algn="just"/>
            <a:endParaRPr lang="es-ES" b="0" i="0" dirty="0">
              <a:solidFill>
                <a:srgbClr val="3B3B3B"/>
              </a:solidFill>
              <a:effectLst/>
              <a:latin typeface="Segoe"/>
            </a:endParaRPr>
          </a:p>
          <a:p>
            <a:pPr algn="just"/>
            <a:r>
              <a:rPr lang="es-ES" b="0" i="0" dirty="0">
                <a:solidFill>
                  <a:srgbClr val="3B3B3B"/>
                </a:solidFill>
                <a:effectLst/>
                <a:latin typeface="Segoe"/>
              </a:rPr>
              <a:t>Se necesita adoptar un tipo de cultura que permita a los empleados iterar de manera ágil cuando están trabajando sobre sus ideas. Es decir, se necesita lo que se conoce como cultura </a:t>
            </a:r>
            <a:r>
              <a:rPr lang="es-ES" b="0" i="0" dirty="0" err="1">
                <a:solidFill>
                  <a:srgbClr val="3B3B3B"/>
                </a:solidFill>
                <a:effectLst/>
                <a:latin typeface="Segoe"/>
              </a:rPr>
              <a:t>DataOps</a:t>
            </a:r>
            <a:r>
              <a:rPr lang="es-ES" b="0" i="0" dirty="0">
                <a:solidFill>
                  <a:srgbClr val="3B3B3B"/>
                </a:solidFill>
                <a:effectLst/>
                <a:latin typeface="Segoe"/>
              </a:rPr>
              <a:t>.</a:t>
            </a:r>
          </a:p>
        </p:txBody>
      </p:sp>
    </p:spTree>
    <p:extLst>
      <p:ext uri="{BB962C8B-B14F-4D97-AF65-F5344CB8AC3E}">
        <p14:creationId xmlns:p14="http://schemas.microsoft.com/office/powerpoint/2010/main" val="97291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AAEA67A-65D6-0264-0742-3EFDBF999502}"/>
              </a:ext>
            </a:extLst>
          </p:cNvPr>
          <p:cNvSpPr txBox="1"/>
          <p:nvPr/>
        </p:nvSpPr>
        <p:spPr>
          <a:xfrm>
            <a:off x="707571" y="1120676"/>
            <a:ext cx="10929257" cy="5632311"/>
          </a:xfrm>
          <a:prstGeom prst="rect">
            <a:avLst/>
          </a:prstGeom>
          <a:noFill/>
        </p:spPr>
        <p:txBody>
          <a:bodyPr wrap="square">
            <a:spAutoFit/>
          </a:bodyPr>
          <a:lstStyle/>
          <a:p>
            <a:pPr algn="l"/>
            <a:r>
              <a:rPr lang="es-ES" b="0" i="0" dirty="0">
                <a:solidFill>
                  <a:srgbClr val="3B3B3B"/>
                </a:solidFill>
                <a:effectLst/>
                <a:latin typeface="Segoe"/>
              </a:rPr>
              <a:t>El término </a:t>
            </a:r>
            <a:r>
              <a:rPr lang="es-ES" b="1" i="0" dirty="0" err="1">
                <a:solidFill>
                  <a:srgbClr val="3B3B3B"/>
                </a:solidFill>
                <a:effectLst/>
                <a:latin typeface="Segoe"/>
              </a:rPr>
              <a:t>DataOps</a:t>
            </a:r>
            <a:r>
              <a:rPr lang="es-ES" b="0" i="0" dirty="0">
                <a:solidFill>
                  <a:srgbClr val="3B3B3B"/>
                </a:solidFill>
                <a:effectLst/>
                <a:latin typeface="Segoe"/>
              </a:rPr>
              <a:t> se ha formado por similitud con el término DevOps, y se propone un cambio cultural similar, pero, en este caso, centrado en el dato. Fue introducido por primera vez en el artículo de </a:t>
            </a:r>
            <a:r>
              <a:rPr lang="es-ES" b="0" i="0" dirty="0" err="1">
                <a:solidFill>
                  <a:srgbClr val="3B3B3B"/>
                </a:solidFill>
                <a:effectLst/>
                <a:latin typeface="Segoe"/>
              </a:rPr>
              <a:t>Liebmann</a:t>
            </a:r>
            <a:r>
              <a:rPr lang="es-ES" b="0" i="0" dirty="0">
                <a:solidFill>
                  <a:srgbClr val="3B3B3B"/>
                </a:solidFill>
                <a:effectLst/>
                <a:latin typeface="Segoe"/>
              </a:rPr>
              <a:t> (2014).</a:t>
            </a:r>
          </a:p>
          <a:p>
            <a:pPr algn="l"/>
            <a:r>
              <a:rPr lang="es-ES" b="1" i="0" dirty="0">
                <a:solidFill>
                  <a:srgbClr val="3B3B3B"/>
                </a:solidFill>
                <a:effectLst/>
                <a:latin typeface="Segoe"/>
              </a:rPr>
              <a:t>DevOps</a:t>
            </a:r>
            <a:r>
              <a:rPr lang="es-ES" b="0" i="0" dirty="0">
                <a:solidFill>
                  <a:srgbClr val="3B3B3B"/>
                </a:solidFill>
                <a:effectLst/>
                <a:latin typeface="Segoe"/>
              </a:rPr>
              <a:t> es una práctica utilizada en ingeniería de software que busca unificar o, al menos, eliminar fricciones, entre la fase de desarrollo del software y la fase de operación.</a:t>
            </a:r>
          </a:p>
          <a:p>
            <a:pPr algn="l"/>
            <a:r>
              <a:rPr lang="es-ES" b="0" i="0" dirty="0">
                <a:solidFill>
                  <a:srgbClr val="3B3B3B"/>
                </a:solidFill>
                <a:effectLst/>
                <a:latin typeface="Segoe"/>
              </a:rPr>
              <a:t>Para ello, se utilizan buenas prácticas, como:</a:t>
            </a:r>
          </a:p>
          <a:p>
            <a:pPr marL="342900" indent="-342900" algn="l">
              <a:buFont typeface="+mj-lt"/>
              <a:buAutoNum type="arabicPeriod"/>
            </a:pPr>
            <a:r>
              <a:rPr lang="es-ES" b="0" i="0" dirty="0">
                <a:solidFill>
                  <a:srgbClr val="3B3B3B"/>
                </a:solidFill>
                <a:effectLst/>
                <a:latin typeface="Segoe"/>
              </a:rPr>
              <a:t>Control riguroso de versiones del código.</a:t>
            </a:r>
            <a:endParaRPr lang="es-ES" dirty="0">
              <a:solidFill>
                <a:srgbClr val="3B3B3B"/>
              </a:solidFill>
              <a:latin typeface="Segoe"/>
            </a:endParaRPr>
          </a:p>
          <a:p>
            <a:pPr marL="342900" indent="-342900" algn="l">
              <a:buFont typeface="+mj-lt"/>
              <a:buAutoNum type="arabicPeriod"/>
            </a:pPr>
            <a:r>
              <a:rPr lang="es-ES" b="0" i="0" dirty="0">
                <a:solidFill>
                  <a:srgbClr val="3B3B3B"/>
                </a:solidFill>
                <a:effectLst/>
                <a:latin typeface="Segoe"/>
              </a:rPr>
              <a:t>Realización de baterías de </a:t>
            </a:r>
            <a:r>
              <a:rPr lang="es-ES" b="0" i="0" dirty="0" err="1">
                <a:solidFill>
                  <a:srgbClr val="3B3B3B"/>
                </a:solidFill>
                <a:effectLst/>
                <a:latin typeface="Segoe"/>
              </a:rPr>
              <a:t>tests</a:t>
            </a:r>
            <a:r>
              <a:rPr lang="es-ES" b="0" i="0" dirty="0">
                <a:solidFill>
                  <a:srgbClr val="3B3B3B"/>
                </a:solidFill>
                <a:effectLst/>
                <a:latin typeface="Segoe"/>
              </a:rPr>
              <a:t> automáticos para probar cada nueva versión.</a:t>
            </a:r>
          </a:p>
          <a:p>
            <a:pPr marL="342900" indent="-342900" algn="l">
              <a:buFont typeface="+mj-lt"/>
              <a:buAutoNum type="arabicPeriod"/>
            </a:pPr>
            <a:r>
              <a:rPr lang="es-ES" b="0" i="0" dirty="0">
                <a:solidFill>
                  <a:srgbClr val="3B3B3B"/>
                </a:solidFill>
                <a:effectLst/>
                <a:latin typeface="Segoe"/>
              </a:rPr>
              <a:t>Despliegue automatizado de la nueva versión en producción, una vez que ha pasado los </a:t>
            </a:r>
            <a:r>
              <a:rPr lang="es-ES" b="0" i="0" dirty="0" err="1">
                <a:solidFill>
                  <a:srgbClr val="3B3B3B"/>
                </a:solidFill>
                <a:effectLst/>
                <a:latin typeface="Segoe"/>
              </a:rPr>
              <a:t>tests</a:t>
            </a:r>
            <a:r>
              <a:rPr lang="es-ES" b="0" i="0" dirty="0">
                <a:solidFill>
                  <a:srgbClr val="3B3B3B"/>
                </a:solidFill>
                <a:effectLst/>
                <a:latin typeface="Segoe"/>
              </a:rPr>
              <a:t>.</a:t>
            </a:r>
          </a:p>
          <a:p>
            <a:pPr marL="342900" indent="-342900" algn="l">
              <a:buFont typeface="+mj-lt"/>
              <a:buAutoNum type="arabicPeriod"/>
            </a:pPr>
            <a:endParaRPr lang="es-ES" dirty="0">
              <a:solidFill>
                <a:srgbClr val="3B3B3B"/>
              </a:solidFill>
              <a:latin typeface="Segoe"/>
            </a:endParaRPr>
          </a:p>
          <a:p>
            <a:pPr algn="l"/>
            <a:r>
              <a:rPr lang="es-ES" b="0" i="0" dirty="0">
                <a:solidFill>
                  <a:srgbClr val="3B3B3B"/>
                </a:solidFill>
                <a:effectLst/>
                <a:latin typeface="Segoe"/>
              </a:rPr>
              <a:t>Lo que se busca en general es </a:t>
            </a:r>
            <a:r>
              <a:rPr lang="es-ES" b="1" i="0" dirty="0">
                <a:solidFill>
                  <a:srgbClr val="3B3B3B"/>
                </a:solidFill>
                <a:effectLst/>
                <a:latin typeface="Segoe"/>
              </a:rPr>
              <a:t>automatizar y monitorizar</a:t>
            </a:r>
            <a:r>
              <a:rPr lang="es-ES" b="0" i="0" dirty="0">
                <a:solidFill>
                  <a:srgbClr val="3B3B3B"/>
                </a:solidFill>
                <a:effectLst/>
                <a:latin typeface="Segoe"/>
              </a:rPr>
              <a:t>, en la medida de lo posible, todos los pasos de la construcción del software y su paso a la etapa de operaciones. Esto hace que el trabajo sea muy ágil, que se implementen mejoras y se pongan en producción de manera muy rápida, ya que todo el proceso está automatizado, incluyendo los </a:t>
            </a:r>
            <a:r>
              <a:rPr lang="es-ES" b="0" i="0" dirty="0" err="1">
                <a:solidFill>
                  <a:srgbClr val="3B3B3B"/>
                </a:solidFill>
                <a:effectLst/>
                <a:latin typeface="Segoe"/>
              </a:rPr>
              <a:t>tests</a:t>
            </a:r>
            <a:r>
              <a:rPr lang="es-ES" b="0" i="0" dirty="0">
                <a:solidFill>
                  <a:srgbClr val="3B3B3B"/>
                </a:solidFill>
                <a:effectLst/>
                <a:latin typeface="Segoe"/>
              </a:rPr>
              <a:t> que nos aseguran que la nueva versión no va a dar lugar a errores inesperados.</a:t>
            </a:r>
          </a:p>
          <a:p>
            <a:pPr algn="l"/>
            <a:r>
              <a:rPr lang="es-ES" b="0" i="0" dirty="0">
                <a:solidFill>
                  <a:srgbClr val="3B3B3B"/>
                </a:solidFill>
                <a:effectLst/>
                <a:latin typeface="Segoe"/>
              </a:rPr>
              <a:t>De manera análoga, la apuesta por </a:t>
            </a:r>
            <a:r>
              <a:rPr lang="es-ES" b="0" i="0" dirty="0" err="1">
                <a:solidFill>
                  <a:srgbClr val="3B3B3B"/>
                </a:solidFill>
                <a:effectLst/>
                <a:latin typeface="Segoe"/>
              </a:rPr>
              <a:t>DataOps</a:t>
            </a:r>
            <a:r>
              <a:rPr lang="es-ES" b="0" i="0" dirty="0">
                <a:solidFill>
                  <a:srgbClr val="3B3B3B"/>
                </a:solidFill>
                <a:effectLst/>
                <a:latin typeface="Segoe"/>
              </a:rPr>
              <a:t> implica </a:t>
            </a:r>
            <a:r>
              <a:rPr lang="es-ES" b="1" i="0" dirty="0">
                <a:solidFill>
                  <a:srgbClr val="3B3B3B"/>
                </a:solidFill>
                <a:effectLst/>
                <a:latin typeface="Segoe"/>
              </a:rPr>
              <a:t>promover el uso de buenas prácticas</a:t>
            </a:r>
            <a:r>
              <a:rPr lang="es-ES" b="0" i="0" dirty="0">
                <a:solidFill>
                  <a:srgbClr val="3B3B3B"/>
                </a:solidFill>
                <a:effectLst/>
                <a:latin typeface="Segoe"/>
              </a:rPr>
              <a:t> que eliminen fricciones entre el desarrollo de modelos analíticos y su puesta en producción. En </a:t>
            </a:r>
            <a:r>
              <a:rPr lang="es-ES" b="0" i="0" dirty="0" err="1">
                <a:solidFill>
                  <a:srgbClr val="3B3B3B"/>
                </a:solidFill>
                <a:effectLst/>
                <a:latin typeface="Segoe"/>
              </a:rPr>
              <a:t>DataOps</a:t>
            </a:r>
            <a:r>
              <a:rPr lang="es-ES" b="0" i="0" dirty="0">
                <a:solidFill>
                  <a:srgbClr val="3B3B3B"/>
                </a:solidFill>
                <a:effectLst/>
                <a:latin typeface="Segoe"/>
              </a:rPr>
              <a:t> se aprovechan ideas provenientes de DevOps y también de las metodologías ágiles, en este caso, aplicadas al trabajo con datos y modelos predictivos.</a:t>
            </a:r>
          </a:p>
          <a:p>
            <a:pPr marL="342900" indent="-342900" algn="l">
              <a:buFont typeface="+mj-lt"/>
              <a:buAutoNum type="arabicPeriod"/>
            </a:pPr>
            <a:endParaRPr lang="es-ES" b="0" i="0" dirty="0">
              <a:solidFill>
                <a:srgbClr val="3B3B3B"/>
              </a:solidFill>
              <a:effectLst/>
              <a:latin typeface="Segoe"/>
            </a:endParaRPr>
          </a:p>
        </p:txBody>
      </p:sp>
      <p:sp>
        <p:nvSpPr>
          <p:cNvPr id="5" name="CuadroTexto 4">
            <a:extLst>
              <a:ext uri="{FF2B5EF4-FFF2-40B4-BE49-F238E27FC236}">
                <a16:creationId xmlns:a16="http://schemas.microsoft.com/office/drawing/2014/main" id="{59541DCC-9002-DE2A-768B-D73BC824B817}"/>
              </a:ext>
            </a:extLst>
          </p:cNvPr>
          <p:cNvSpPr txBox="1"/>
          <p:nvPr/>
        </p:nvSpPr>
        <p:spPr>
          <a:xfrm>
            <a:off x="707571" y="479362"/>
            <a:ext cx="6096000" cy="369332"/>
          </a:xfrm>
          <a:prstGeom prst="rect">
            <a:avLst/>
          </a:prstGeom>
          <a:noFill/>
        </p:spPr>
        <p:txBody>
          <a:bodyPr wrap="square">
            <a:spAutoFit/>
          </a:bodyPr>
          <a:lstStyle/>
          <a:p>
            <a:r>
              <a:rPr lang="es-ES" b="1" i="0" dirty="0" err="1">
                <a:solidFill>
                  <a:schemeClr val="bg1"/>
                </a:solidFill>
                <a:effectLst/>
                <a:latin typeface="Segoe"/>
              </a:rPr>
              <a:t>DataOps</a:t>
            </a:r>
            <a:endParaRPr lang="es-ES" dirty="0">
              <a:solidFill>
                <a:schemeClr val="bg1"/>
              </a:solidFill>
            </a:endParaRPr>
          </a:p>
        </p:txBody>
      </p:sp>
    </p:spTree>
    <p:extLst>
      <p:ext uri="{BB962C8B-B14F-4D97-AF65-F5344CB8AC3E}">
        <p14:creationId xmlns:p14="http://schemas.microsoft.com/office/powerpoint/2010/main" val="68024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560C3BC-7088-6F44-B564-F6A88C0E6D6A}"/>
              </a:ext>
            </a:extLst>
          </p:cNvPr>
          <p:cNvSpPr/>
          <p:nvPr/>
        </p:nvSpPr>
        <p:spPr>
          <a:xfrm>
            <a:off x="707571" y="3015343"/>
            <a:ext cx="11005458" cy="3363295"/>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BAAEA67A-65D6-0264-0742-3EFDBF999502}"/>
              </a:ext>
            </a:extLst>
          </p:cNvPr>
          <p:cNvSpPr txBox="1"/>
          <p:nvPr/>
        </p:nvSpPr>
        <p:spPr>
          <a:xfrm>
            <a:off x="707571" y="1120676"/>
            <a:ext cx="10929257" cy="5324535"/>
          </a:xfrm>
          <a:prstGeom prst="rect">
            <a:avLst/>
          </a:prstGeom>
          <a:noFill/>
        </p:spPr>
        <p:txBody>
          <a:bodyPr wrap="square">
            <a:spAutoFit/>
          </a:bodyPr>
          <a:lstStyle/>
          <a:p>
            <a:pPr algn="l"/>
            <a:r>
              <a:rPr lang="es-ES" b="0" i="0" dirty="0">
                <a:solidFill>
                  <a:srgbClr val="3B3B3B"/>
                </a:solidFill>
                <a:effectLst/>
                <a:latin typeface="Segoe"/>
              </a:rPr>
              <a:t>La cultura </a:t>
            </a:r>
            <a:r>
              <a:rPr lang="es-ES" b="0" i="0" dirty="0" err="1">
                <a:solidFill>
                  <a:srgbClr val="3B3B3B"/>
                </a:solidFill>
                <a:effectLst/>
                <a:latin typeface="Segoe"/>
              </a:rPr>
              <a:t>DataOps</a:t>
            </a:r>
            <a:r>
              <a:rPr lang="es-ES" b="0" i="0" dirty="0">
                <a:solidFill>
                  <a:srgbClr val="3B3B3B"/>
                </a:solidFill>
                <a:effectLst/>
                <a:latin typeface="Segoe"/>
              </a:rPr>
              <a:t> busca que el científico de datos pueda formular hipótesis, definir modelos, entrenarlos con datos, ponerlos a prueba y, en caso de que resulten satisfactorios, desplegarlos en producción de manera ágil. A partir de ahí, el modelo continuará su vida en la fase de operaciones hasta que una nueva mejora, implementada también con la misma agilidad, venga a mejorarlo. Este </a:t>
            </a:r>
            <a:r>
              <a:rPr lang="es-ES" b="1" i="0" dirty="0">
                <a:solidFill>
                  <a:srgbClr val="3B3B3B"/>
                </a:solidFill>
                <a:effectLst/>
                <a:latin typeface="Segoe"/>
              </a:rPr>
              <a:t>proceso de mejora continua</a:t>
            </a:r>
            <a:r>
              <a:rPr lang="es-ES" b="0" i="0" dirty="0">
                <a:solidFill>
                  <a:srgbClr val="3B3B3B"/>
                </a:solidFill>
                <a:effectLst/>
                <a:latin typeface="Segoe"/>
              </a:rPr>
              <a:t>, facilitado por la agilidad derivada de un conjunto de buenas prácticas, es lo que se busca en última instancia.</a:t>
            </a:r>
          </a:p>
          <a:p>
            <a:pPr algn="l"/>
            <a:endParaRPr lang="es-ES" b="0" i="0" dirty="0">
              <a:solidFill>
                <a:srgbClr val="3B3B3B"/>
              </a:solidFill>
              <a:effectLst/>
              <a:latin typeface="Segoe"/>
            </a:endParaRPr>
          </a:p>
          <a:p>
            <a:pPr algn="l"/>
            <a:r>
              <a:rPr lang="es-ES" sz="1400" b="0" i="1" dirty="0">
                <a:solidFill>
                  <a:srgbClr val="3B3B3B"/>
                </a:solidFill>
                <a:effectLst/>
                <a:latin typeface="Segoe"/>
              </a:rPr>
              <a:t>Desafortunadamente, el escenario contrario es bastante habitual en muchas empresas: suele suceder que el científico de datos desarrolla un modelo en su </a:t>
            </a:r>
            <a:r>
              <a:rPr lang="es-ES" sz="1400" b="0" i="1" dirty="0" err="1">
                <a:solidFill>
                  <a:srgbClr val="3B3B3B"/>
                </a:solidFill>
                <a:effectLst/>
                <a:latin typeface="Segoe"/>
              </a:rPr>
              <a:t>sandbox</a:t>
            </a:r>
            <a:r>
              <a:rPr lang="es-ES" sz="1400" b="0" i="1" dirty="0">
                <a:solidFill>
                  <a:srgbClr val="3B3B3B"/>
                </a:solidFill>
                <a:effectLst/>
                <a:latin typeface="Segoe"/>
              </a:rPr>
              <a:t> o laboratorio de datos, pero luego, para poder desplegarlo en producción, es necesario pasar por un proceso farragoso y complejo. Esto desincentiva la experimentación y la innovación y, al final, hace que la empresa resulte menos competitiva.</a:t>
            </a:r>
          </a:p>
          <a:p>
            <a:pPr algn="l"/>
            <a:r>
              <a:rPr lang="es-ES" sz="1400" b="0" i="1" dirty="0">
                <a:solidFill>
                  <a:srgbClr val="3B3B3B"/>
                </a:solidFill>
                <a:effectLst/>
                <a:latin typeface="Segoe"/>
              </a:rPr>
              <a:t>Las razones para que esto suceda son múltiples, por ejemplo:</a:t>
            </a:r>
          </a:p>
          <a:p>
            <a:pPr marL="342900" indent="-342900" algn="l">
              <a:buFont typeface="+mj-lt"/>
              <a:buAutoNum type="arabicPeriod"/>
            </a:pPr>
            <a:r>
              <a:rPr lang="es-ES" sz="1400" b="0" i="1" dirty="0">
                <a:solidFill>
                  <a:srgbClr val="3B3B3B"/>
                </a:solidFill>
                <a:effectLst/>
                <a:latin typeface="Segoe"/>
              </a:rPr>
              <a:t>Falta de colaboración o diálogo entre equipos de ingenieros de datos y científicos de datos debido a diferencias culturales.</a:t>
            </a:r>
            <a:endParaRPr lang="es-ES" sz="1400" i="1" dirty="0">
              <a:solidFill>
                <a:srgbClr val="3B3B3B"/>
              </a:solidFill>
              <a:latin typeface="Segoe"/>
            </a:endParaRPr>
          </a:p>
          <a:p>
            <a:pPr marL="342900" indent="-342900" algn="l">
              <a:buFont typeface="+mj-lt"/>
              <a:buAutoNum type="arabicPeriod"/>
            </a:pPr>
            <a:r>
              <a:rPr lang="es-ES" sz="1400" b="0" i="1" dirty="0">
                <a:solidFill>
                  <a:srgbClr val="3B3B3B"/>
                </a:solidFill>
                <a:effectLst/>
                <a:latin typeface="Segoe"/>
              </a:rPr>
              <a:t>Diferentes prioridades. Los ingenieros de datos y administradores de sistemas dan prioridad a la seguridad y la estabilidad de la plataforma de datos, mientras que los científicos de datos buscan libertad para explorar y probar todo tipo de herramientas.</a:t>
            </a:r>
          </a:p>
          <a:p>
            <a:pPr marL="342900" indent="-342900" algn="l">
              <a:buFont typeface="+mj-lt"/>
              <a:buAutoNum type="arabicPeriod"/>
            </a:pPr>
            <a:r>
              <a:rPr lang="es-ES" sz="1400" b="0" i="1" dirty="0">
                <a:solidFill>
                  <a:srgbClr val="3B3B3B"/>
                </a:solidFill>
                <a:effectLst/>
                <a:latin typeface="Segoe"/>
              </a:rPr>
              <a:t>Infraestructura y herramientas de acceso a datos poco optimizadas con la consiguiente creación de cuellos de botella.</a:t>
            </a:r>
          </a:p>
          <a:p>
            <a:pPr marL="342900" indent="-342900" algn="l">
              <a:buFont typeface="+mj-lt"/>
              <a:buAutoNum type="arabicPeriod"/>
            </a:pPr>
            <a:r>
              <a:rPr lang="es-ES" sz="1400" b="0" i="1" dirty="0">
                <a:solidFill>
                  <a:srgbClr val="3B3B3B"/>
                </a:solidFill>
                <a:effectLst/>
                <a:latin typeface="Segoe"/>
              </a:rPr>
              <a:t>Políticas de seguridad y acceso a la información inadecuadas o poco ágiles. Esto puede entorpecer la cultura orientada al autoservicio o hacerla inviable.</a:t>
            </a:r>
          </a:p>
          <a:p>
            <a:pPr marL="342900" indent="-342900" algn="l">
              <a:buFont typeface="+mj-lt"/>
              <a:buAutoNum type="arabicPeriod"/>
            </a:pPr>
            <a:r>
              <a:rPr lang="es-ES" sz="1400" b="0" i="1" dirty="0">
                <a:solidFill>
                  <a:srgbClr val="3B3B3B"/>
                </a:solidFill>
                <a:effectLst/>
                <a:latin typeface="Segoe"/>
              </a:rPr>
              <a:t>Problemas técnicos de fondo como, por ejemplo, que los modelos desarrollados por los científicos de datos no sean fácilmente </a:t>
            </a:r>
            <a:r>
              <a:rPr lang="es-ES" sz="1400" b="0" i="1" dirty="0" err="1">
                <a:solidFill>
                  <a:srgbClr val="3B3B3B"/>
                </a:solidFill>
                <a:effectLst/>
                <a:latin typeface="Segoe"/>
              </a:rPr>
              <a:t>operacionalizables</a:t>
            </a:r>
            <a:r>
              <a:rPr lang="es-ES" sz="1400" b="0" i="1" dirty="0">
                <a:solidFill>
                  <a:srgbClr val="3B3B3B"/>
                </a:solidFill>
                <a:effectLst/>
                <a:latin typeface="Segoe"/>
              </a:rPr>
              <a:t> en entornos distribuidos. A veces, un modelo que funciona bien en el laboratorio o </a:t>
            </a:r>
            <a:r>
              <a:rPr lang="es-ES" sz="1400" b="0" i="1" dirty="0" err="1">
                <a:solidFill>
                  <a:srgbClr val="3B3B3B"/>
                </a:solidFill>
                <a:effectLst/>
                <a:latin typeface="Segoe"/>
              </a:rPr>
              <a:t>sandbox</a:t>
            </a:r>
            <a:r>
              <a:rPr lang="es-ES" sz="1400" b="0" i="1" dirty="0">
                <a:solidFill>
                  <a:srgbClr val="3B3B3B"/>
                </a:solidFill>
                <a:effectLst/>
                <a:latin typeface="Segoe"/>
              </a:rPr>
              <a:t> personal del científico de datos puede tener que ser reimplementado para que funcione en producción, que será un entorno distribuido con una configuración muy diferente al entorno de desarrollo. Esto complica notablemente la puesta en producción y ralentiza todo el proceso.</a:t>
            </a:r>
          </a:p>
          <a:p>
            <a:pPr algn="l"/>
            <a:endParaRPr lang="es-ES" b="0" i="0" dirty="0">
              <a:solidFill>
                <a:srgbClr val="3B3B3B"/>
              </a:solidFill>
              <a:effectLst/>
              <a:latin typeface="Segoe"/>
            </a:endParaRPr>
          </a:p>
        </p:txBody>
      </p:sp>
      <p:sp>
        <p:nvSpPr>
          <p:cNvPr id="5" name="CuadroTexto 4">
            <a:extLst>
              <a:ext uri="{FF2B5EF4-FFF2-40B4-BE49-F238E27FC236}">
                <a16:creationId xmlns:a16="http://schemas.microsoft.com/office/drawing/2014/main" id="{59541DCC-9002-DE2A-768B-D73BC824B817}"/>
              </a:ext>
            </a:extLst>
          </p:cNvPr>
          <p:cNvSpPr txBox="1"/>
          <p:nvPr/>
        </p:nvSpPr>
        <p:spPr>
          <a:xfrm>
            <a:off x="707571" y="479362"/>
            <a:ext cx="6096000" cy="369332"/>
          </a:xfrm>
          <a:prstGeom prst="rect">
            <a:avLst/>
          </a:prstGeom>
          <a:noFill/>
        </p:spPr>
        <p:txBody>
          <a:bodyPr wrap="square">
            <a:spAutoFit/>
          </a:bodyPr>
          <a:lstStyle/>
          <a:p>
            <a:r>
              <a:rPr lang="es-ES" b="1" i="0" dirty="0" err="1">
                <a:solidFill>
                  <a:schemeClr val="bg1"/>
                </a:solidFill>
                <a:effectLst/>
                <a:latin typeface="Segoe"/>
              </a:rPr>
              <a:t>DataOps</a:t>
            </a:r>
            <a:r>
              <a:rPr lang="es-ES" b="1" i="0" dirty="0">
                <a:solidFill>
                  <a:schemeClr val="bg1"/>
                </a:solidFill>
                <a:effectLst/>
                <a:latin typeface="Segoe"/>
              </a:rPr>
              <a:t> (Cont.)</a:t>
            </a:r>
            <a:endParaRPr lang="es-ES" dirty="0">
              <a:solidFill>
                <a:schemeClr val="bg1"/>
              </a:solidFill>
            </a:endParaRPr>
          </a:p>
        </p:txBody>
      </p:sp>
    </p:spTree>
    <p:extLst>
      <p:ext uri="{BB962C8B-B14F-4D97-AF65-F5344CB8AC3E}">
        <p14:creationId xmlns:p14="http://schemas.microsoft.com/office/powerpoint/2010/main" val="156741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AAEA67A-65D6-0264-0742-3EFDBF999502}"/>
              </a:ext>
            </a:extLst>
          </p:cNvPr>
          <p:cNvSpPr txBox="1"/>
          <p:nvPr/>
        </p:nvSpPr>
        <p:spPr>
          <a:xfrm>
            <a:off x="707571" y="1120676"/>
            <a:ext cx="10929257" cy="369332"/>
          </a:xfrm>
          <a:prstGeom prst="rect">
            <a:avLst/>
          </a:prstGeom>
          <a:noFill/>
        </p:spPr>
        <p:txBody>
          <a:bodyPr wrap="square">
            <a:spAutoFit/>
          </a:bodyPr>
          <a:lstStyle/>
          <a:p>
            <a:pPr algn="l"/>
            <a:r>
              <a:rPr lang="es-ES" b="1" i="0" dirty="0">
                <a:solidFill>
                  <a:srgbClr val="3B3B3B"/>
                </a:solidFill>
                <a:effectLst/>
                <a:latin typeface="Segoe"/>
              </a:rPr>
              <a:t>Manifiesto </a:t>
            </a:r>
            <a:r>
              <a:rPr lang="es-ES" b="1" i="0" dirty="0" err="1">
                <a:solidFill>
                  <a:srgbClr val="3B3B3B"/>
                </a:solidFill>
                <a:effectLst/>
                <a:latin typeface="Segoe"/>
              </a:rPr>
              <a:t>DataOps</a:t>
            </a:r>
            <a:endParaRPr lang="es-ES" b="0" i="0" dirty="0">
              <a:solidFill>
                <a:srgbClr val="3B3B3B"/>
              </a:solidFill>
              <a:effectLst/>
              <a:latin typeface="Segoe"/>
            </a:endParaRPr>
          </a:p>
        </p:txBody>
      </p:sp>
      <p:sp>
        <p:nvSpPr>
          <p:cNvPr id="5" name="CuadroTexto 4">
            <a:extLst>
              <a:ext uri="{FF2B5EF4-FFF2-40B4-BE49-F238E27FC236}">
                <a16:creationId xmlns:a16="http://schemas.microsoft.com/office/drawing/2014/main" id="{59541DCC-9002-DE2A-768B-D73BC824B817}"/>
              </a:ext>
            </a:extLst>
          </p:cNvPr>
          <p:cNvSpPr txBox="1"/>
          <p:nvPr/>
        </p:nvSpPr>
        <p:spPr>
          <a:xfrm>
            <a:off x="707571" y="479362"/>
            <a:ext cx="6096000" cy="369332"/>
          </a:xfrm>
          <a:prstGeom prst="rect">
            <a:avLst/>
          </a:prstGeom>
          <a:noFill/>
        </p:spPr>
        <p:txBody>
          <a:bodyPr wrap="square">
            <a:spAutoFit/>
          </a:bodyPr>
          <a:lstStyle/>
          <a:p>
            <a:r>
              <a:rPr lang="es-ES" b="1" i="0" dirty="0" err="1">
                <a:solidFill>
                  <a:schemeClr val="bg1"/>
                </a:solidFill>
                <a:effectLst/>
                <a:latin typeface="Segoe"/>
              </a:rPr>
              <a:t>DataOps</a:t>
            </a:r>
            <a:r>
              <a:rPr lang="es-ES" b="1" i="0" dirty="0">
                <a:solidFill>
                  <a:schemeClr val="bg1"/>
                </a:solidFill>
                <a:effectLst/>
                <a:latin typeface="Segoe"/>
              </a:rPr>
              <a:t> (Cont.)</a:t>
            </a:r>
            <a:endParaRPr lang="es-ES" dirty="0">
              <a:solidFill>
                <a:schemeClr val="bg1"/>
              </a:solidFill>
            </a:endParaRPr>
          </a:p>
        </p:txBody>
      </p:sp>
      <p:sp>
        <p:nvSpPr>
          <p:cNvPr id="10" name="CuadroTexto 9">
            <a:extLst>
              <a:ext uri="{FF2B5EF4-FFF2-40B4-BE49-F238E27FC236}">
                <a16:creationId xmlns:a16="http://schemas.microsoft.com/office/drawing/2014/main" id="{9B850F74-EAD1-F463-0DCE-7E588EBDEB2E}"/>
              </a:ext>
            </a:extLst>
          </p:cNvPr>
          <p:cNvSpPr txBox="1"/>
          <p:nvPr/>
        </p:nvSpPr>
        <p:spPr>
          <a:xfrm>
            <a:off x="7013627" y="6086219"/>
            <a:ext cx="4489751" cy="276999"/>
          </a:xfrm>
          <a:prstGeom prst="rect">
            <a:avLst/>
          </a:prstGeom>
          <a:noFill/>
        </p:spPr>
        <p:txBody>
          <a:bodyPr wrap="square">
            <a:spAutoFit/>
          </a:bodyPr>
          <a:lstStyle/>
          <a:p>
            <a:r>
              <a:rPr lang="en-US" sz="1200" dirty="0">
                <a:hlinkClick r:id="rId2"/>
              </a:rPr>
              <a:t>The </a:t>
            </a:r>
            <a:r>
              <a:rPr lang="en-US" sz="1200" dirty="0" err="1">
                <a:hlinkClick r:id="rId2"/>
              </a:rPr>
              <a:t>DataOps</a:t>
            </a:r>
            <a:r>
              <a:rPr lang="en-US" sz="1200" dirty="0">
                <a:hlinkClick r:id="rId2"/>
              </a:rPr>
              <a:t> Manifesto - Read The 18 </a:t>
            </a:r>
            <a:r>
              <a:rPr lang="en-US" sz="1200" dirty="0" err="1">
                <a:hlinkClick r:id="rId2"/>
              </a:rPr>
              <a:t>DataOps</a:t>
            </a:r>
            <a:r>
              <a:rPr lang="en-US" sz="1200" dirty="0">
                <a:hlinkClick r:id="rId2"/>
              </a:rPr>
              <a:t> Principles</a:t>
            </a:r>
            <a:endParaRPr lang="es-ES" sz="1200" dirty="0"/>
          </a:p>
        </p:txBody>
      </p:sp>
      <p:sp>
        <p:nvSpPr>
          <p:cNvPr id="11" name="CuadroTexto 10">
            <a:extLst>
              <a:ext uri="{FF2B5EF4-FFF2-40B4-BE49-F238E27FC236}">
                <a16:creationId xmlns:a16="http://schemas.microsoft.com/office/drawing/2014/main" id="{5186E528-0EDA-AD51-756E-E2C27461B089}"/>
              </a:ext>
            </a:extLst>
          </p:cNvPr>
          <p:cNvSpPr txBox="1"/>
          <p:nvPr/>
        </p:nvSpPr>
        <p:spPr>
          <a:xfrm>
            <a:off x="707572" y="1695233"/>
            <a:ext cx="10929256" cy="4185761"/>
          </a:xfrm>
          <a:prstGeom prst="rect">
            <a:avLst/>
          </a:prstGeom>
          <a:noFill/>
        </p:spPr>
        <p:txBody>
          <a:bodyPr wrap="square" rtlCol="0">
            <a:spAutoFit/>
          </a:bodyPr>
          <a:lstStyle/>
          <a:p>
            <a:pPr marL="285750" indent="-285750">
              <a:buFont typeface="Arial" panose="020B0604020202020204" pitchFamily="34" charset="0"/>
              <a:buChar char="•"/>
            </a:pPr>
            <a:r>
              <a:rPr lang="es-ES" sz="1400" b="0" i="0" dirty="0">
                <a:solidFill>
                  <a:srgbClr val="3B3B3B"/>
                </a:solidFill>
                <a:effectLst/>
                <a:latin typeface="Segoe"/>
              </a:rPr>
              <a:t>Satisfacción continua del cliente.</a:t>
            </a:r>
          </a:p>
          <a:p>
            <a:pPr marL="285750" indent="-285750">
              <a:buFont typeface="Arial" panose="020B0604020202020204" pitchFamily="34" charset="0"/>
              <a:buChar char="•"/>
            </a:pPr>
            <a:r>
              <a:rPr lang="es-ES" sz="1400" b="0" i="0" dirty="0">
                <a:solidFill>
                  <a:srgbClr val="3B3B3B"/>
                </a:solidFill>
                <a:effectLst/>
                <a:latin typeface="Segoe"/>
              </a:rPr>
              <a:t>Liberar de forma continua analítica funcional y que aporte valor.</a:t>
            </a:r>
            <a:endParaRPr lang="es-ES" sz="1400" dirty="0">
              <a:solidFill>
                <a:srgbClr val="3B3B3B"/>
              </a:solidFill>
              <a:latin typeface="Segoe"/>
            </a:endParaRPr>
          </a:p>
          <a:p>
            <a:pPr marL="285750" indent="-285750">
              <a:buFont typeface="Arial" panose="020B0604020202020204" pitchFamily="34" charset="0"/>
              <a:buChar char="•"/>
            </a:pPr>
            <a:r>
              <a:rPr lang="es-ES" sz="1400" b="0" i="0" dirty="0">
                <a:solidFill>
                  <a:srgbClr val="3B3B3B"/>
                </a:solidFill>
                <a:effectLst/>
                <a:latin typeface="Segoe"/>
              </a:rPr>
              <a:t>Abrazar el cambio.</a:t>
            </a:r>
          </a:p>
          <a:p>
            <a:pPr marL="285750" indent="-285750" algn="l">
              <a:buFont typeface="Arial" panose="020B0604020202020204" pitchFamily="34" charset="0"/>
              <a:buChar char="•"/>
            </a:pPr>
            <a:r>
              <a:rPr lang="es-ES" sz="1400" b="0" i="0" dirty="0">
                <a:solidFill>
                  <a:srgbClr val="3B3B3B"/>
                </a:solidFill>
                <a:effectLst/>
                <a:latin typeface="Segoe"/>
              </a:rPr>
              <a:t>Trabajo en equipo.</a:t>
            </a:r>
          </a:p>
          <a:p>
            <a:pPr marL="285750" indent="-285750" algn="l">
              <a:buFont typeface="Arial" panose="020B0604020202020204" pitchFamily="34" charset="0"/>
              <a:buChar char="•"/>
            </a:pPr>
            <a:r>
              <a:rPr lang="es-ES" sz="1400" b="0" i="0" dirty="0">
                <a:solidFill>
                  <a:srgbClr val="3B3B3B"/>
                </a:solidFill>
                <a:effectLst/>
                <a:latin typeface="Segoe"/>
              </a:rPr>
              <a:t>Interacciones diarias entre analistas, clientes y operaciones.</a:t>
            </a:r>
          </a:p>
          <a:p>
            <a:pPr marL="285750" indent="-285750" algn="l">
              <a:buFont typeface="Arial" panose="020B0604020202020204" pitchFamily="34" charset="0"/>
              <a:buChar char="•"/>
            </a:pPr>
            <a:r>
              <a:rPr lang="es-ES" sz="1400" b="0" i="0" dirty="0">
                <a:solidFill>
                  <a:srgbClr val="3B3B3B"/>
                </a:solidFill>
                <a:effectLst/>
                <a:latin typeface="Segoe"/>
              </a:rPr>
              <a:t>Equipos autoorganizados.</a:t>
            </a:r>
          </a:p>
          <a:p>
            <a:pPr marL="285750" indent="-285750" algn="l">
              <a:buFont typeface="Arial" panose="020B0604020202020204" pitchFamily="34" charset="0"/>
              <a:buChar char="•"/>
            </a:pPr>
            <a:r>
              <a:rPr lang="es-ES" sz="1400" b="0" i="0" dirty="0">
                <a:solidFill>
                  <a:srgbClr val="3B3B3B"/>
                </a:solidFill>
                <a:effectLst/>
                <a:latin typeface="Segoe"/>
              </a:rPr>
              <a:t>Reducir el heroísmo. Apostar por la sostenibilidad y escalabilidad.</a:t>
            </a:r>
          </a:p>
          <a:p>
            <a:pPr marL="285750" indent="-285750" algn="l">
              <a:buFont typeface="Arial" panose="020B0604020202020204" pitchFamily="34" charset="0"/>
              <a:buChar char="•"/>
            </a:pPr>
            <a:r>
              <a:rPr lang="es-ES" sz="1400" b="0" i="0" dirty="0">
                <a:solidFill>
                  <a:srgbClr val="3B3B3B"/>
                </a:solidFill>
                <a:effectLst/>
                <a:latin typeface="Segoe"/>
              </a:rPr>
              <a:t>Promover la autorreflexión.</a:t>
            </a:r>
            <a:br>
              <a:rPr lang="es-ES" sz="1400" b="0" i="0" dirty="0">
                <a:solidFill>
                  <a:srgbClr val="3B3B3B"/>
                </a:solidFill>
                <a:effectLst/>
                <a:latin typeface="Segoe"/>
              </a:rPr>
            </a:br>
            <a:r>
              <a:rPr lang="es-ES" sz="1400" b="0" i="0" dirty="0">
                <a:solidFill>
                  <a:srgbClr val="3B3B3B"/>
                </a:solidFill>
                <a:effectLst/>
                <a:latin typeface="Segoe"/>
              </a:rPr>
              <a:t>La analítica es código. Las herramientas utilizadas para manipular los datos generan código que describe las acciones realizadas sobre los datos.</a:t>
            </a:r>
          </a:p>
          <a:p>
            <a:pPr marL="285750" indent="-285750" algn="l">
              <a:buFont typeface="Arial" panose="020B0604020202020204" pitchFamily="34" charset="0"/>
              <a:buChar char="•"/>
            </a:pPr>
            <a:r>
              <a:rPr lang="es-ES" sz="1400" b="0" i="0" dirty="0">
                <a:solidFill>
                  <a:srgbClr val="3B3B3B"/>
                </a:solidFill>
                <a:effectLst/>
                <a:latin typeface="Segoe"/>
              </a:rPr>
              <a:t>Orquestación de datos, herramientas, código, entornos y equipos.</a:t>
            </a:r>
          </a:p>
          <a:p>
            <a:pPr marL="285750" indent="-285750" algn="l">
              <a:buFont typeface="Arial" panose="020B0604020202020204" pitchFamily="34" charset="0"/>
              <a:buChar char="•"/>
            </a:pPr>
            <a:r>
              <a:rPr lang="es-ES" sz="1400" b="0" i="0" dirty="0">
                <a:solidFill>
                  <a:srgbClr val="3B3B3B"/>
                </a:solidFill>
                <a:effectLst/>
                <a:latin typeface="Segoe"/>
              </a:rPr>
              <a:t>Hacer que los resultados sean reproducibles.</a:t>
            </a:r>
          </a:p>
          <a:p>
            <a:pPr marL="285750" indent="-285750" algn="l">
              <a:buFont typeface="Arial" panose="020B0604020202020204" pitchFamily="34" charset="0"/>
              <a:buChar char="•"/>
            </a:pPr>
            <a:r>
              <a:rPr lang="es-ES" sz="1400" b="0" i="0" dirty="0">
                <a:solidFill>
                  <a:srgbClr val="3B3B3B"/>
                </a:solidFill>
                <a:effectLst/>
                <a:latin typeface="Segoe"/>
              </a:rPr>
              <a:t>Entornos para que los científicos de datos puedan hacer pruebas.</a:t>
            </a:r>
          </a:p>
          <a:p>
            <a:pPr marL="285750" indent="-285750" algn="l">
              <a:buFont typeface="Arial" panose="020B0604020202020204" pitchFamily="34" charset="0"/>
              <a:buChar char="•"/>
            </a:pPr>
            <a:r>
              <a:rPr lang="es-ES" sz="1400" b="0" i="0" dirty="0">
                <a:solidFill>
                  <a:srgbClr val="3B3B3B"/>
                </a:solidFill>
                <a:effectLst/>
                <a:latin typeface="Segoe"/>
              </a:rPr>
              <a:t>Buscar la simplicidad, minimizar la cantidad de trabajo a realizar.</a:t>
            </a:r>
          </a:p>
          <a:p>
            <a:pPr marL="285750" indent="-285750">
              <a:buFont typeface="Arial" panose="020B0604020202020204" pitchFamily="34" charset="0"/>
              <a:buChar char="•"/>
            </a:pPr>
            <a:r>
              <a:rPr lang="es-ES" sz="1400" b="0" i="0" dirty="0">
                <a:solidFill>
                  <a:srgbClr val="3B3B3B"/>
                </a:solidFill>
                <a:effectLst/>
                <a:latin typeface="Segoe"/>
              </a:rPr>
              <a:t>La analítica es fabricación. Los flujos de datos son análogos a líneas de producción.</a:t>
            </a:r>
          </a:p>
          <a:p>
            <a:pPr marL="285750" indent="-285750" algn="l">
              <a:buFont typeface="Arial" panose="020B0604020202020204" pitchFamily="34" charset="0"/>
              <a:buChar char="•"/>
            </a:pPr>
            <a:r>
              <a:rPr lang="es-ES" sz="1400" b="0" i="0" dirty="0">
                <a:solidFill>
                  <a:srgbClr val="3B3B3B"/>
                </a:solidFill>
                <a:effectLst/>
                <a:latin typeface="Segoe"/>
              </a:rPr>
              <a:t>Asegurar la calidad a lo largo de los flujos analíticos.</a:t>
            </a:r>
          </a:p>
          <a:p>
            <a:pPr marL="285750" indent="-285750" algn="l">
              <a:buFont typeface="Arial" panose="020B0604020202020204" pitchFamily="34" charset="0"/>
              <a:buChar char="•"/>
            </a:pPr>
            <a:r>
              <a:rPr lang="es-ES" sz="1400" b="0" i="0" dirty="0">
                <a:solidFill>
                  <a:srgbClr val="3B3B3B"/>
                </a:solidFill>
                <a:effectLst/>
                <a:latin typeface="Segoe"/>
              </a:rPr>
              <a:t>Monitorizar calidad y rendimiento.</a:t>
            </a:r>
          </a:p>
          <a:p>
            <a:pPr marL="285750" indent="-285750" algn="l">
              <a:buFont typeface="Arial" panose="020B0604020202020204" pitchFamily="34" charset="0"/>
              <a:buChar char="•"/>
            </a:pPr>
            <a:r>
              <a:rPr lang="es-ES" sz="1400" b="0" i="0" dirty="0">
                <a:solidFill>
                  <a:srgbClr val="3B3B3B"/>
                </a:solidFill>
                <a:effectLst/>
                <a:latin typeface="Segoe"/>
              </a:rPr>
              <a:t>Reutilizar trabajo todo lo posible.</a:t>
            </a:r>
          </a:p>
          <a:p>
            <a:pPr marL="285750" indent="-285750" algn="l">
              <a:buFont typeface="Arial" panose="020B0604020202020204" pitchFamily="34" charset="0"/>
              <a:buChar char="•"/>
            </a:pPr>
            <a:r>
              <a:rPr lang="es-ES" sz="1400" b="0" i="0" dirty="0">
                <a:solidFill>
                  <a:srgbClr val="3B3B3B"/>
                </a:solidFill>
                <a:effectLst/>
                <a:latin typeface="Segoe"/>
              </a:rPr>
              <a:t>Mejorar los tiempos de los ciclos.</a:t>
            </a:r>
            <a:endParaRPr lang="es-ES" sz="1400" dirty="0"/>
          </a:p>
        </p:txBody>
      </p:sp>
    </p:spTree>
    <p:extLst>
      <p:ext uri="{BB962C8B-B14F-4D97-AF65-F5344CB8AC3E}">
        <p14:creationId xmlns:p14="http://schemas.microsoft.com/office/powerpoint/2010/main" val="168348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376339E6-2BC2-8E05-9947-51DC373BCB2F}"/>
              </a:ext>
            </a:extLst>
          </p:cNvPr>
          <p:cNvSpPr txBox="1"/>
          <p:nvPr/>
        </p:nvSpPr>
        <p:spPr>
          <a:xfrm>
            <a:off x="481029" y="3301188"/>
            <a:ext cx="4223051" cy="2092871"/>
          </a:xfrm>
          <a:prstGeom prst="rect">
            <a:avLst/>
          </a:prstGeom>
          <a:noFill/>
        </p:spPr>
        <p:txBody>
          <a:bodyPr wrap="square" lIns="60952" tIns="30475" rIns="60952" bIns="30475" rtlCol="0" anchor="t">
            <a:spAutoFit/>
          </a:bodyPr>
          <a:lstStyle/>
          <a:p>
            <a:pPr marL="0" marR="0" lvl="0" indent="0" algn="l" defTabSz="914318" rtl="0" eaLnBrk="1" fontAlgn="auto" latinLnBrk="0" hangingPunct="1">
              <a:lnSpc>
                <a:spcPct val="100000"/>
              </a:lnSpc>
              <a:spcBef>
                <a:spcPts val="0"/>
              </a:spcBef>
              <a:spcAft>
                <a:spcPts val="0"/>
              </a:spcAft>
              <a:buClrTx/>
              <a:buSzTx/>
              <a:buFontTx/>
              <a:buNone/>
              <a:tabLst/>
              <a:defRPr/>
            </a:pPr>
            <a:r>
              <a:rPr lang="en-US" sz="3200" b="1" dirty="0" err="1">
                <a:solidFill>
                  <a:srgbClr val="BA0C2F"/>
                </a:solidFill>
                <a:latin typeface="Satoshi" pitchFamily="50" charset="0"/>
                <a:ea typeface="Roboto Black"/>
              </a:rPr>
              <a:t>Introducción</a:t>
            </a:r>
            <a:r>
              <a:rPr lang="en-US" sz="3200" b="1" dirty="0">
                <a:solidFill>
                  <a:srgbClr val="BA0C2F"/>
                </a:solidFill>
                <a:latin typeface="Satoshi" pitchFamily="50" charset="0"/>
                <a:ea typeface="Roboto Black"/>
              </a:rPr>
              <a:t> a Big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BA0C2F"/>
                </a:solidFill>
                <a:effectLst/>
                <a:uLnTx/>
                <a:uFillTx/>
                <a:latin typeface="Segoe"/>
                <a:ea typeface="+mn-ea"/>
                <a:cs typeface="+mn-cs"/>
              </a:rPr>
              <a:t>El papel de la tecnología</a:t>
            </a:r>
            <a:r>
              <a:rPr kumimoji="0" lang="es-ES" sz="1800" b="1" i="1" u="none" strike="noStrike" kern="1200" cap="none" spc="0" normalizeH="0" baseline="0" noProof="0" dirty="0">
                <a:ln>
                  <a:noFill/>
                </a:ln>
                <a:solidFill>
                  <a:srgbClr val="BA0C2F"/>
                </a:solidFill>
                <a:effectLst/>
                <a:uLnTx/>
                <a:uFillTx/>
                <a:latin typeface="Segoe"/>
                <a:ea typeface="+mn-ea"/>
                <a:cs typeface="+mn-cs"/>
              </a:rPr>
              <a:t> </a:t>
            </a:r>
            <a:r>
              <a:rPr kumimoji="0" lang="es-ES" sz="1800" b="1" i="1" u="none" strike="noStrike" kern="1200" cap="none" spc="0" normalizeH="0" baseline="0" noProof="0" dirty="0" err="1">
                <a:ln>
                  <a:noFill/>
                </a:ln>
                <a:solidFill>
                  <a:srgbClr val="BA0C2F"/>
                </a:solidFill>
                <a:effectLst/>
                <a:uLnTx/>
                <a:uFillTx/>
                <a:latin typeface="Segoe"/>
                <a:ea typeface="+mn-ea"/>
                <a:cs typeface="+mn-cs"/>
              </a:rPr>
              <a:t>big</a:t>
            </a:r>
            <a:r>
              <a:rPr kumimoji="0" lang="es-ES" sz="1800" b="1" i="1" u="none" strike="noStrike" kern="1200" cap="none" spc="0" normalizeH="0" baseline="0" noProof="0" dirty="0">
                <a:ln>
                  <a:noFill/>
                </a:ln>
                <a:solidFill>
                  <a:srgbClr val="BA0C2F"/>
                </a:solidFill>
                <a:effectLst/>
                <a:uLnTx/>
                <a:uFillTx/>
                <a:latin typeface="Segoe"/>
                <a:ea typeface="+mn-ea"/>
                <a:cs typeface="+mn-cs"/>
              </a:rPr>
              <a:t> data </a:t>
            </a:r>
            <a:r>
              <a:rPr kumimoji="0" lang="es-ES" sz="1800" b="1" i="0" u="none" strike="noStrike" kern="1200" cap="none" spc="0" normalizeH="0" baseline="0" noProof="0" dirty="0">
                <a:ln>
                  <a:noFill/>
                </a:ln>
                <a:solidFill>
                  <a:srgbClr val="BA0C2F"/>
                </a:solidFill>
                <a:effectLst/>
                <a:uLnTx/>
                <a:uFillTx/>
                <a:latin typeface="Segoe"/>
                <a:ea typeface="+mn-ea"/>
                <a:cs typeface="+mn-cs"/>
              </a:rPr>
              <a:t>en la transformación digital</a:t>
            </a:r>
          </a:p>
          <a:p>
            <a:pPr marL="0" marR="0" lvl="0" indent="0" algn="l" defTabSz="914318" rtl="0" eaLnBrk="1" fontAlgn="auto" latinLnBrk="0" hangingPunct="1">
              <a:lnSpc>
                <a:spcPct val="100000"/>
              </a:lnSpc>
              <a:spcBef>
                <a:spcPts val="0"/>
              </a:spcBef>
              <a:spcAft>
                <a:spcPts val="0"/>
              </a:spcAft>
              <a:buClrTx/>
              <a:buSzTx/>
              <a:buFontTx/>
              <a:buNone/>
              <a:tabLst/>
              <a:defRPr/>
            </a:pPr>
            <a:endParaRPr lang="en-US" sz="3200" b="1" dirty="0">
              <a:solidFill>
                <a:srgbClr val="BA0C2F"/>
              </a:solidFill>
              <a:latin typeface="Satoshi" pitchFamily="50" charset="0"/>
              <a:ea typeface="Roboto Black"/>
            </a:endParaRPr>
          </a:p>
          <a:p>
            <a:pPr marL="0" marR="0" lvl="0" indent="0" algn="l" defTabSz="914318"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8E3237"/>
              </a:solidFill>
              <a:effectLst/>
              <a:uLnTx/>
              <a:uFillTx/>
              <a:latin typeface="Satoshi" pitchFamily="50" charset="0"/>
              <a:ea typeface="Roboto Black"/>
            </a:endParaRPr>
          </a:p>
        </p:txBody>
      </p:sp>
    </p:spTree>
    <p:extLst>
      <p:ext uri="{BB962C8B-B14F-4D97-AF65-F5344CB8AC3E}">
        <p14:creationId xmlns:p14="http://schemas.microsoft.com/office/powerpoint/2010/main" val="214285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4987A9-2F2E-483D-E269-D419A61619A5}"/>
              </a:ext>
            </a:extLst>
          </p:cNvPr>
          <p:cNvSpPr txBox="1"/>
          <p:nvPr/>
        </p:nvSpPr>
        <p:spPr>
          <a:xfrm>
            <a:off x="968829" y="435820"/>
            <a:ext cx="6096000" cy="369332"/>
          </a:xfrm>
          <a:prstGeom prst="rect">
            <a:avLst/>
          </a:prstGeom>
          <a:noFill/>
        </p:spPr>
        <p:txBody>
          <a:bodyPr wrap="square">
            <a:spAutoFit/>
          </a:bodyPr>
          <a:lstStyle/>
          <a:p>
            <a:pPr algn="l"/>
            <a:r>
              <a:rPr lang="es-ES" b="1" i="0" dirty="0">
                <a:solidFill>
                  <a:schemeClr val="bg1"/>
                </a:solidFill>
                <a:effectLst/>
                <a:latin typeface="Segoe"/>
              </a:rPr>
              <a:t>Perfiles profesionales</a:t>
            </a:r>
          </a:p>
        </p:txBody>
      </p:sp>
      <p:sp>
        <p:nvSpPr>
          <p:cNvPr id="5" name="CuadroTexto 4">
            <a:extLst>
              <a:ext uri="{FF2B5EF4-FFF2-40B4-BE49-F238E27FC236}">
                <a16:creationId xmlns:a16="http://schemas.microsoft.com/office/drawing/2014/main" id="{CEB0AD6C-6D42-0643-731F-407C7E7CC062}"/>
              </a:ext>
            </a:extLst>
          </p:cNvPr>
          <p:cNvSpPr txBox="1">
            <a:spLocks/>
          </p:cNvSpPr>
          <p:nvPr/>
        </p:nvSpPr>
        <p:spPr>
          <a:xfrm>
            <a:off x="500744" y="2039541"/>
            <a:ext cx="2721428" cy="3970318"/>
          </a:xfrm>
          <a:prstGeom prst="rect">
            <a:avLst/>
          </a:prstGeom>
          <a:solidFill>
            <a:schemeClr val="accent2">
              <a:lumMod val="20000"/>
              <a:lumOff val="80000"/>
            </a:schemeClr>
          </a:solidFill>
        </p:spPr>
        <p:txBody>
          <a:bodyPr wrap="square">
            <a:noAutofit/>
          </a:bodyPr>
          <a:lstStyle/>
          <a:p>
            <a:pPr marL="174625" indent="-174625" algn="l">
              <a:buFont typeface="Arial" panose="020B0604020202020204" pitchFamily="34" charset="0"/>
              <a:buChar char="•"/>
            </a:pPr>
            <a:r>
              <a:rPr lang="es-ES" sz="1200" b="0" i="0" dirty="0">
                <a:solidFill>
                  <a:srgbClr val="3B3B3B"/>
                </a:solidFill>
                <a:effectLst/>
                <a:latin typeface="Segoe"/>
              </a:rPr>
              <a:t>Dan soporte principalmente a los usuarios de negocio y tratan de resolver sus peticiones con la mayor rapidez posible.</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Para ello, se encargan de crear gráficos o cuadros de mando, de hacer actualizaciones y cambios en informes, de integrar nuevos conjuntos de datos. Lo que sea necesario para resolver las peticiones que se les hacen desde las diferentes áreas de negocio.</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Suelen utilizar herramientas como Excel, </a:t>
            </a:r>
            <a:r>
              <a:rPr lang="es-ES" sz="1200" b="0" i="0" dirty="0" err="1">
                <a:solidFill>
                  <a:srgbClr val="3B3B3B"/>
                </a:solidFill>
                <a:effectLst/>
                <a:latin typeface="Segoe"/>
              </a:rPr>
              <a:t>Tableau</a:t>
            </a:r>
            <a:r>
              <a:rPr lang="es-ES" sz="1200" b="0" i="0" dirty="0">
                <a:solidFill>
                  <a:srgbClr val="3B3B3B"/>
                </a:solidFill>
                <a:effectLst/>
                <a:latin typeface="Segoe"/>
              </a:rPr>
              <a:t> o </a:t>
            </a:r>
            <a:r>
              <a:rPr lang="es-ES" sz="1200" b="0" i="0" dirty="0" err="1">
                <a:solidFill>
                  <a:srgbClr val="3B3B3B"/>
                </a:solidFill>
                <a:effectLst/>
                <a:latin typeface="Segoe"/>
              </a:rPr>
              <a:t>PowerBI</a:t>
            </a:r>
            <a:r>
              <a:rPr lang="es-ES" sz="1200" b="0" i="0" dirty="0">
                <a:solidFill>
                  <a:srgbClr val="3B3B3B"/>
                </a:solidFill>
                <a:effectLst/>
                <a:latin typeface="Segoe"/>
              </a:rPr>
              <a:t>.</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Deben tener libertad para explorar y entender los datos y lo que sea relevante para el negocio.</a:t>
            </a:r>
          </a:p>
        </p:txBody>
      </p:sp>
      <p:sp>
        <p:nvSpPr>
          <p:cNvPr id="8" name="CuadroTexto 7">
            <a:extLst>
              <a:ext uri="{FF2B5EF4-FFF2-40B4-BE49-F238E27FC236}">
                <a16:creationId xmlns:a16="http://schemas.microsoft.com/office/drawing/2014/main" id="{7ECB0C08-04FA-7744-8281-54DA5DB27975}"/>
              </a:ext>
            </a:extLst>
          </p:cNvPr>
          <p:cNvSpPr txBox="1"/>
          <p:nvPr/>
        </p:nvSpPr>
        <p:spPr>
          <a:xfrm>
            <a:off x="3385459" y="2027319"/>
            <a:ext cx="2721428" cy="3970318"/>
          </a:xfrm>
          <a:prstGeom prst="rect">
            <a:avLst/>
          </a:prstGeom>
          <a:solidFill>
            <a:schemeClr val="accent4">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Construyen lagos de datos o almacenes de datos para los analistas de datos.</a:t>
            </a:r>
          </a:p>
          <a:p>
            <a:pPr algn="l">
              <a:buFont typeface="Arial" panose="020B0604020202020204" pitchFamily="34" charset="0"/>
              <a:buChar char="•"/>
            </a:pPr>
            <a:r>
              <a:rPr lang="es-ES" sz="1200" b="0" i="0" dirty="0">
                <a:solidFill>
                  <a:srgbClr val="3B3B3B"/>
                </a:solidFill>
                <a:effectLst/>
                <a:latin typeface="Segoe"/>
              </a:rPr>
              <a:t>Ayudan a los analistas de datos automatizando ciertos procesos repetitivos o ciertas integraciones de datos.</a:t>
            </a:r>
          </a:p>
          <a:p>
            <a:pPr algn="l">
              <a:buFont typeface="Arial" panose="020B0604020202020204" pitchFamily="34" charset="0"/>
              <a:buChar char="•"/>
            </a:pPr>
            <a:r>
              <a:rPr lang="es-ES" sz="1200" b="0" i="0" dirty="0">
                <a:solidFill>
                  <a:srgbClr val="3B3B3B"/>
                </a:solidFill>
                <a:effectLst/>
                <a:latin typeface="Segoe"/>
              </a:rPr>
              <a:t>Utilizan herramientas y plataformas </a:t>
            </a:r>
            <a:r>
              <a:rPr lang="es-ES" sz="1200" b="0" i="1" dirty="0" err="1">
                <a:solidFill>
                  <a:srgbClr val="3B3B3B"/>
                </a:solidFill>
                <a:effectLst/>
                <a:latin typeface="Segoe"/>
              </a:rPr>
              <a:t>on</a:t>
            </a:r>
            <a:r>
              <a:rPr lang="es-ES" sz="1200" b="0" i="1" dirty="0">
                <a:solidFill>
                  <a:srgbClr val="3B3B3B"/>
                </a:solidFill>
                <a:effectLst/>
                <a:latin typeface="Segoe"/>
              </a:rPr>
              <a:t>-premise</a:t>
            </a:r>
            <a:r>
              <a:rPr lang="es-ES" sz="1200" b="0" i="0" dirty="0">
                <a:solidFill>
                  <a:srgbClr val="3B3B3B"/>
                </a:solidFill>
                <a:effectLst/>
                <a:latin typeface="Segoe"/>
              </a:rPr>
              <a:t> o en la nube. Por lo general, estas requieren el uso de algún lenguaje de programación.</a:t>
            </a:r>
          </a:p>
          <a:p>
            <a:pPr algn="l">
              <a:buFont typeface="Arial" panose="020B0604020202020204" pitchFamily="34" charset="0"/>
              <a:buChar char="•"/>
            </a:pPr>
            <a:r>
              <a:rPr lang="es-ES" sz="1200" b="0" i="0" dirty="0">
                <a:solidFill>
                  <a:srgbClr val="3B3B3B"/>
                </a:solidFill>
                <a:effectLst/>
                <a:latin typeface="Segoe"/>
              </a:rPr>
              <a:t>Suelen trabajar con metodologías ágiles.</a:t>
            </a:r>
          </a:p>
          <a:p>
            <a:pPr algn="l">
              <a:buFont typeface="Arial" panose="020B0604020202020204" pitchFamily="34" charset="0"/>
              <a:buChar char="•"/>
            </a:pPr>
            <a:r>
              <a:rPr lang="es-ES" sz="1200" b="0" i="0" dirty="0">
                <a:solidFill>
                  <a:srgbClr val="3B3B3B"/>
                </a:solidFill>
                <a:effectLst/>
                <a:latin typeface="Segoe"/>
              </a:rPr>
              <a:t>Hacen operativos ciertos procesos o modelos. Se encargan, por ejemplo, de estandarizar, de que todo el mundo pueda utilizar una determinada funcionalidad, de poner en producción los modelos predictivos creados por los científicos de datos, etc.</a:t>
            </a:r>
          </a:p>
        </p:txBody>
      </p:sp>
      <p:sp>
        <p:nvSpPr>
          <p:cNvPr id="11" name="CuadroTexto 10">
            <a:extLst>
              <a:ext uri="{FF2B5EF4-FFF2-40B4-BE49-F238E27FC236}">
                <a16:creationId xmlns:a16="http://schemas.microsoft.com/office/drawing/2014/main" id="{2A115615-A0E4-184B-937E-5AB970EEE21A}"/>
              </a:ext>
            </a:extLst>
          </p:cNvPr>
          <p:cNvSpPr txBox="1"/>
          <p:nvPr/>
        </p:nvSpPr>
        <p:spPr>
          <a:xfrm>
            <a:off x="6237517" y="2027319"/>
            <a:ext cx="2721428" cy="3958096"/>
          </a:xfrm>
          <a:prstGeom prst="rect">
            <a:avLst/>
          </a:prstGeom>
          <a:solidFill>
            <a:schemeClr val="accent6">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Son responsable de minar los datos de la organización para descubrir nueva información.</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encargan de crear nuevos algoritmos y modelos predictivos mediante técnicas de aprendizaje automático.</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Utilizan herramientas como R, Python, Azure, etc.</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Utilizan </a:t>
            </a:r>
            <a:r>
              <a:rPr lang="es-ES" sz="1200" b="0" i="1" dirty="0" err="1">
                <a:solidFill>
                  <a:srgbClr val="3B3B3B"/>
                </a:solidFill>
                <a:effectLst/>
                <a:latin typeface="Segoe"/>
              </a:rPr>
              <a:t>sandboxes</a:t>
            </a:r>
            <a:r>
              <a:rPr lang="es-ES" sz="1200" b="0" i="0" dirty="0">
                <a:solidFill>
                  <a:srgbClr val="3B3B3B"/>
                </a:solidFill>
                <a:effectLst/>
                <a:latin typeface="Segoe"/>
              </a:rPr>
              <a:t> o entornos de trabajo donde pueden explorar y trabajar con datos libremente.</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Requieren de entornos que les permitan construir, probar y refinar modelos de manera ágil.</a:t>
            </a:r>
          </a:p>
        </p:txBody>
      </p:sp>
      <p:sp>
        <p:nvSpPr>
          <p:cNvPr id="14" name="CuadroTexto 13">
            <a:extLst>
              <a:ext uri="{FF2B5EF4-FFF2-40B4-BE49-F238E27FC236}">
                <a16:creationId xmlns:a16="http://schemas.microsoft.com/office/drawing/2014/main" id="{A999FFA6-296F-978C-50B3-74F50A0078C5}"/>
              </a:ext>
            </a:extLst>
          </p:cNvPr>
          <p:cNvSpPr txBox="1"/>
          <p:nvPr/>
        </p:nvSpPr>
        <p:spPr>
          <a:xfrm>
            <a:off x="9089575" y="2027319"/>
            <a:ext cx="2721428" cy="3958096"/>
          </a:xfrm>
          <a:prstGeom prst="rect">
            <a:avLst/>
          </a:prstGeom>
          <a:solidFill>
            <a:schemeClr val="accent6">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Utilizan herramientas y prácticas </a:t>
            </a:r>
            <a:r>
              <a:rPr lang="es-ES" sz="1200" b="0" i="0" dirty="0" err="1">
                <a:solidFill>
                  <a:srgbClr val="3B3B3B"/>
                </a:solidFill>
                <a:effectLst/>
                <a:latin typeface="Segoe"/>
              </a:rPr>
              <a:t>DataOps</a:t>
            </a:r>
            <a:r>
              <a:rPr lang="es-ES" sz="1200" b="0" i="0" dirty="0">
                <a:solidFill>
                  <a:srgbClr val="3B3B3B"/>
                </a:solidFill>
                <a:effectLst/>
                <a:latin typeface="Segoe"/>
              </a:rPr>
              <a:t> para crear e implementar los procesos necesarios para hacer despliegues de desarrollo a producción.</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aseguran de que la orquestación, monitorización y pruebas sobre los flujos de trabajo con datos funcionen correctamente.</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aseguran de que los diferentes entornos estén alineados y que todo el mundo tenga el software y los recursos necesarios en cuanto a datos, hardware, etc.</a:t>
            </a:r>
          </a:p>
        </p:txBody>
      </p:sp>
    </p:spTree>
    <p:extLst>
      <p:ext uri="{BB962C8B-B14F-4D97-AF65-F5344CB8AC3E}">
        <p14:creationId xmlns:p14="http://schemas.microsoft.com/office/powerpoint/2010/main" val="354240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4987A9-2F2E-483D-E269-D419A61619A5}"/>
              </a:ext>
            </a:extLst>
          </p:cNvPr>
          <p:cNvSpPr txBox="1"/>
          <p:nvPr/>
        </p:nvSpPr>
        <p:spPr>
          <a:xfrm>
            <a:off x="968829" y="435820"/>
            <a:ext cx="6096000" cy="369332"/>
          </a:xfrm>
          <a:prstGeom prst="rect">
            <a:avLst/>
          </a:prstGeom>
          <a:noFill/>
        </p:spPr>
        <p:txBody>
          <a:bodyPr wrap="square">
            <a:spAutoFit/>
          </a:bodyPr>
          <a:lstStyle/>
          <a:p>
            <a:pPr algn="l"/>
            <a:r>
              <a:rPr lang="es-ES" b="1" i="0" dirty="0">
                <a:solidFill>
                  <a:schemeClr val="bg1"/>
                </a:solidFill>
                <a:effectLst/>
                <a:latin typeface="Segoe"/>
              </a:rPr>
              <a:t>Perfiles profesionales</a:t>
            </a:r>
          </a:p>
        </p:txBody>
      </p:sp>
      <p:sp>
        <p:nvSpPr>
          <p:cNvPr id="15" name="CuadroTexto 14">
            <a:extLst>
              <a:ext uri="{FF2B5EF4-FFF2-40B4-BE49-F238E27FC236}">
                <a16:creationId xmlns:a16="http://schemas.microsoft.com/office/drawing/2014/main" id="{F26C4555-F35B-CCCF-8FDE-6B5383458C53}"/>
              </a:ext>
            </a:extLst>
          </p:cNvPr>
          <p:cNvSpPr txBox="1"/>
          <p:nvPr/>
        </p:nvSpPr>
        <p:spPr>
          <a:xfrm>
            <a:off x="500744" y="1562882"/>
            <a:ext cx="6096000" cy="369332"/>
          </a:xfrm>
          <a:prstGeom prst="rect">
            <a:avLst/>
          </a:prstGeom>
          <a:noFill/>
        </p:spPr>
        <p:txBody>
          <a:bodyPr wrap="square">
            <a:spAutoFit/>
          </a:bodyPr>
          <a:lstStyle/>
          <a:p>
            <a:pPr algn="l"/>
            <a:r>
              <a:rPr lang="es-ES" b="1" i="0" dirty="0">
                <a:effectLst/>
                <a:latin typeface="Segoe"/>
              </a:rPr>
              <a:t>Analista de Datos</a:t>
            </a:r>
          </a:p>
        </p:txBody>
      </p:sp>
      <p:sp>
        <p:nvSpPr>
          <p:cNvPr id="16" name="CuadroTexto 15">
            <a:extLst>
              <a:ext uri="{FF2B5EF4-FFF2-40B4-BE49-F238E27FC236}">
                <a16:creationId xmlns:a16="http://schemas.microsoft.com/office/drawing/2014/main" id="{1F0DA907-0812-A81B-011C-CED58EACF578}"/>
              </a:ext>
            </a:extLst>
          </p:cNvPr>
          <p:cNvSpPr txBox="1"/>
          <p:nvPr/>
        </p:nvSpPr>
        <p:spPr>
          <a:xfrm>
            <a:off x="3587855" y="1562882"/>
            <a:ext cx="2536371" cy="369332"/>
          </a:xfrm>
          <a:prstGeom prst="rect">
            <a:avLst/>
          </a:prstGeom>
          <a:noFill/>
        </p:spPr>
        <p:txBody>
          <a:bodyPr wrap="square">
            <a:spAutoFit/>
          </a:bodyPr>
          <a:lstStyle/>
          <a:p>
            <a:pPr algn="l"/>
            <a:r>
              <a:rPr lang="es-ES" b="1" i="0" dirty="0">
                <a:effectLst/>
                <a:latin typeface="Segoe"/>
              </a:rPr>
              <a:t>Ingeniero de Datos</a:t>
            </a:r>
          </a:p>
        </p:txBody>
      </p:sp>
      <p:sp>
        <p:nvSpPr>
          <p:cNvPr id="17" name="CuadroTexto 16">
            <a:extLst>
              <a:ext uri="{FF2B5EF4-FFF2-40B4-BE49-F238E27FC236}">
                <a16:creationId xmlns:a16="http://schemas.microsoft.com/office/drawing/2014/main" id="{2EB319EA-4FDC-F60B-77A4-EFA752EB93C9}"/>
              </a:ext>
            </a:extLst>
          </p:cNvPr>
          <p:cNvSpPr txBox="1"/>
          <p:nvPr/>
        </p:nvSpPr>
        <p:spPr>
          <a:xfrm>
            <a:off x="6502400" y="1557831"/>
            <a:ext cx="6096000" cy="369332"/>
          </a:xfrm>
          <a:prstGeom prst="rect">
            <a:avLst/>
          </a:prstGeom>
          <a:noFill/>
        </p:spPr>
        <p:txBody>
          <a:bodyPr wrap="square">
            <a:spAutoFit/>
          </a:bodyPr>
          <a:lstStyle/>
          <a:p>
            <a:pPr algn="l"/>
            <a:r>
              <a:rPr lang="es-ES" b="1" i="0" dirty="0">
                <a:effectLst/>
                <a:latin typeface="Segoe"/>
              </a:rPr>
              <a:t>Científico de Datos</a:t>
            </a:r>
          </a:p>
        </p:txBody>
      </p:sp>
      <p:sp>
        <p:nvSpPr>
          <p:cNvPr id="18" name="CuadroTexto 17">
            <a:extLst>
              <a:ext uri="{FF2B5EF4-FFF2-40B4-BE49-F238E27FC236}">
                <a16:creationId xmlns:a16="http://schemas.microsoft.com/office/drawing/2014/main" id="{7D910D76-2F11-0A4D-F6C6-B4AC5549EDE0}"/>
              </a:ext>
            </a:extLst>
          </p:cNvPr>
          <p:cNvSpPr txBox="1"/>
          <p:nvPr/>
        </p:nvSpPr>
        <p:spPr>
          <a:xfrm>
            <a:off x="9144000" y="1562882"/>
            <a:ext cx="2721428" cy="369332"/>
          </a:xfrm>
          <a:prstGeom prst="rect">
            <a:avLst/>
          </a:prstGeom>
          <a:noFill/>
        </p:spPr>
        <p:txBody>
          <a:bodyPr wrap="square">
            <a:spAutoFit/>
          </a:bodyPr>
          <a:lstStyle/>
          <a:p>
            <a:pPr algn="l"/>
            <a:r>
              <a:rPr lang="es-ES" b="1" i="0" dirty="0">
                <a:effectLst/>
                <a:latin typeface="Segoe"/>
              </a:rPr>
              <a:t>Ingeniero </a:t>
            </a:r>
            <a:r>
              <a:rPr lang="es-ES" b="1" i="0" dirty="0" err="1">
                <a:effectLst/>
                <a:latin typeface="Segoe"/>
              </a:rPr>
              <a:t>DataOps</a:t>
            </a:r>
            <a:endParaRPr lang="es-ES" b="1" i="0" dirty="0">
              <a:effectLst/>
              <a:latin typeface="Segoe"/>
            </a:endParaRPr>
          </a:p>
        </p:txBody>
      </p:sp>
      <p:sp>
        <p:nvSpPr>
          <p:cNvPr id="2" name="CuadroTexto 1">
            <a:extLst>
              <a:ext uri="{FF2B5EF4-FFF2-40B4-BE49-F238E27FC236}">
                <a16:creationId xmlns:a16="http://schemas.microsoft.com/office/drawing/2014/main" id="{BDC1F62F-D76A-6C9A-C79D-63BE47E05FDF}"/>
              </a:ext>
            </a:extLst>
          </p:cNvPr>
          <p:cNvSpPr txBox="1">
            <a:spLocks/>
          </p:cNvSpPr>
          <p:nvPr/>
        </p:nvSpPr>
        <p:spPr>
          <a:xfrm>
            <a:off x="500744" y="2039541"/>
            <a:ext cx="2721428" cy="3970318"/>
          </a:xfrm>
          <a:prstGeom prst="rect">
            <a:avLst/>
          </a:prstGeom>
          <a:solidFill>
            <a:schemeClr val="accent2">
              <a:lumMod val="20000"/>
              <a:lumOff val="80000"/>
            </a:schemeClr>
          </a:solidFill>
        </p:spPr>
        <p:txBody>
          <a:bodyPr wrap="square">
            <a:noAutofit/>
          </a:bodyPr>
          <a:lstStyle/>
          <a:p>
            <a:pPr marL="174625" indent="-174625" algn="l">
              <a:buFont typeface="Arial" panose="020B0604020202020204" pitchFamily="34" charset="0"/>
              <a:buChar char="•"/>
            </a:pPr>
            <a:r>
              <a:rPr lang="es-ES" sz="1200" b="0" i="0" dirty="0">
                <a:solidFill>
                  <a:srgbClr val="3B3B3B"/>
                </a:solidFill>
                <a:effectLst/>
                <a:latin typeface="Segoe"/>
              </a:rPr>
              <a:t>Dan soporte principalmente a los usuarios de negocio y tratan de resolver sus peticiones con la mayor rapidez posible.</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Para ello, se encargan de crear gráficos o cuadros de mando, de hacer actualizaciones y cambios en informes, de integrar nuevos conjuntos de datos. Lo que sea necesario para resolver las peticiones que se les hacen desde las diferentes áreas de negocio.</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Suelen utilizar herramientas como Excel, </a:t>
            </a:r>
            <a:r>
              <a:rPr lang="es-ES" sz="1200" b="0" i="0" dirty="0" err="1">
                <a:solidFill>
                  <a:srgbClr val="3B3B3B"/>
                </a:solidFill>
                <a:effectLst/>
                <a:latin typeface="Segoe"/>
              </a:rPr>
              <a:t>Tableau</a:t>
            </a:r>
            <a:r>
              <a:rPr lang="es-ES" sz="1200" b="0" i="0" dirty="0">
                <a:solidFill>
                  <a:srgbClr val="3B3B3B"/>
                </a:solidFill>
                <a:effectLst/>
                <a:latin typeface="Segoe"/>
              </a:rPr>
              <a:t> o </a:t>
            </a:r>
            <a:r>
              <a:rPr lang="es-ES" sz="1200" b="0" i="0" dirty="0" err="1">
                <a:solidFill>
                  <a:srgbClr val="3B3B3B"/>
                </a:solidFill>
                <a:effectLst/>
                <a:latin typeface="Segoe"/>
              </a:rPr>
              <a:t>PowerBI</a:t>
            </a:r>
            <a:r>
              <a:rPr lang="es-ES" sz="1200" b="0" i="0" dirty="0">
                <a:solidFill>
                  <a:srgbClr val="3B3B3B"/>
                </a:solidFill>
                <a:effectLst/>
                <a:latin typeface="Segoe"/>
              </a:rPr>
              <a:t>.</a:t>
            </a:r>
          </a:p>
          <a:p>
            <a:pPr marL="174625" indent="-174625" algn="l">
              <a:buFont typeface="Arial" panose="020B0604020202020204" pitchFamily="34" charset="0"/>
              <a:buChar char="•"/>
            </a:pPr>
            <a:endParaRPr lang="es-ES" sz="1200" b="0" i="0" dirty="0">
              <a:solidFill>
                <a:srgbClr val="3B3B3B"/>
              </a:solidFill>
              <a:effectLst/>
              <a:latin typeface="Segoe"/>
            </a:endParaRPr>
          </a:p>
          <a:p>
            <a:pPr marL="174625" indent="-174625" algn="l">
              <a:buFont typeface="Arial" panose="020B0604020202020204" pitchFamily="34" charset="0"/>
              <a:buChar char="•"/>
            </a:pPr>
            <a:r>
              <a:rPr lang="es-ES" sz="1200" b="0" i="0" dirty="0">
                <a:solidFill>
                  <a:srgbClr val="3B3B3B"/>
                </a:solidFill>
                <a:effectLst/>
                <a:latin typeface="Segoe"/>
              </a:rPr>
              <a:t>Los analistas de datos deben tener libertad para explorar y entender los datos y lo que sea relevante para el negocio.</a:t>
            </a:r>
          </a:p>
        </p:txBody>
      </p:sp>
      <p:sp>
        <p:nvSpPr>
          <p:cNvPr id="4" name="CuadroTexto 3">
            <a:extLst>
              <a:ext uri="{FF2B5EF4-FFF2-40B4-BE49-F238E27FC236}">
                <a16:creationId xmlns:a16="http://schemas.microsoft.com/office/drawing/2014/main" id="{444E0AD3-3E5E-40DC-E0AA-246BFBC18A9C}"/>
              </a:ext>
            </a:extLst>
          </p:cNvPr>
          <p:cNvSpPr txBox="1"/>
          <p:nvPr/>
        </p:nvSpPr>
        <p:spPr>
          <a:xfrm>
            <a:off x="3385459" y="2027319"/>
            <a:ext cx="2721428" cy="3970318"/>
          </a:xfrm>
          <a:prstGeom prst="rect">
            <a:avLst/>
          </a:prstGeom>
          <a:solidFill>
            <a:schemeClr val="accent4">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Construyen lagos de datos o almacenes de datos para los analistas de datos.</a:t>
            </a:r>
          </a:p>
          <a:p>
            <a:pPr algn="l">
              <a:buFont typeface="Arial" panose="020B0604020202020204" pitchFamily="34" charset="0"/>
              <a:buChar char="•"/>
            </a:pPr>
            <a:r>
              <a:rPr lang="es-ES" sz="1200" b="0" i="0" dirty="0">
                <a:solidFill>
                  <a:srgbClr val="3B3B3B"/>
                </a:solidFill>
                <a:effectLst/>
                <a:latin typeface="Segoe"/>
              </a:rPr>
              <a:t>Ayudan a los analistas de datos automatizando ciertos procesos repetitivos o ciertas integraciones de datos.</a:t>
            </a:r>
          </a:p>
          <a:p>
            <a:pPr algn="l">
              <a:buFont typeface="Arial" panose="020B0604020202020204" pitchFamily="34" charset="0"/>
              <a:buChar char="•"/>
            </a:pPr>
            <a:r>
              <a:rPr lang="es-ES" sz="1200" b="0" i="0" dirty="0">
                <a:solidFill>
                  <a:srgbClr val="3B3B3B"/>
                </a:solidFill>
                <a:effectLst/>
                <a:latin typeface="Segoe"/>
              </a:rPr>
              <a:t>Utilizan herramientas y plataformas </a:t>
            </a:r>
            <a:r>
              <a:rPr lang="es-ES" sz="1200" b="0" i="1" dirty="0" err="1">
                <a:solidFill>
                  <a:srgbClr val="3B3B3B"/>
                </a:solidFill>
                <a:effectLst/>
                <a:latin typeface="Segoe"/>
              </a:rPr>
              <a:t>on</a:t>
            </a:r>
            <a:r>
              <a:rPr lang="es-ES" sz="1200" b="0" i="1" dirty="0">
                <a:solidFill>
                  <a:srgbClr val="3B3B3B"/>
                </a:solidFill>
                <a:effectLst/>
                <a:latin typeface="Segoe"/>
              </a:rPr>
              <a:t>-premise</a:t>
            </a:r>
            <a:r>
              <a:rPr lang="es-ES" sz="1200" b="0" i="0" dirty="0">
                <a:solidFill>
                  <a:srgbClr val="3B3B3B"/>
                </a:solidFill>
                <a:effectLst/>
                <a:latin typeface="Segoe"/>
              </a:rPr>
              <a:t> o en la nube. Por lo general, estas requieren el uso de algún lenguaje de programación.</a:t>
            </a:r>
          </a:p>
          <a:p>
            <a:pPr algn="l">
              <a:buFont typeface="Arial" panose="020B0604020202020204" pitchFamily="34" charset="0"/>
              <a:buChar char="•"/>
            </a:pPr>
            <a:r>
              <a:rPr lang="es-ES" sz="1200" b="0" i="0" dirty="0">
                <a:solidFill>
                  <a:srgbClr val="3B3B3B"/>
                </a:solidFill>
                <a:effectLst/>
                <a:latin typeface="Segoe"/>
              </a:rPr>
              <a:t>Suelen trabajar con metodologías ágiles.</a:t>
            </a:r>
          </a:p>
          <a:p>
            <a:pPr algn="l">
              <a:buFont typeface="Arial" panose="020B0604020202020204" pitchFamily="34" charset="0"/>
              <a:buChar char="•"/>
            </a:pPr>
            <a:r>
              <a:rPr lang="es-ES" sz="1200" b="0" i="0" dirty="0">
                <a:solidFill>
                  <a:srgbClr val="3B3B3B"/>
                </a:solidFill>
                <a:effectLst/>
                <a:latin typeface="Segoe"/>
              </a:rPr>
              <a:t>Hacen operativos ciertos procesos o modelos. Se encargan, por ejemplo, de estandarizar, de que todo el mundo pueda utilizar una determinada funcionalidad, de poner en producción los modelos predictivos creados por los científicos de datos, etc.</a:t>
            </a:r>
          </a:p>
        </p:txBody>
      </p:sp>
      <p:sp>
        <p:nvSpPr>
          <p:cNvPr id="6" name="CuadroTexto 5">
            <a:extLst>
              <a:ext uri="{FF2B5EF4-FFF2-40B4-BE49-F238E27FC236}">
                <a16:creationId xmlns:a16="http://schemas.microsoft.com/office/drawing/2014/main" id="{1BCA0311-1742-5ECB-3EF2-4B3ECDEE3232}"/>
              </a:ext>
            </a:extLst>
          </p:cNvPr>
          <p:cNvSpPr txBox="1"/>
          <p:nvPr/>
        </p:nvSpPr>
        <p:spPr>
          <a:xfrm>
            <a:off x="6237517" y="2027319"/>
            <a:ext cx="2721428" cy="3958096"/>
          </a:xfrm>
          <a:prstGeom prst="rect">
            <a:avLst/>
          </a:prstGeom>
          <a:solidFill>
            <a:schemeClr val="accent6">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Son responsable de minar los datos de la organización para descubrir nueva información.</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encargan de crear nuevos algoritmos y modelos predictivos mediante técnicas de aprendizaje automático.</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Utilizan herramientas como R, Python, Azure, etc.</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Utilizan </a:t>
            </a:r>
            <a:r>
              <a:rPr lang="es-ES" sz="1200" b="0" i="1" dirty="0" err="1">
                <a:solidFill>
                  <a:srgbClr val="3B3B3B"/>
                </a:solidFill>
                <a:effectLst/>
                <a:latin typeface="Segoe"/>
              </a:rPr>
              <a:t>sandboxes</a:t>
            </a:r>
            <a:r>
              <a:rPr lang="es-ES" sz="1200" b="0" i="0" dirty="0">
                <a:solidFill>
                  <a:srgbClr val="3B3B3B"/>
                </a:solidFill>
                <a:effectLst/>
                <a:latin typeface="Segoe"/>
              </a:rPr>
              <a:t> o entornos de trabajo donde pueden explorar y trabajar con datos libremente.</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Requieren de entornos que les permitan construir, probar y refinar modelos de manera ágil.</a:t>
            </a:r>
          </a:p>
        </p:txBody>
      </p:sp>
      <p:sp>
        <p:nvSpPr>
          <p:cNvPr id="7" name="CuadroTexto 6">
            <a:extLst>
              <a:ext uri="{FF2B5EF4-FFF2-40B4-BE49-F238E27FC236}">
                <a16:creationId xmlns:a16="http://schemas.microsoft.com/office/drawing/2014/main" id="{A05FA8CF-AD76-4F44-A54D-5909C6539F28}"/>
              </a:ext>
            </a:extLst>
          </p:cNvPr>
          <p:cNvSpPr txBox="1"/>
          <p:nvPr/>
        </p:nvSpPr>
        <p:spPr>
          <a:xfrm>
            <a:off x="9089575" y="2027319"/>
            <a:ext cx="2721428" cy="3958096"/>
          </a:xfrm>
          <a:prstGeom prst="rect">
            <a:avLst/>
          </a:prstGeom>
          <a:solidFill>
            <a:schemeClr val="accent6">
              <a:lumMod val="20000"/>
              <a:lumOff val="80000"/>
            </a:schemeClr>
          </a:solidFill>
        </p:spPr>
        <p:txBody>
          <a:bodyPr wrap="square">
            <a:noAutofit/>
          </a:bodyPr>
          <a:lstStyle/>
          <a:p>
            <a:pPr algn="l">
              <a:buFont typeface="Arial" panose="020B0604020202020204" pitchFamily="34" charset="0"/>
              <a:buChar char="•"/>
            </a:pPr>
            <a:r>
              <a:rPr lang="es-ES" sz="1200" b="0" i="0" dirty="0">
                <a:solidFill>
                  <a:srgbClr val="3B3B3B"/>
                </a:solidFill>
                <a:effectLst/>
                <a:latin typeface="Segoe"/>
              </a:rPr>
              <a:t>Utilizan herramientas y prácticas </a:t>
            </a:r>
            <a:r>
              <a:rPr lang="es-ES" sz="1200" b="0" i="0" dirty="0" err="1">
                <a:solidFill>
                  <a:srgbClr val="3B3B3B"/>
                </a:solidFill>
                <a:effectLst/>
                <a:latin typeface="Segoe"/>
              </a:rPr>
              <a:t>DataOps</a:t>
            </a:r>
            <a:r>
              <a:rPr lang="es-ES" sz="1200" b="0" i="0" dirty="0">
                <a:solidFill>
                  <a:srgbClr val="3B3B3B"/>
                </a:solidFill>
                <a:effectLst/>
                <a:latin typeface="Segoe"/>
              </a:rPr>
              <a:t> para crear e implementar los procesos necesarios para hacer despliegues de desarrollo a producción.</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aseguran de que la orquestación, monitorización y pruebas sobre los flujos de trabajo con datos funcionen correctamente.</a:t>
            </a:r>
          </a:p>
          <a:p>
            <a:pPr algn="l">
              <a:buFont typeface="Arial" panose="020B0604020202020204" pitchFamily="34" charset="0"/>
              <a:buChar char="•"/>
            </a:pPr>
            <a:endParaRPr lang="es-ES" sz="1200" b="0" i="0" dirty="0">
              <a:solidFill>
                <a:srgbClr val="3B3B3B"/>
              </a:solidFill>
              <a:effectLst/>
              <a:latin typeface="Segoe"/>
            </a:endParaRPr>
          </a:p>
          <a:p>
            <a:pPr algn="l">
              <a:buFont typeface="Arial" panose="020B0604020202020204" pitchFamily="34" charset="0"/>
              <a:buChar char="•"/>
            </a:pPr>
            <a:r>
              <a:rPr lang="es-ES" sz="1200" b="0" i="0" dirty="0">
                <a:solidFill>
                  <a:srgbClr val="3B3B3B"/>
                </a:solidFill>
                <a:effectLst/>
                <a:latin typeface="Segoe"/>
              </a:rPr>
              <a:t>Se aseguran de que los diferentes entornos estén alineados y que todo el mundo tenga el software y los recursos necesarios en cuanto a datos, hardware, etc.</a:t>
            </a:r>
          </a:p>
        </p:txBody>
      </p:sp>
    </p:spTree>
    <p:extLst>
      <p:ext uri="{BB962C8B-B14F-4D97-AF65-F5344CB8AC3E}">
        <p14:creationId xmlns:p14="http://schemas.microsoft.com/office/powerpoint/2010/main" val="352909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4987A9-2F2E-483D-E269-D419A61619A5}"/>
              </a:ext>
            </a:extLst>
          </p:cNvPr>
          <p:cNvSpPr txBox="1"/>
          <p:nvPr/>
        </p:nvSpPr>
        <p:spPr>
          <a:xfrm>
            <a:off x="968829" y="435820"/>
            <a:ext cx="6096000" cy="369332"/>
          </a:xfrm>
          <a:prstGeom prst="rect">
            <a:avLst/>
          </a:prstGeom>
          <a:noFill/>
        </p:spPr>
        <p:txBody>
          <a:bodyPr wrap="square">
            <a:spAutoFit/>
          </a:bodyPr>
          <a:lstStyle/>
          <a:p>
            <a:pPr algn="l"/>
            <a:r>
              <a:rPr lang="es-ES" b="1" i="0" dirty="0">
                <a:solidFill>
                  <a:schemeClr val="bg1"/>
                </a:solidFill>
                <a:effectLst/>
                <a:latin typeface="Segoe"/>
              </a:rPr>
              <a:t>Perfiles profesionales</a:t>
            </a:r>
          </a:p>
        </p:txBody>
      </p:sp>
      <p:pic>
        <p:nvPicPr>
          <p:cNvPr id="4" name="Imagen 3">
            <a:extLst>
              <a:ext uri="{FF2B5EF4-FFF2-40B4-BE49-F238E27FC236}">
                <a16:creationId xmlns:a16="http://schemas.microsoft.com/office/drawing/2014/main" id="{F2CBD943-BB0C-66F1-C9A4-9EBE68255086}"/>
              </a:ext>
            </a:extLst>
          </p:cNvPr>
          <p:cNvPicPr>
            <a:picLocks noChangeAspect="1"/>
          </p:cNvPicPr>
          <p:nvPr/>
        </p:nvPicPr>
        <p:blipFill rotWithShape="1">
          <a:blip r:embed="rId2"/>
          <a:srcRect l="29375" t="19841" r="33483" b="13492"/>
          <a:stretch/>
        </p:blipFill>
        <p:spPr>
          <a:xfrm>
            <a:off x="2819401" y="936171"/>
            <a:ext cx="5725885" cy="5780942"/>
          </a:xfrm>
          <a:prstGeom prst="rect">
            <a:avLst/>
          </a:prstGeom>
        </p:spPr>
      </p:pic>
    </p:spTree>
    <p:extLst>
      <p:ext uri="{BB962C8B-B14F-4D97-AF65-F5344CB8AC3E}">
        <p14:creationId xmlns:p14="http://schemas.microsoft.com/office/powerpoint/2010/main" val="239184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1188B1-20A0-B0E6-81F8-7DF88CFDFF80}"/>
              </a:ext>
            </a:extLst>
          </p:cNvPr>
          <p:cNvSpPr txBox="1"/>
          <p:nvPr/>
        </p:nvSpPr>
        <p:spPr>
          <a:xfrm>
            <a:off x="751114" y="1113082"/>
            <a:ext cx="6172201" cy="5632311"/>
          </a:xfrm>
          <a:prstGeom prst="rect">
            <a:avLst/>
          </a:prstGeom>
          <a:noFill/>
        </p:spPr>
        <p:txBody>
          <a:bodyPr wrap="square">
            <a:spAutoFit/>
          </a:bodyPr>
          <a:lstStyle/>
          <a:p>
            <a:pPr algn="just"/>
            <a:r>
              <a:rPr lang="es-ES" b="0" i="0" dirty="0">
                <a:solidFill>
                  <a:srgbClr val="3B3B3B"/>
                </a:solidFill>
                <a:effectLst/>
                <a:latin typeface="Segoe"/>
              </a:rPr>
              <a:t>La elaboración de una estrategia de datos por parte de una empresa que quiera ir hacia una etapa de mayor madurez como empresa </a:t>
            </a:r>
            <a:r>
              <a:rPr lang="es-ES" b="0" i="1" dirty="0">
                <a:solidFill>
                  <a:srgbClr val="3B3B3B"/>
                </a:solidFill>
                <a:effectLst/>
                <a:latin typeface="Segoe"/>
              </a:rPr>
              <a:t>data-</a:t>
            </a:r>
            <a:r>
              <a:rPr lang="es-ES" b="0" i="1" dirty="0" err="1">
                <a:solidFill>
                  <a:srgbClr val="3B3B3B"/>
                </a:solidFill>
                <a:effectLst/>
                <a:latin typeface="Segoe"/>
              </a:rPr>
              <a:t>driven</a:t>
            </a:r>
            <a:r>
              <a:rPr lang="es-ES" b="0" i="0" dirty="0">
                <a:solidFill>
                  <a:srgbClr val="3B3B3B"/>
                </a:solidFill>
                <a:effectLst/>
                <a:latin typeface="Segoe"/>
              </a:rPr>
              <a:t> va a suponer, probablemente, la necesidad de un </a:t>
            </a:r>
            <a:r>
              <a:rPr lang="es-ES" b="1" i="0" dirty="0">
                <a:solidFill>
                  <a:srgbClr val="3B3B3B"/>
                </a:solidFill>
                <a:effectLst/>
                <a:latin typeface="Segoe"/>
              </a:rPr>
              <a:t>cambio profundo en la organización</a:t>
            </a:r>
            <a:r>
              <a:rPr lang="es-ES" b="0" i="0" dirty="0">
                <a:solidFill>
                  <a:srgbClr val="3B3B3B"/>
                </a:solidFill>
                <a:effectLst/>
                <a:latin typeface="Segoe"/>
              </a:rPr>
              <a:t>.</a:t>
            </a:r>
          </a:p>
          <a:p>
            <a:pPr algn="just"/>
            <a:r>
              <a:rPr lang="es-ES" b="0" i="0" dirty="0">
                <a:solidFill>
                  <a:srgbClr val="3B3B3B"/>
                </a:solidFill>
                <a:effectLst/>
                <a:latin typeface="Segoe"/>
              </a:rPr>
              <a:t>Será necesario abordarla, por tanto, utilizando los marcos y metodologías que nos proporciona la disciplina de la </a:t>
            </a:r>
            <a:r>
              <a:rPr lang="es-ES" b="1" i="0" dirty="0">
                <a:solidFill>
                  <a:srgbClr val="3B3B3B"/>
                </a:solidFill>
                <a:effectLst/>
                <a:latin typeface="Segoe"/>
              </a:rPr>
              <a:t>gestión del cambio</a:t>
            </a:r>
            <a:r>
              <a:rPr lang="es-ES" b="0" i="0" dirty="0">
                <a:solidFill>
                  <a:srgbClr val="3B3B3B"/>
                </a:solidFill>
                <a:effectLst/>
                <a:latin typeface="Segoe"/>
              </a:rPr>
              <a:t>.</a:t>
            </a:r>
          </a:p>
          <a:p>
            <a:pPr algn="just"/>
            <a:endParaRPr lang="es-ES" dirty="0">
              <a:solidFill>
                <a:srgbClr val="3B3B3B"/>
              </a:solidFill>
              <a:latin typeface="Segoe"/>
            </a:endParaRPr>
          </a:p>
          <a:p>
            <a:pPr marL="285750" indent="-285750" algn="just">
              <a:buFontTx/>
              <a:buChar char="-"/>
            </a:pPr>
            <a:r>
              <a:rPr lang="es-ES" b="0" i="0" dirty="0">
                <a:solidFill>
                  <a:srgbClr val="3B3B3B"/>
                </a:solidFill>
                <a:effectLst/>
                <a:latin typeface="Segoe"/>
              </a:rPr>
              <a:t>Modelo PPT.  Uno de los marcos de análisis más populares en gestión del cambio es el </a:t>
            </a:r>
            <a:r>
              <a:rPr lang="es-ES" b="1" i="0" dirty="0">
                <a:solidFill>
                  <a:srgbClr val="3B3B3B"/>
                </a:solidFill>
                <a:effectLst/>
                <a:latin typeface="Segoe"/>
              </a:rPr>
              <a:t>modelo PPT </a:t>
            </a:r>
            <a:r>
              <a:rPr lang="es-ES" b="0" i="0" dirty="0">
                <a:solidFill>
                  <a:srgbClr val="3B3B3B"/>
                </a:solidFill>
                <a:effectLst/>
                <a:latin typeface="Segoe"/>
              </a:rPr>
              <a:t>(</a:t>
            </a:r>
            <a:r>
              <a:rPr lang="es-ES" b="0" i="1" dirty="0" err="1">
                <a:solidFill>
                  <a:srgbClr val="3B3B3B"/>
                </a:solidFill>
                <a:effectLst/>
                <a:latin typeface="Segoe"/>
              </a:rPr>
              <a:t>people</a:t>
            </a:r>
            <a:r>
              <a:rPr lang="es-ES" b="0" i="1" dirty="0">
                <a:solidFill>
                  <a:srgbClr val="3B3B3B"/>
                </a:solidFill>
                <a:effectLst/>
                <a:latin typeface="Segoe"/>
              </a:rPr>
              <a:t>, </a:t>
            </a:r>
            <a:r>
              <a:rPr lang="es-ES" b="0" i="1" dirty="0" err="1">
                <a:solidFill>
                  <a:srgbClr val="3B3B3B"/>
                </a:solidFill>
                <a:effectLst/>
                <a:latin typeface="Segoe"/>
              </a:rPr>
              <a:t>processes</a:t>
            </a:r>
            <a:r>
              <a:rPr lang="es-ES" b="0" i="1" dirty="0">
                <a:solidFill>
                  <a:srgbClr val="3B3B3B"/>
                </a:solidFill>
                <a:effectLst/>
                <a:latin typeface="Segoe"/>
              </a:rPr>
              <a:t>, </a:t>
            </a:r>
            <a:r>
              <a:rPr lang="es-ES" b="0" i="1" dirty="0" err="1">
                <a:solidFill>
                  <a:srgbClr val="3B3B3B"/>
                </a:solidFill>
                <a:effectLst/>
                <a:latin typeface="Segoe"/>
              </a:rPr>
              <a:t>technology</a:t>
            </a:r>
            <a:r>
              <a:rPr lang="es-ES" b="0" i="0" dirty="0">
                <a:solidFill>
                  <a:srgbClr val="3B3B3B"/>
                </a:solidFill>
                <a:effectLst/>
                <a:latin typeface="Segoe"/>
              </a:rPr>
              <a:t>), que señala tecnología, personas y procesos como los aspectos más relevantes a la hora de estudiar la gestión del cambio en una organización.</a:t>
            </a:r>
          </a:p>
          <a:p>
            <a:pPr algn="just"/>
            <a:r>
              <a:rPr lang="es-ES" b="0" i="0" dirty="0">
                <a:solidFill>
                  <a:srgbClr val="3B3B3B"/>
                </a:solidFill>
                <a:effectLst/>
                <a:latin typeface="Segoe"/>
              </a:rPr>
              <a:t>De acuerdo con este modelo, una estrategia de datos debe tener en cuenta la relación de los datos (entendidos como activos) con los diferentes aspectos que caracterizan una organización. Solo teniendo en cuenta todo esto,</a:t>
            </a:r>
            <a:r>
              <a:rPr lang="es-ES" b="1" i="0" dirty="0">
                <a:solidFill>
                  <a:srgbClr val="3B3B3B"/>
                </a:solidFill>
                <a:effectLst/>
                <a:latin typeface="Segoe"/>
              </a:rPr>
              <a:t> la estrategia será completa y podrá tener éxito.</a:t>
            </a:r>
          </a:p>
          <a:p>
            <a:pPr algn="just"/>
            <a:endParaRPr lang="es-ES" b="0" i="0" dirty="0">
              <a:solidFill>
                <a:srgbClr val="3B3B3B"/>
              </a:solidFill>
              <a:effectLst/>
              <a:latin typeface="Segoe"/>
            </a:endParaRPr>
          </a:p>
        </p:txBody>
      </p:sp>
      <p:sp>
        <p:nvSpPr>
          <p:cNvPr id="5" name="CuadroTexto 4">
            <a:extLst>
              <a:ext uri="{FF2B5EF4-FFF2-40B4-BE49-F238E27FC236}">
                <a16:creationId xmlns:a16="http://schemas.microsoft.com/office/drawing/2014/main" id="{CB5F5AE8-82B5-2DA0-FDD5-7D77FCAB919D}"/>
              </a:ext>
            </a:extLst>
          </p:cNvPr>
          <p:cNvSpPr txBox="1"/>
          <p:nvPr/>
        </p:nvSpPr>
        <p:spPr>
          <a:xfrm>
            <a:off x="936172" y="446705"/>
            <a:ext cx="6096000" cy="369332"/>
          </a:xfrm>
          <a:prstGeom prst="rect">
            <a:avLst/>
          </a:prstGeom>
          <a:noFill/>
        </p:spPr>
        <p:txBody>
          <a:bodyPr wrap="square">
            <a:spAutoFit/>
          </a:bodyPr>
          <a:lstStyle/>
          <a:p>
            <a:pPr algn="l"/>
            <a:r>
              <a:rPr lang="es-ES" b="1" i="0" dirty="0">
                <a:solidFill>
                  <a:schemeClr val="bg1">
                    <a:lumMod val="95000"/>
                  </a:schemeClr>
                </a:solidFill>
                <a:effectLst/>
                <a:latin typeface="Segoe"/>
              </a:rPr>
              <a:t>Gestión del cambio</a:t>
            </a:r>
          </a:p>
        </p:txBody>
      </p:sp>
      <p:pic>
        <p:nvPicPr>
          <p:cNvPr id="7" name="Imagen 6">
            <a:extLst>
              <a:ext uri="{FF2B5EF4-FFF2-40B4-BE49-F238E27FC236}">
                <a16:creationId xmlns:a16="http://schemas.microsoft.com/office/drawing/2014/main" id="{10F7314D-92E1-5CA5-8221-D05E8345C741}"/>
              </a:ext>
            </a:extLst>
          </p:cNvPr>
          <p:cNvPicPr>
            <a:picLocks noChangeAspect="1"/>
          </p:cNvPicPr>
          <p:nvPr/>
        </p:nvPicPr>
        <p:blipFill rotWithShape="1">
          <a:blip r:embed="rId2"/>
          <a:srcRect l="29822" t="20793" r="34196" b="15396"/>
          <a:stretch/>
        </p:blipFill>
        <p:spPr>
          <a:xfrm>
            <a:off x="7762324" y="1719942"/>
            <a:ext cx="4059561" cy="4049487"/>
          </a:xfrm>
          <a:prstGeom prst="rect">
            <a:avLst/>
          </a:prstGeom>
        </p:spPr>
      </p:pic>
    </p:spTree>
    <p:extLst>
      <p:ext uri="{BB962C8B-B14F-4D97-AF65-F5344CB8AC3E}">
        <p14:creationId xmlns:p14="http://schemas.microsoft.com/office/powerpoint/2010/main" val="28413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1188B1-20A0-B0E6-81F8-7DF88CFDFF80}"/>
              </a:ext>
            </a:extLst>
          </p:cNvPr>
          <p:cNvSpPr txBox="1"/>
          <p:nvPr/>
        </p:nvSpPr>
        <p:spPr>
          <a:xfrm>
            <a:off x="370115" y="1363759"/>
            <a:ext cx="6847115" cy="5047536"/>
          </a:xfrm>
          <a:prstGeom prst="rect">
            <a:avLst/>
          </a:prstGeom>
          <a:noFill/>
        </p:spPr>
        <p:txBody>
          <a:bodyPr wrap="square">
            <a:spAutoFit/>
          </a:bodyPr>
          <a:lstStyle/>
          <a:p>
            <a:pPr algn="just"/>
            <a:r>
              <a:rPr lang="es-ES" sz="1400" b="1" i="0" dirty="0">
                <a:solidFill>
                  <a:srgbClr val="3B3B3B"/>
                </a:solidFill>
                <a:effectLst/>
                <a:latin typeface="Segoe"/>
              </a:rPr>
              <a:t>Tecnología</a:t>
            </a:r>
          </a:p>
          <a:p>
            <a:pPr algn="l">
              <a:buFont typeface="Arial" panose="020B0604020202020204" pitchFamily="34" charset="0"/>
              <a:buChar char="•"/>
            </a:pPr>
            <a:r>
              <a:rPr lang="es-ES" sz="1400" b="0" i="0" dirty="0">
                <a:solidFill>
                  <a:srgbClr val="3B3B3B"/>
                </a:solidFill>
                <a:effectLst/>
                <a:latin typeface="Segoe"/>
              </a:rPr>
              <a:t>La plataforma </a:t>
            </a:r>
            <a:r>
              <a:rPr lang="es-ES" sz="1400" b="0" i="1" dirty="0" err="1">
                <a:solidFill>
                  <a:srgbClr val="3B3B3B"/>
                </a:solidFill>
                <a:effectLst/>
                <a:latin typeface="Segoe"/>
              </a:rPr>
              <a:t>big</a:t>
            </a:r>
            <a:r>
              <a:rPr lang="es-ES" sz="1400" b="0" i="1" dirty="0">
                <a:solidFill>
                  <a:srgbClr val="3B3B3B"/>
                </a:solidFill>
                <a:effectLst/>
                <a:latin typeface="Segoe"/>
              </a:rPr>
              <a:t> data</a:t>
            </a:r>
            <a:r>
              <a:rPr lang="es-ES" sz="1400" b="0" i="0" dirty="0">
                <a:solidFill>
                  <a:srgbClr val="3B3B3B"/>
                </a:solidFill>
                <a:effectLst/>
                <a:latin typeface="Segoe"/>
              </a:rPr>
              <a:t> corporativa debe </a:t>
            </a:r>
            <a:r>
              <a:rPr lang="es-ES" sz="1400" b="1" i="0" dirty="0">
                <a:solidFill>
                  <a:srgbClr val="3B3B3B"/>
                </a:solidFill>
                <a:effectLst/>
                <a:latin typeface="Segoe"/>
              </a:rPr>
              <a:t>facilitar los procesos</a:t>
            </a:r>
            <a:r>
              <a:rPr lang="es-ES" sz="1400" b="0" i="0" dirty="0">
                <a:solidFill>
                  <a:srgbClr val="3B3B3B"/>
                </a:solidFill>
                <a:effectLst/>
                <a:latin typeface="Segoe"/>
              </a:rPr>
              <a:t> llevados a cabo en su día a día por los distintos perfiles de la empresa.</a:t>
            </a:r>
          </a:p>
          <a:p>
            <a:pPr algn="l">
              <a:buFont typeface="Arial" panose="020B0604020202020204" pitchFamily="34" charset="0"/>
              <a:buChar char="•"/>
            </a:pPr>
            <a:r>
              <a:rPr lang="es-ES" sz="1400" b="0" i="0" dirty="0">
                <a:solidFill>
                  <a:srgbClr val="3B3B3B"/>
                </a:solidFill>
                <a:effectLst/>
                <a:latin typeface="Segoe"/>
              </a:rPr>
              <a:t>En el diseño de una plataforma que aspira a dar soporte al autoservicio analítico, es muy importante tener en cuenta las </a:t>
            </a:r>
            <a:r>
              <a:rPr lang="es-ES" sz="1400" b="1" i="0" dirty="0">
                <a:solidFill>
                  <a:srgbClr val="3B3B3B"/>
                </a:solidFill>
                <a:effectLst/>
                <a:latin typeface="Segoe"/>
              </a:rPr>
              <a:t>necesidades de los usuarios</a:t>
            </a:r>
            <a:r>
              <a:rPr lang="es-ES" sz="1400" b="0" i="0" dirty="0">
                <a:solidFill>
                  <a:srgbClr val="3B3B3B"/>
                </a:solidFill>
                <a:effectLst/>
                <a:latin typeface="Segoe"/>
              </a:rPr>
              <a:t> y la usabilidad, de manera que estos puedan realmente ser autónomos.</a:t>
            </a:r>
          </a:p>
          <a:p>
            <a:pPr algn="just"/>
            <a:r>
              <a:rPr lang="es-ES" sz="1400" b="1" dirty="0">
                <a:solidFill>
                  <a:srgbClr val="3B3B3B"/>
                </a:solidFill>
                <a:latin typeface="Segoe"/>
              </a:rPr>
              <a:t>Procesos</a:t>
            </a:r>
          </a:p>
          <a:p>
            <a:pPr algn="l">
              <a:buFont typeface="Arial" panose="020B0604020202020204" pitchFamily="34" charset="0"/>
              <a:buChar char="•"/>
            </a:pPr>
            <a:r>
              <a:rPr lang="es-ES" sz="1400" b="0" i="0" dirty="0">
                <a:solidFill>
                  <a:srgbClr val="3B3B3B"/>
                </a:solidFill>
                <a:effectLst/>
                <a:latin typeface="Segoe"/>
              </a:rPr>
              <a:t>Las posibilidades ofrecidas por la tecnología abren la puerta a nuevos procesos que pueden entrar a formar parte del día a día de la organización. El analista debe asimilar que la plataforma de autoservicio de datos significa </a:t>
            </a:r>
            <a:r>
              <a:rPr lang="es-ES" sz="1400" b="1" i="0" dirty="0">
                <a:solidFill>
                  <a:srgbClr val="3B3B3B"/>
                </a:solidFill>
                <a:effectLst/>
                <a:latin typeface="Segoe"/>
              </a:rPr>
              <a:t>una forma nueva y diferente de trabajar</a:t>
            </a:r>
            <a:r>
              <a:rPr lang="es-ES" sz="1400" b="0" i="0" dirty="0">
                <a:solidFill>
                  <a:srgbClr val="3B3B3B"/>
                </a:solidFill>
                <a:effectLst/>
                <a:latin typeface="Segoe"/>
              </a:rPr>
              <a:t>.</a:t>
            </a:r>
          </a:p>
          <a:p>
            <a:pPr algn="l">
              <a:buFont typeface="Arial" panose="020B0604020202020204" pitchFamily="34" charset="0"/>
              <a:buChar char="•"/>
            </a:pPr>
            <a:r>
              <a:rPr lang="es-ES" sz="1400" b="0" i="0" dirty="0">
                <a:solidFill>
                  <a:srgbClr val="3B3B3B"/>
                </a:solidFill>
                <a:effectLst/>
                <a:latin typeface="Segoe"/>
              </a:rPr>
              <a:t>Cuando una plataforma de datos está madura, muchos procesos que antes se realizaban de manera manual pueden ahora automatizarse. La empresa, si quiere seguir siendo competitiva y eficiente, tendrá que estar atenta a estas nuevas posibilidades que se abren en cuanto a </a:t>
            </a:r>
            <a:r>
              <a:rPr lang="es-ES" sz="1400" b="1" i="0" dirty="0">
                <a:solidFill>
                  <a:srgbClr val="3B3B3B"/>
                </a:solidFill>
                <a:effectLst/>
                <a:latin typeface="Segoe"/>
              </a:rPr>
              <a:t>automatización y optimización</a:t>
            </a:r>
            <a:r>
              <a:rPr lang="es-ES" sz="1400" b="0" i="0" dirty="0">
                <a:solidFill>
                  <a:srgbClr val="3B3B3B"/>
                </a:solidFill>
                <a:effectLst/>
                <a:latin typeface="Segoe"/>
              </a:rPr>
              <a:t>.</a:t>
            </a:r>
          </a:p>
          <a:p>
            <a:pPr algn="l"/>
            <a:r>
              <a:rPr lang="es-ES" sz="1400" b="1" dirty="0">
                <a:solidFill>
                  <a:srgbClr val="3B3B3B"/>
                </a:solidFill>
                <a:latin typeface="Segoe"/>
              </a:rPr>
              <a:t>Personas</a:t>
            </a:r>
          </a:p>
          <a:p>
            <a:pPr algn="l">
              <a:buFont typeface="Arial" panose="020B0604020202020204" pitchFamily="34" charset="0"/>
              <a:buChar char="•"/>
            </a:pPr>
            <a:r>
              <a:rPr lang="es-ES" sz="1400" b="0" i="0" dirty="0">
                <a:solidFill>
                  <a:srgbClr val="3B3B3B"/>
                </a:solidFill>
                <a:effectLst/>
                <a:latin typeface="Segoe"/>
              </a:rPr>
              <a:t>La empresa debe plantearse una apuesta decidida por promover la </a:t>
            </a:r>
            <a:r>
              <a:rPr lang="es-ES" sz="1400" b="1" i="0" dirty="0">
                <a:solidFill>
                  <a:srgbClr val="3B3B3B"/>
                </a:solidFill>
                <a:effectLst/>
                <a:latin typeface="Segoe"/>
              </a:rPr>
              <a:t>agilidad</a:t>
            </a:r>
            <a:r>
              <a:rPr lang="es-ES" sz="1400" b="0" i="0" dirty="0">
                <a:solidFill>
                  <a:srgbClr val="3B3B3B"/>
                </a:solidFill>
                <a:effectLst/>
                <a:latin typeface="Segoe"/>
              </a:rPr>
              <a:t> a todos los niveles (con metodologías ágiles como Scrum, implantación de buenas prácticas </a:t>
            </a:r>
            <a:r>
              <a:rPr lang="es-ES" sz="1400" b="0" i="0" dirty="0" err="1">
                <a:solidFill>
                  <a:srgbClr val="3B3B3B"/>
                </a:solidFill>
                <a:effectLst/>
                <a:latin typeface="Segoe"/>
              </a:rPr>
              <a:t>DataOps</a:t>
            </a:r>
            <a:r>
              <a:rPr lang="es-ES" sz="1400" b="0" i="0" dirty="0">
                <a:solidFill>
                  <a:srgbClr val="3B3B3B"/>
                </a:solidFill>
                <a:effectLst/>
                <a:latin typeface="Segoe"/>
              </a:rPr>
              <a:t>, etc.), así como la </a:t>
            </a:r>
            <a:r>
              <a:rPr lang="es-ES" sz="1400" b="1" i="0" dirty="0">
                <a:solidFill>
                  <a:srgbClr val="3B3B3B"/>
                </a:solidFill>
                <a:effectLst/>
                <a:latin typeface="Segoe"/>
              </a:rPr>
              <a:t>mejora continua</a:t>
            </a:r>
            <a:r>
              <a:rPr lang="es-ES" sz="1400" b="0" i="0" dirty="0">
                <a:solidFill>
                  <a:srgbClr val="3B3B3B"/>
                </a:solidFill>
                <a:effectLst/>
                <a:latin typeface="Segoe"/>
              </a:rPr>
              <a:t> y el </a:t>
            </a:r>
            <a:r>
              <a:rPr lang="es-ES" sz="1400" b="1" i="0" dirty="0">
                <a:solidFill>
                  <a:srgbClr val="3B3B3B"/>
                </a:solidFill>
                <a:effectLst/>
                <a:latin typeface="Segoe"/>
              </a:rPr>
              <a:t>aprendizaje continuo</a:t>
            </a:r>
            <a:r>
              <a:rPr lang="es-ES" sz="1400" b="0" i="0" dirty="0">
                <a:solidFill>
                  <a:srgbClr val="3B3B3B"/>
                </a:solidFill>
                <a:effectLst/>
                <a:latin typeface="Segoe"/>
              </a:rPr>
              <a:t> de los equipos. Solo así podrá aprovechar todas las posibilidades ofrecidas por este nuevo entorno competitivo.</a:t>
            </a:r>
          </a:p>
          <a:p>
            <a:pPr algn="just"/>
            <a:endParaRPr lang="es-ES" sz="1400" b="1" i="0" dirty="0">
              <a:solidFill>
                <a:srgbClr val="3B3B3B"/>
              </a:solidFill>
              <a:effectLst/>
              <a:latin typeface="Segoe"/>
            </a:endParaRPr>
          </a:p>
          <a:p>
            <a:pPr algn="just"/>
            <a:endParaRPr lang="es-ES" sz="1400" b="0" i="0" dirty="0">
              <a:solidFill>
                <a:srgbClr val="3B3B3B"/>
              </a:solidFill>
              <a:effectLst/>
              <a:latin typeface="Segoe"/>
            </a:endParaRPr>
          </a:p>
        </p:txBody>
      </p:sp>
      <p:sp>
        <p:nvSpPr>
          <p:cNvPr id="5" name="CuadroTexto 4">
            <a:extLst>
              <a:ext uri="{FF2B5EF4-FFF2-40B4-BE49-F238E27FC236}">
                <a16:creationId xmlns:a16="http://schemas.microsoft.com/office/drawing/2014/main" id="{CB5F5AE8-82B5-2DA0-FDD5-7D77FCAB919D}"/>
              </a:ext>
            </a:extLst>
          </p:cNvPr>
          <p:cNvSpPr txBox="1"/>
          <p:nvPr/>
        </p:nvSpPr>
        <p:spPr>
          <a:xfrm>
            <a:off x="936172" y="446705"/>
            <a:ext cx="6096000" cy="369332"/>
          </a:xfrm>
          <a:prstGeom prst="rect">
            <a:avLst/>
          </a:prstGeom>
          <a:noFill/>
        </p:spPr>
        <p:txBody>
          <a:bodyPr wrap="square">
            <a:spAutoFit/>
          </a:bodyPr>
          <a:lstStyle/>
          <a:p>
            <a:pPr algn="l"/>
            <a:r>
              <a:rPr lang="es-ES" b="1" i="0" dirty="0">
                <a:solidFill>
                  <a:schemeClr val="bg1">
                    <a:lumMod val="95000"/>
                  </a:schemeClr>
                </a:solidFill>
                <a:effectLst/>
                <a:latin typeface="Segoe"/>
              </a:rPr>
              <a:t>Gestión del cambio</a:t>
            </a:r>
          </a:p>
        </p:txBody>
      </p:sp>
      <p:pic>
        <p:nvPicPr>
          <p:cNvPr id="7" name="Imagen 6">
            <a:extLst>
              <a:ext uri="{FF2B5EF4-FFF2-40B4-BE49-F238E27FC236}">
                <a16:creationId xmlns:a16="http://schemas.microsoft.com/office/drawing/2014/main" id="{10F7314D-92E1-5CA5-8221-D05E8345C741}"/>
              </a:ext>
            </a:extLst>
          </p:cNvPr>
          <p:cNvPicPr>
            <a:picLocks noChangeAspect="1"/>
          </p:cNvPicPr>
          <p:nvPr/>
        </p:nvPicPr>
        <p:blipFill rotWithShape="1">
          <a:blip r:embed="rId2"/>
          <a:srcRect l="29822" t="20793" r="34196" b="15396"/>
          <a:stretch/>
        </p:blipFill>
        <p:spPr>
          <a:xfrm>
            <a:off x="7762324" y="1719942"/>
            <a:ext cx="4059561" cy="4049487"/>
          </a:xfrm>
          <a:prstGeom prst="rect">
            <a:avLst/>
          </a:prstGeom>
        </p:spPr>
      </p:pic>
    </p:spTree>
    <p:extLst>
      <p:ext uri="{BB962C8B-B14F-4D97-AF65-F5344CB8AC3E}">
        <p14:creationId xmlns:p14="http://schemas.microsoft.com/office/powerpoint/2010/main" val="357908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59FC563-16E4-C3F1-1086-1B5B67057112}"/>
              </a:ext>
            </a:extLst>
          </p:cNvPr>
          <p:cNvSpPr txBox="1"/>
          <p:nvPr/>
        </p:nvSpPr>
        <p:spPr>
          <a:xfrm>
            <a:off x="430347" y="432527"/>
            <a:ext cx="10532724" cy="338554"/>
          </a:xfrm>
          <a:prstGeom prst="rect">
            <a:avLst/>
          </a:prstGeom>
          <a:noFill/>
        </p:spPr>
        <p:txBody>
          <a:bodyPr wrap="square">
            <a:spAutoFit/>
          </a:bodyPr>
          <a:lstStyle/>
          <a:p>
            <a:r>
              <a:rPr lang="es-ES" sz="1600" b="1" i="0" dirty="0">
                <a:solidFill>
                  <a:schemeClr val="bg1"/>
                </a:solidFill>
                <a:effectLst/>
                <a:latin typeface="Segoe"/>
              </a:rPr>
              <a:t>Exposición y Discusión</a:t>
            </a:r>
            <a:endParaRPr lang="es-ES" sz="1600" dirty="0">
              <a:solidFill>
                <a:schemeClr val="bg1"/>
              </a:solidFill>
            </a:endParaRPr>
          </a:p>
        </p:txBody>
      </p:sp>
      <p:sp>
        <p:nvSpPr>
          <p:cNvPr id="5" name="CuadroTexto 4">
            <a:extLst>
              <a:ext uri="{FF2B5EF4-FFF2-40B4-BE49-F238E27FC236}">
                <a16:creationId xmlns:a16="http://schemas.microsoft.com/office/drawing/2014/main" id="{8F6D5103-1DA4-31D5-74B6-2015E37B8191}"/>
              </a:ext>
            </a:extLst>
          </p:cNvPr>
          <p:cNvSpPr txBox="1"/>
          <p:nvPr/>
        </p:nvSpPr>
        <p:spPr>
          <a:xfrm>
            <a:off x="9905047" y="5894634"/>
            <a:ext cx="2423551" cy="276999"/>
          </a:xfrm>
          <a:prstGeom prst="rect">
            <a:avLst/>
          </a:prstGeom>
          <a:noFill/>
        </p:spPr>
        <p:txBody>
          <a:bodyPr wrap="square">
            <a:spAutoFit/>
          </a:bodyPr>
          <a:lstStyle/>
          <a:p>
            <a:r>
              <a:rPr lang="es-ES" sz="1200" b="1" dirty="0">
                <a:solidFill>
                  <a:srgbClr val="C00000"/>
                </a:solidFill>
                <a:latin typeface="Roboto" panose="02000000000000000000" pitchFamily="2" charset="0"/>
                <a:ea typeface="Roboto" panose="02000000000000000000" pitchFamily="2" charset="0"/>
              </a:rPr>
              <a:t>Opiniones</a:t>
            </a:r>
            <a:endParaRPr lang="es-ES" sz="1200" b="1" dirty="0">
              <a:solidFill>
                <a:srgbClr val="C00000"/>
              </a:solidFill>
            </a:endParaRPr>
          </a:p>
        </p:txBody>
      </p:sp>
      <p:pic>
        <p:nvPicPr>
          <p:cNvPr id="6" name="Picture 2" descr="Ver las imágenes de origen">
            <a:extLst>
              <a:ext uri="{FF2B5EF4-FFF2-40B4-BE49-F238E27FC236}">
                <a16:creationId xmlns:a16="http://schemas.microsoft.com/office/drawing/2014/main" id="{93947203-711C-EA8C-EC59-076771223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953" y="1192020"/>
            <a:ext cx="7426007" cy="523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childTnLst>
                                    <p:animClr clrSpc="rgb" dir="cw">
                                      <p:cBhvr override="childStyle">
                                        <p:cTn id="6" dur="250" autoRev="1" fill="remove"/>
                                        <p:tgtEl>
                                          <p:spTgt spid="5">
                                            <p:txEl>
                                              <p:pRg st="0" end="0"/>
                                            </p:txEl>
                                          </p:spTgt>
                                        </p:tgtEl>
                                        <p:attrNameLst>
                                          <p:attrName>style.color</p:attrName>
                                        </p:attrNameLst>
                                      </p:cBhvr>
                                      <p:to>
                                        <a:schemeClr val="accent2"/>
                                      </p:to>
                                    </p:animClr>
                                    <p:animClr clrSpc="rgb" dir="cw">
                                      <p:cBhvr>
                                        <p:cTn id="7" dur="250" autoRev="1" fill="remove"/>
                                        <p:tgtEl>
                                          <p:spTgt spid="5">
                                            <p:txEl>
                                              <p:pRg st="0" end="0"/>
                                            </p:txEl>
                                          </p:spTgt>
                                        </p:tgtEl>
                                        <p:attrNameLst>
                                          <p:attrName>fillcolor</p:attrName>
                                        </p:attrNameLst>
                                      </p:cBhvr>
                                      <p:to>
                                        <a:schemeClr val="accent2"/>
                                      </p:to>
                                    </p:animClr>
                                    <p:set>
                                      <p:cBhvr>
                                        <p:cTn id="8" dur="250" autoRev="1" fill="remove"/>
                                        <p:tgtEl>
                                          <p:spTgt spid="5">
                                            <p:txEl>
                                              <p:pRg st="0" end="0"/>
                                            </p:txEl>
                                          </p:spTgt>
                                        </p:tgtEl>
                                        <p:attrNameLst>
                                          <p:attrName>fill.type</p:attrName>
                                        </p:attrNameLst>
                                      </p:cBhvr>
                                      <p:to>
                                        <p:strVal val="solid"/>
                                      </p:to>
                                    </p:set>
                                    <p:set>
                                      <p:cBhvr>
                                        <p:cTn id="9" dur="250" autoRev="1" fill="remove"/>
                                        <p:tgtEl>
                                          <p:spTgt spid="5">
                                            <p:txEl>
                                              <p:pRg st="0" end="0"/>
                                            </p:txEl>
                                          </p:spTgt>
                                        </p:tgtEl>
                                        <p:attrNameLst>
                                          <p:attrName>fill.on</p:attrName>
                                        </p:attrNameLst>
                                      </p:cBhvr>
                                      <p:to>
                                        <p:strVal val="true"/>
                                      </p:to>
                                    </p:set>
                                  </p:childTnLst>
                                  <p:subTnLst>
                                    <p:audio>
                                      <p:cMediaNode>
                                        <p:cTn display="0" masterRel="sameClick">
                                          <p:stCondLst>
                                            <p:cond evt="begin" delay="0">
                                              <p:tn val="5"/>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F Identidad Visual v-2-13.png" descr="IMF Identidad Visual v-2-13.png">
            <a:extLst>
              <a:ext uri="{FF2B5EF4-FFF2-40B4-BE49-F238E27FC236}">
                <a16:creationId xmlns:a16="http://schemas.microsoft.com/office/drawing/2014/main" id="{3DF47C33-E36B-4702-929A-18A7D0724D49}"/>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0"/>
            <a:ext cx="12192000" cy="6851650"/>
          </a:xfrm>
          <a:prstGeom prst="rect">
            <a:avLst/>
          </a:prstGeom>
          <a:ln w="12700">
            <a:miter lim="400000"/>
          </a:ln>
        </p:spPr>
      </p:pic>
      <p:grpSp>
        <p:nvGrpSpPr>
          <p:cNvPr id="6" name="Grupo 5">
            <a:extLst>
              <a:ext uri="{FF2B5EF4-FFF2-40B4-BE49-F238E27FC236}">
                <a16:creationId xmlns:a16="http://schemas.microsoft.com/office/drawing/2014/main" id="{19748FEE-B8ED-42FC-BD3A-08DD1CF33EF6}"/>
              </a:ext>
            </a:extLst>
          </p:cNvPr>
          <p:cNvGrpSpPr/>
          <p:nvPr/>
        </p:nvGrpSpPr>
        <p:grpSpPr>
          <a:xfrm>
            <a:off x="0" y="4809323"/>
            <a:ext cx="6848475" cy="702252"/>
            <a:chOff x="0" y="4809323"/>
            <a:chExt cx="6848475" cy="702252"/>
          </a:xfrm>
        </p:grpSpPr>
        <p:sp>
          <p:nvSpPr>
            <p:cNvPr id="3" name="Rectángulo 2">
              <a:extLst>
                <a:ext uri="{FF2B5EF4-FFF2-40B4-BE49-F238E27FC236}">
                  <a16:creationId xmlns:a16="http://schemas.microsoft.com/office/drawing/2014/main" id="{A37B7EF1-FE20-4D91-9739-9FFE64F641F9}"/>
                </a:ext>
              </a:extLst>
            </p:cNvPr>
            <p:cNvSpPr/>
            <p:nvPr/>
          </p:nvSpPr>
          <p:spPr bwMode="auto">
            <a:xfrm>
              <a:off x="0" y="4809323"/>
              <a:ext cx="6848475" cy="514350"/>
            </a:xfrm>
            <a:prstGeom prst="rect">
              <a:avLst/>
            </a:prstGeom>
            <a:solidFill>
              <a:srgbClr val="C20F2F"/>
            </a:solidFill>
            <a:ln w="25400" cap="flat">
              <a:no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000000"/>
                </a:solidFill>
                <a:effectLst/>
                <a:uLnTx/>
                <a:uFillTx/>
                <a:latin typeface="Gill Sans"/>
              </a:endParaRPr>
            </a:p>
          </p:txBody>
        </p:sp>
        <p:sp>
          <p:nvSpPr>
            <p:cNvPr id="5" name="TextBox 10">
              <a:extLst>
                <a:ext uri="{FF2B5EF4-FFF2-40B4-BE49-F238E27FC236}">
                  <a16:creationId xmlns:a16="http://schemas.microsoft.com/office/drawing/2014/main" id="{F76195D8-DE9F-40E0-84B3-DD48A78445D5}"/>
                </a:ext>
              </a:extLst>
            </p:cNvPr>
            <p:cNvSpPr txBox="1"/>
            <p:nvPr/>
          </p:nvSpPr>
          <p:spPr>
            <a:xfrm>
              <a:off x="406433" y="4809323"/>
              <a:ext cx="6324812" cy="702252"/>
            </a:xfrm>
            <a:prstGeom prst="rect">
              <a:avLst/>
            </a:prstGeom>
          </p:spPr>
          <p:txBody>
            <a:bodyPr vert="horz" lIns="91440" tIns="45720" rIns="91440" bIns="45720" rtlCol="0" anchor="t">
              <a:noAutofit/>
            </a:bodyPr>
            <a:lstStyle/>
            <a:p>
              <a:pPr marL="0" marR="0" lvl="0" indent="0" algn="l" defTabSz="914318" rtl="0" eaLnBrk="1" fontAlgn="auto" latinLnBrk="0" hangingPunct="1">
                <a:lnSpc>
                  <a:spcPct val="90000"/>
                </a:lnSpc>
                <a:spcBef>
                  <a:spcPct val="0"/>
                </a:spcBef>
                <a:spcAft>
                  <a:spcPts val="60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Satoshi" pitchFamily="50" charset="0"/>
                </a:rPr>
                <a:t>Fin de la session de hoy 24 </a:t>
              </a:r>
              <a:r>
                <a:rPr kumimoji="0" lang="en-US" sz="3200" b="1" i="0" u="none" strike="noStrike" kern="1200" cap="none" spc="0" normalizeH="0" baseline="0" noProof="0" dirty="0" err="1">
                  <a:ln>
                    <a:noFill/>
                  </a:ln>
                  <a:solidFill>
                    <a:srgbClr val="FFFFFF"/>
                  </a:solidFill>
                  <a:effectLst/>
                  <a:uLnTx/>
                  <a:uFillTx/>
                  <a:latin typeface="Satoshi" pitchFamily="50" charset="0"/>
                </a:rPr>
                <a:t>nov</a:t>
              </a:r>
              <a:r>
                <a:rPr kumimoji="0" lang="en-US" sz="3200" b="1" i="0" u="none" strike="noStrike" kern="1200" cap="none" spc="0" normalizeH="0" baseline="0" noProof="0" dirty="0">
                  <a:ln>
                    <a:noFill/>
                  </a:ln>
                  <a:solidFill>
                    <a:srgbClr val="FFFFFF"/>
                  </a:solidFill>
                  <a:effectLst/>
                  <a:uLnTx/>
                  <a:uFillTx/>
                  <a:latin typeface="Satoshi" pitchFamily="50" charset="0"/>
                </a:rPr>
                <a:t> 2022 </a:t>
              </a:r>
            </a:p>
          </p:txBody>
        </p:sp>
      </p:grpSp>
      <p:grpSp>
        <p:nvGrpSpPr>
          <p:cNvPr id="9" name="Grupo 8">
            <a:extLst>
              <a:ext uri="{FF2B5EF4-FFF2-40B4-BE49-F238E27FC236}">
                <a16:creationId xmlns:a16="http://schemas.microsoft.com/office/drawing/2014/main" id="{196C3F7B-C80C-4BF1-9491-5033CD3E7CC4}"/>
              </a:ext>
            </a:extLst>
          </p:cNvPr>
          <p:cNvGrpSpPr/>
          <p:nvPr/>
        </p:nvGrpSpPr>
        <p:grpSpPr>
          <a:xfrm>
            <a:off x="9991725" y="5625133"/>
            <a:ext cx="2281237" cy="514350"/>
            <a:chOff x="9991725" y="5625133"/>
            <a:chExt cx="2281237" cy="514350"/>
          </a:xfrm>
        </p:grpSpPr>
        <p:sp>
          <p:nvSpPr>
            <p:cNvPr id="4" name="Rectángulo 3">
              <a:extLst>
                <a:ext uri="{FF2B5EF4-FFF2-40B4-BE49-F238E27FC236}">
                  <a16:creationId xmlns:a16="http://schemas.microsoft.com/office/drawing/2014/main" id="{DED9BE32-9EB3-4125-994B-D1D97A989E98}"/>
                </a:ext>
              </a:extLst>
            </p:cNvPr>
            <p:cNvSpPr/>
            <p:nvPr/>
          </p:nvSpPr>
          <p:spPr bwMode="auto">
            <a:xfrm>
              <a:off x="9991725" y="5625133"/>
              <a:ext cx="2200275" cy="514350"/>
            </a:xfrm>
            <a:prstGeom prst="rect">
              <a:avLst/>
            </a:prstGeom>
            <a:solidFill>
              <a:srgbClr val="812227"/>
            </a:solidFill>
            <a:ln w="25400" cap="flat">
              <a:no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000000"/>
                </a:solidFill>
                <a:effectLst/>
                <a:uLnTx/>
                <a:uFillTx/>
                <a:latin typeface="Gill Sans"/>
              </a:endParaRPr>
            </a:p>
          </p:txBody>
        </p:sp>
        <p:sp>
          <p:nvSpPr>
            <p:cNvPr id="8" name="CuadroTexto 7">
              <a:extLst>
                <a:ext uri="{FF2B5EF4-FFF2-40B4-BE49-F238E27FC236}">
                  <a16:creationId xmlns:a16="http://schemas.microsoft.com/office/drawing/2014/main" id="{BC259DE9-EEC3-4246-9011-5E8EC63DFFDE}"/>
                </a:ext>
              </a:extLst>
            </p:cNvPr>
            <p:cNvSpPr txBox="1"/>
            <p:nvPr/>
          </p:nvSpPr>
          <p:spPr>
            <a:xfrm>
              <a:off x="10496550" y="5697642"/>
              <a:ext cx="1776412" cy="369332"/>
            </a:xfrm>
            <a:prstGeom prst="rect">
              <a:avLst/>
            </a:prstGeom>
            <a:noFill/>
          </p:spPr>
          <p:txBody>
            <a:bodyPr wrap="square">
              <a:spAutoFit/>
            </a:bodyPr>
            <a:lstStyle/>
            <a:p>
              <a:r>
                <a:rPr kumimoji="0" lang="en-US" sz="1800" b="1" i="0" u="none" strike="noStrike" kern="1200" cap="none" spc="0" normalizeH="0" baseline="0" noProof="0" dirty="0">
                  <a:ln>
                    <a:noFill/>
                  </a:ln>
                  <a:solidFill>
                    <a:srgbClr val="FFFFFF"/>
                  </a:solidFill>
                  <a:effectLst/>
                  <a:uLnTx/>
                  <a:uFillTx/>
                  <a:latin typeface="Satoshi" pitchFamily="50" charset="0"/>
                </a:rPr>
                <a:t> </a:t>
              </a:r>
              <a:r>
                <a:rPr lang="en-US" b="1" dirty="0">
                  <a:solidFill>
                    <a:srgbClr val="FFFFFF"/>
                  </a:solidFill>
                  <a:latin typeface="Satoshi" pitchFamily="50" charset="0"/>
                </a:rPr>
                <a:t>DD/MM/AA</a:t>
              </a:r>
              <a:endParaRPr lang="es-ES_tradnl" dirty="0"/>
            </a:p>
          </p:txBody>
        </p:sp>
      </p:grpSp>
    </p:spTree>
    <p:extLst>
      <p:ext uri="{BB962C8B-B14F-4D97-AF65-F5344CB8AC3E}">
        <p14:creationId xmlns:p14="http://schemas.microsoft.com/office/powerpoint/2010/main" val="213312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en blanco y negro&#10;&#10;Descripción generada automáticamente con confianza baja">
            <a:extLst>
              <a:ext uri="{FF2B5EF4-FFF2-40B4-BE49-F238E27FC236}">
                <a16:creationId xmlns:a16="http://schemas.microsoft.com/office/drawing/2014/main" id="{E7F00EAA-FAD2-9441-90AD-D95451C546E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12664" y="0"/>
            <a:ext cx="8079336" cy="6498771"/>
          </a:xfrm>
          <a:prstGeom prst="rect">
            <a:avLst/>
          </a:prstGeom>
        </p:spPr>
      </p:pic>
      <p:sp>
        <p:nvSpPr>
          <p:cNvPr id="13" name="Rectángulo 12">
            <a:extLst>
              <a:ext uri="{FF2B5EF4-FFF2-40B4-BE49-F238E27FC236}">
                <a16:creationId xmlns:a16="http://schemas.microsoft.com/office/drawing/2014/main" id="{2D631BC7-25DB-6449-95AA-FC791EA81BB8}"/>
              </a:ext>
            </a:extLst>
          </p:cNvPr>
          <p:cNvSpPr/>
          <p:nvPr/>
        </p:nvSpPr>
        <p:spPr>
          <a:xfrm>
            <a:off x="4112664" y="0"/>
            <a:ext cx="8079335" cy="6498771"/>
          </a:xfrm>
          <a:prstGeom prst="rect">
            <a:avLst/>
          </a:prstGeom>
          <a:gradFill>
            <a:gsLst>
              <a:gs pos="66000">
                <a:srgbClr val="F6F6F6">
                  <a:alpha val="38000"/>
                </a:srgbClr>
              </a:gs>
              <a:gs pos="33000">
                <a:srgbClr val="F9F9F9">
                  <a:alpha val="75000"/>
                </a:srgbClr>
              </a:gs>
              <a:gs pos="83000">
                <a:srgbClr val="F4F4F4">
                  <a:alpha val="17000"/>
                </a:srgbClr>
              </a:gs>
              <a:gs pos="100000">
                <a:schemeClr val="bg1">
                  <a:lumMod val="95000"/>
                  <a:alpha val="0"/>
                </a:schemeClr>
              </a:gs>
              <a:gs pos="0">
                <a:schemeClr val="bg1">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ítulo 1">
            <a:extLst>
              <a:ext uri="{FF2B5EF4-FFF2-40B4-BE49-F238E27FC236}">
                <a16:creationId xmlns:a16="http://schemas.microsoft.com/office/drawing/2014/main" id="{5F02898E-508A-ED47-9D87-AEDBE7018C2A}"/>
              </a:ext>
            </a:extLst>
          </p:cNvPr>
          <p:cNvSpPr txBox="1">
            <a:spLocks/>
          </p:cNvSpPr>
          <p:nvPr/>
        </p:nvSpPr>
        <p:spPr>
          <a:xfrm>
            <a:off x="4340456" y="1251698"/>
            <a:ext cx="7477759" cy="4675153"/>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46088" indent="-446088" algn="l">
              <a:buFont typeface="Arial" panose="020B0604020202020204" pitchFamily="34" charset="0"/>
              <a:buChar char="•"/>
            </a:pPr>
            <a:r>
              <a:rPr lang="es-ES" sz="1900" dirty="0">
                <a:solidFill>
                  <a:srgbClr val="3B3B3B"/>
                </a:solidFill>
                <a:latin typeface="Segoe"/>
              </a:rPr>
              <a:t>Disponer de un marco de análisis para entender cómo el aprovechamiento de los macrodatos impacta sobre los diferentes aspectos de una organización.</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Evaluar en qué punto está una empresa respecto al camino que debe seguir para llegar a un ideal de empresa basada en datos.</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Entender hacia dónde debe ir una empresa con este objetivo y cuáles son las etapas habituales en este camino.</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Priorizar las distintas iniciativas analíticas mediante el uso de criterios racionales y estratégicos.</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Definir qué es una empresa data-</a:t>
            </a:r>
            <a:r>
              <a:rPr lang="es-ES" sz="1900" dirty="0" err="1">
                <a:solidFill>
                  <a:srgbClr val="3B3B3B"/>
                </a:solidFill>
                <a:latin typeface="Segoe"/>
              </a:rPr>
              <a:t>driven</a:t>
            </a:r>
            <a:r>
              <a:rPr lang="es-ES" sz="1900" dirty="0">
                <a:solidFill>
                  <a:srgbClr val="3B3B3B"/>
                </a:solidFill>
                <a:latin typeface="Segoe"/>
              </a:rPr>
              <a:t> o basada en datos y cómo este modelo ideal puede guiar la transformación hacia una mayor competitividad basada en analítica.</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Articular las características que deben tener los distintos perfiles profesionales del mundo de los datos y entender sus diferencias y necesidades de colaboración, así como las funciones que deben desempeñar.</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Abordar y gestionar el cambio dentro de la organización mediante una serie de pautas que suelen recomendarse en escenarios de este tipo.</a:t>
            </a:r>
          </a:p>
          <a:p>
            <a:pPr marL="446088" indent="-446088" algn="l">
              <a:buFont typeface="Arial" panose="020B0604020202020204" pitchFamily="34" charset="0"/>
              <a:buChar char="•"/>
            </a:pPr>
            <a:endParaRPr lang="es-ES" sz="1900" dirty="0">
              <a:solidFill>
                <a:srgbClr val="3B3B3B"/>
              </a:solidFill>
              <a:latin typeface="Segoe"/>
            </a:endParaRPr>
          </a:p>
          <a:p>
            <a:pPr marL="446088" indent="-446088" algn="l">
              <a:buFont typeface="Arial" panose="020B0604020202020204" pitchFamily="34" charset="0"/>
              <a:buChar char="•"/>
            </a:pPr>
            <a:r>
              <a:rPr lang="es-ES" sz="1900" dirty="0">
                <a:solidFill>
                  <a:srgbClr val="3B3B3B"/>
                </a:solidFill>
                <a:latin typeface="Segoe"/>
              </a:rPr>
              <a:t>Identificar o prever los retos con los que se va a encontrar la organización en su proceso de transformación, con objeto de estar mejor preparados para abordarlos.</a:t>
            </a:r>
          </a:p>
        </p:txBody>
      </p:sp>
      <p:sp>
        <p:nvSpPr>
          <p:cNvPr id="2" name="Título 1">
            <a:extLst>
              <a:ext uri="{FF2B5EF4-FFF2-40B4-BE49-F238E27FC236}">
                <a16:creationId xmlns:a16="http://schemas.microsoft.com/office/drawing/2014/main" id="{2B2004BE-2E91-CB4C-BD23-CD0A706EB8DB}"/>
              </a:ext>
            </a:extLst>
          </p:cNvPr>
          <p:cNvSpPr>
            <a:spLocks noGrp="1"/>
          </p:cNvSpPr>
          <p:nvPr>
            <p:ph type="title"/>
          </p:nvPr>
        </p:nvSpPr>
        <p:spPr>
          <a:xfrm>
            <a:off x="705028" y="1688578"/>
            <a:ext cx="2702609" cy="1325563"/>
          </a:xfrm>
        </p:spPr>
        <p:txBody>
          <a:bodyPr anchor="t">
            <a:normAutofit/>
          </a:bodyPr>
          <a:lstStyle/>
          <a:p>
            <a:pPr>
              <a:lnSpc>
                <a:spcPct val="100000"/>
              </a:lnSpc>
            </a:pPr>
            <a:r>
              <a:rPr lang="es-ES" sz="2800" dirty="0">
                <a:solidFill>
                  <a:schemeClr val="tx1">
                    <a:lumMod val="75000"/>
                    <a:lumOff val="25000"/>
                  </a:schemeClr>
                </a:solidFill>
                <a:latin typeface="Roboto" panose="02000000000000000000" pitchFamily="2" charset="0"/>
                <a:ea typeface="Roboto" panose="02000000000000000000" pitchFamily="2" charset="0"/>
              </a:rPr>
              <a:t>Objetivos</a:t>
            </a:r>
          </a:p>
        </p:txBody>
      </p:sp>
      <p:cxnSp>
        <p:nvCxnSpPr>
          <p:cNvPr id="11" name="Conector recto 10">
            <a:extLst>
              <a:ext uri="{FF2B5EF4-FFF2-40B4-BE49-F238E27FC236}">
                <a16:creationId xmlns:a16="http://schemas.microsoft.com/office/drawing/2014/main" id="{1D4A772B-3047-D947-A33A-E68DD27AAF61}"/>
              </a:ext>
            </a:extLst>
          </p:cNvPr>
          <p:cNvCxnSpPr/>
          <p:nvPr/>
        </p:nvCxnSpPr>
        <p:spPr>
          <a:xfrm>
            <a:off x="4112665" y="0"/>
            <a:ext cx="0" cy="6858000"/>
          </a:xfrm>
          <a:prstGeom prst="line">
            <a:avLst/>
          </a:prstGeom>
          <a:ln w="19050">
            <a:solidFill>
              <a:srgbClr val="D89497">
                <a:alpha val="40000"/>
              </a:srgbClr>
            </a:solidFill>
          </a:ln>
        </p:spPr>
        <p:style>
          <a:lnRef idx="1">
            <a:schemeClr val="accent1"/>
          </a:lnRef>
          <a:fillRef idx="0">
            <a:schemeClr val="accent1"/>
          </a:fillRef>
          <a:effectRef idx="0">
            <a:schemeClr val="accent1"/>
          </a:effectRef>
          <a:fontRef idx="minor">
            <a:schemeClr val="tx1"/>
          </a:fontRef>
        </p:style>
      </p:cxnSp>
      <p:pic>
        <p:nvPicPr>
          <p:cNvPr id="9" name="Imagen 8" descr="Logotipo, nombre de la empresa&#10;&#10;Descripción generada automáticamente">
            <a:extLst>
              <a:ext uri="{FF2B5EF4-FFF2-40B4-BE49-F238E27FC236}">
                <a16:creationId xmlns:a16="http://schemas.microsoft.com/office/drawing/2014/main" id="{0B96A7CC-40D3-4E8D-8517-C0D9278082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1997"/>
          <a:stretch/>
        </p:blipFill>
        <p:spPr>
          <a:xfrm>
            <a:off x="477980" y="413848"/>
            <a:ext cx="1665780" cy="634999"/>
          </a:xfrm>
          <a:prstGeom prst="rect">
            <a:avLst/>
          </a:prstGeom>
        </p:spPr>
      </p:pic>
    </p:spTree>
    <p:extLst>
      <p:ext uri="{BB962C8B-B14F-4D97-AF65-F5344CB8AC3E}">
        <p14:creationId xmlns:p14="http://schemas.microsoft.com/office/powerpoint/2010/main" val="4246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6513FC2-53AF-4E52-C478-D486FA91DD07}"/>
              </a:ext>
            </a:extLst>
          </p:cNvPr>
          <p:cNvSpPr txBox="1"/>
          <p:nvPr/>
        </p:nvSpPr>
        <p:spPr>
          <a:xfrm>
            <a:off x="533399" y="427949"/>
            <a:ext cx="8186057" cy="369332"/>
          </a:xfrm>
          <a:prstGeom prst="rect">
            <a:avLst/>
          </a:prstGeom>
          <a:noFill/>
        </p:spPr>
        <p:txBody>
          <a:bodyPr wrap="square">
            <a:spAutoFit/>
          </a:bodyPr>
          <a:lstStyle/>
          <a:p>
            <a:pPr algn="l"/>
            <a:r>
              <a:rPr lang="es-ES" b="1" i="0" dirty="0">
                <a:solidFill>
                  <a:schemeClr val="bg1"/>
                </a:solidFill>
                <a:effectLst/>
                <a:latin typeface="Segoe"/>
              </a:rPr>
              <a:t>El papel de la tecnología</a:t>
            </a:r>
            <a:r>
              <a:rPr lang="es-ES" b="1" i="1" dirty="0">
                <a:solidFill>
                  <a:schemeClr val="bg1"/>
                </a:solidFill>
                <a:effectLst/>
                <a:latin typeface="Segoe"/>
              </a:rPr>
              <a:t> </a:t>
            </a:r>
            <a:r>
              <a:rPr lang="es-ES" b="1" i="1" dirty="0" err="1">
                <a:solidFill>
                  <a:schemeClr val="bg1"/>
                </a:solidFill>
                <a:effectLst/>
                <a:latin typeface="Segoe"/>
              </a:rPr>
              <a:t>big</a:t>
            </a:r>
            <a:r>
              <a:rPr lang="es-ES" b="1" i="1" dirty="0">
                <a:solidFill>
                  <a:schemeClr val="bg1"/>
                </a:solidFill>
                <a:effectLst/>
                <a:latin typeface="Segoe"/>
              </a:rPr>
              <a:t> data </a:t>
            </a:r>
            <a:r>
              <a:rPr lang="es-ES" b="1" i="0" dirty="0">
                <a:solidFill>
                  <a:schemeClr val="bg1"/>
                </a:solidFill>
                <a:effectLst/>
                <a:latin typeface="Segoe"/>
              </a:rPr>
              <a:t>en la transformación digital</a:t>
            </a:r>
          </a:p>
        </p:txBody>
      </p:sp>
      <p:sp>
        <p:nvSpPr>
          <p:cNvPr id="7" name="CuadroTexto 6">
            <a:extLst>
              <a:ext uri="{FF2B5EF4-FFF2-40B4-BE49-F238E27FC236}">
                <a16:creationId xmlns:a16="http://schemas.microsoft.com/office/drawing/2014/main" id="{D9CE5DA4-9254-600A-60B2-6351A3B0E2EE}"/>
              </a:ext>
            </a:extLst>
          </p:cNvPr>
          <p:cNvSpPr txBox="1"/>
          <p:nvPr/>
        </p:nvSpPr>
        <p:spPr>
          <a:xfrm>
            <a:off x="533399" y="1071380"/>
            <a:ext cx="10613572" cy="1200329"/>
          </a:xfrm>
          <a:prstGeom prst="rect">
            <a:avLst/>
          </a:prstGeom>
          <a:noFill/>
        </p:spPr>
        <p:txBody>
          <a:bodyPr wrap="square">
            <a:spAutoFit/>
          </a:bodyPr>
          <a:lstStyle/>
          <a:p>
            <a:r>
              <a:rPr lang="es-ES" b="0" i="0" dirty="0">
                <a:solidFill>
                  <a:srgbClr val="3B3B3B"/>
                </a:solidFill>
                <a:effectLst/>
                <a:latin typeface="Segoe"/>
              </a:rPr>
              <a:t>A la hora de entender cómo el uso de las tecnologías </a:t>
            </a:r>
            <a:r>
              <a:rPr lang="es-ES" b="0" i="1" dirty="0" err="1">
                <a:solidFill>
                  <a:srgbClr val="3B3B3B"/>
                </a:solidFill>
                <a:effectLst/>
                <a:latin typeface="Segoe"/>
              </a:rPr>
              <a:t>big</a:t>
            </a:r>
            <a:r>
              <a:rPr lang="es-ES" b="0" i="1" dirty="0">
                <a:solidFill>
                  <a:srgbClr val="3B3B3B"/>
                </a:solidFill>
                <a:effectLst/>
                <a:latin typeface="Segoe"/>
              </a:rPr>
              <a:t> data</a:t>
            </a:r>
            <a:r>
              <a:rPr lang="es-ES" b="0" i="0" dirty="0">
                <a:solidFill>
                  <a:srgbClr val="3B3B3B"/>
                </a:solidFill>
                <a:effectLst/>
                <a:latin typeface="Segoe"/>
              </a:rPr>
              <a:t> impacta sobre los diferentes aspectos de una organización, se puede utilizar el </a:t>
            </a:r>
            <a:r>
              <a:rPr lang="es-ES" b="1" i="0" dirty="0">
                <a:solidFill>
                  <a:srgbClr val="3B3B3B"/>
                </a:solidFill>
                <a:effectLst/>
                <a:latin typeface="Segoe"/>
              </a:rPr>
              <a:t>marco de análisis propuesto por la consultora McKinsey</a:t>
            </a:r>
            <a:r>
              <a:rPr lang="es-ES" b="0" i="0" dirty="0">
                <a:solidFill>
                  <a:srgbClr val="3B3B3B"/>
                </a:solidFill>
                <a:effectLst/>
                <a:latin typeface="Segoe"/>
              </a:rPr>
              <a:t> (</a:t>
            </a:r>
            <a:r>
              <a:rPr lang="es-ES" b="0" i="0" dirty="0" err="1">
                <a:solidFill>
                  <a:srgbClr val="3B3B3B"/>
                </a:solidFill>
                <a:effectLst/>
                <a:latin typeface="Segoe"/>
              </a:rPr>
              <a:t>Olanrewaju</a:t>
            </a:r>
            <a:r>
              <a:rPr lang="es-ES" b="0" i="0" dirty="0">
                <a:solidFill>
                  <a:srgbClr val="3B3B3B"/>
                </a:solidFill>
                <a:effectLst/>
                <a:latin typeface="Segoe"/>
              </a:rPr>
              <a:t> y </a:t>
            </a:r>
            <a:r>
              <a:rPr lang="es-ES" b="0" i="0" dirty="0" err="1">
                <a:solidFill>
                  <a:srgbClr val="3B3B3B"/>
                </a:solidFill>
                <a:effectLst/>
                <a:latin typeface="Segoe"/>
              </a:rPr>
              <a:t>Willmott</a:t>
            </a:r>
            <a:r>
              <a:rPr lang="es-ES" b="0" i="0" dirty="0">
                <a:solidFill>
                  <a:srgbClr val="3B3B3B"/>
                </a:solidFill>
                <a:effectLst/>
                <a:latin typeface="Segoe"/>
              </a:rPr>
              <a:t>, 2013) para ver las diferentes maneras en que una tecnología ayuda a generar valorar en una empresa.</a:t>
            </a:r>
            <a:endParaRPr lang="es-ES" dirty="0"/>
          </a:p>
        </p:txBody>
      </p:sp>
      <p:pic>
        <p:nvPicPr>
          <p:cNvPr id="9" name="Imagen 8">
            <a:extLst>
              <a:ext uri="{FF2B5EF4-FFF2-40B4-BE49-F238E27FC236}">
                <a16:creationId xmlns:a16="http://schemas.microsoft.com/office/drawing/2014/main" id="{76B1917C-CCCE-E705-80AF-CAB069B2CDC4}"/>
              </a:ext>
            </a:extLst>
          </p:cNvPr>
          <p:cNvPicPr>
            <a:picLocks noChangeAspect="1"/>
          </p:cNvPicPr>
          <p:nvPr/>
        </p:nvPicPr>
        <p:blipFill rotWithShape="1">
          <a:blip r:embed="rId2"/>
          <a:srcRect l="27143" t="20317" r="31785" b="10794"/>
          <a:stretch/>
        </p:blipFill>
        <p:spPr>
          <a:xfrm>
            <a:off x="3902528" y="2545808"/>
            <a:ext cx="3875314" cy="3656273"/>
          </a:xfrm>
          <a:prstGeom prst="rect">
            <a:avLst/>
          </a:prstGeom>
        </p:spPr>
      </p:pic>
    </p:spTree>
    <p:extLst>
      <p:ext uri="{BB962C8B-B14F-4D97-AF65-F5344CB8AC3E}">
        <p14:creationId xmlns:p14="http://schemas.microsoft.com/office/powerpoint/2010/main" val="8480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6513FC2-53AF-4E52-C478-D486FA91DD07}"/>
              </a:ext>
            </a:extLst>
          </p:cNvPr>
          <p:cNvSpPr txBox="1"/>
          <p:nvPr/>
        </p:nvSpPr>
        <p:spPr>
          <a:xfrm>
            <a:off x="533399" y="427949"/>
            <a:ext cx="8186057" cy="369332"/>
          </a:xfrm>
          <a:prstGeom prst="rect">
            <a:avLst/>
          </a:prstGeom>
          <a:noFill/>
        </p:spPr>
        <p:txBody>
          <a:bodyPr wrap="square">
            <a:spAutoFit/>
          </a:bodyPr>
          <a:lstStyle/>
          <a:p>
            <a:pPr algn="l"/>
            <a:r>
              <a:rPr lang="es-ES" b="1" i="0" dirty="0">
                <a:solidFill>
                  <a:schemeClr val="bg1"/>
                </a:solidFill>
                <a:effectLst/>
                <a:latin typeface="Segoe"/>
              </a:rPr>
              <a:t>El papel de la tecnología</a:t>
            </a:r>
            <a:r>
              <a:rPr lang="es-ES" b="1" i="1" dirty="0">
                <a:solidFill>
                  <a:schemeClr val="bg1"/>
                </a:solidFill>
                <a:effectLst/>
                <a:latin typeface="Segoe"/>
              </a:rPr>
              <a:t> </a:t>
            </a:r>
            <a:r>
              <a:rPr lang="es-ES" b="1" i="1" dirty="0" err="1">
                <a:solidFill>
                  <a:schemeClr val="bg1"/>
                </a:solidFill>
                <a:effectLst/>
                <a:latin typeface="Segoe"/>
              </a:rPr>
              <a:t>big</a:t>
            </a:r>
            <a:r>
              <a:rPr lang="es-ES" b="1" i="1" dirty="0">
                <a:solidFill>
                  <a:schemeClr val="bg1"/>
                </a:solidFill>
                <a:effectLst/>
                <a:latin typeface="Segoe"/>
              </a:rPr>
              <a:t> data </a:t>
            </a:r>
            <a:r>
              <a:rPr lang="es-ES" b="1" i="0" dirty="0">
                <a:solidFill>
                  <a:schemeClr val="bg1"/>
                </a:solidFill>
                <a:effectLst/>
                <a:latin typeface="Segoe"/>
              </a:rPr>
              <a:t>en la transformación digital</a:t>
            </a:r>
          </a:p>
        </p:txBody>
      </p:sp>
      <p:sp>
        <p:nvSpPr>
          <p:cNvPr id="11" name="CuadroTexto 10">
            <a:extLst>
              <a:ext uri="{FF2B5EF4-FFF2-40B4-BE49-F238E27FC236}">
                <a16:creationId xmlns:a16="http://schemas.microsoft.com/office/drawing/2014/main" id="{9A2C61E7-43F3-8EEB-283A-8FC5975E0F43}"/>
              </a:ext>
            </a:extLst>
          </p:cNvPr>
          <p:cNvSpPr txBox="1"/>
          <p:nvPr/>
        </p:nvSpPr>
        <p:spPr>
          <a:xfrm>
            <a:off x="533399" y="1071380"/>
            <a:ext cx="10972801" cy="646331"/>
          </a:xfrm>
          <a:prstGeom prst="rect">
            <a:avLst/>
          </a:prstGeom>
          <a:noFill/>
        </p:spPr>
        <p:txBody>
          <a:bodyPr wrap="square">
            <a:spAutoFit/>
          </a:bodyPr>
          <a:lstStyle/>
          <a:p>
            <a:r>
              <a:rPr lang="es-ES" b="0" i="0" dirty="0">
                <a:solidFill>
                  <a:srgbClr val="3B3B3B"/>
                </a:solidFill>
                <a:effectLst/>
                <a:latin typeface="Segoe"/>
              </a:rPr>
              <a:t>Esta forma de estudiar el </a:t>
            </a:r>
            <a:r>
              <a:rPr lang="es-ES" b="1" i="0" dirty="0">
                <a:solidFill>
                  <a:srgbClr val="3B3B3B"/>
                </a:solidFill>
                <a:effectLst/>
                <a:latin typeface="Segoe"/>
              </a:rPr>
              <a:t>impacto sobre una organización</a:t>
            </a:r>
            <a:r>
              <a:rPr lang="es-ES" b="0" i="0" dirty="0">
                <a:solidFill>
                  <a:srgbClr val="3B3B3B"/>
                </a:solidFill>
                <a:effectLst/>
                <a:latin typeface="Segoe"/>
              </a:rPr>
              <a:t> puede aplicarse en general a cualquier tecnología. Si se aplica al caso concreto de la tecnología </a:t>
            </a:r>
            <a:r>
              <a:rPr lang="es-ES" b="0" i="1" dirty="0" err="1">
                <a:solidFill>
                  <a:srgbClr val="3B3B3B"/>
                </a:solidFill>
                <a:effectLst/>
                <a:latin typeface="Segoe"/>
              </a:rPr>
              <a:t>big</a:t>
            </a:r>
            <a:r>
              <a:rPr lang="es-ES" b="0" i="1" dirty="0">
                <a:solidFill>
                  <a:srgbClr val="3B3B3B"/>
                </a:solidFill>
                <a:effectLst/>
                <a:latin typeface="Segoe"/>
              </a:rPr>
              <a:t> data</a:t>
            </a:r>
            <a:endParaRPr lang="es-ES" dirty="0"/>
          </a:p>
        </p:txBody>
      </p:sp>
      <p:pic>
        <p:nvPicPr>
          <p:cNvPr id="13" name="Imagen 12">
            <a:extLst>
              <a:ext uri="{FF2B5EF4-FFF2-40B4-BE49-F238E27FC236}">
                <a16:creationId xmlns:a16="http://schemas.microsoft.com/office/drawing/2014/main" id="{614F4445-8388-A233-576A-D17B7F9DA7E8}"/>
              </a:ext>
            </a:extLst>
          </p:cNvPr>
          <p:cNvPicPr>
            <a:picLocks noChangeAspect="1"/>
          </p:cNvPicPr>
          <p:nvPr/>
        </p:nvPicPr>
        <p:blipFill rotWithShape="1">
          <a:blip r:embed="rId2"/>
          <a:srcRect l="27054" t="28095" r="31607" b="22857"/>
          <a:stretch/>
        </p:blipFill>
        <p:spPr>
          <a:xfrm>
            <a:off x="2906486" y="2012154"/>
            <a:ext cx="6379028" cy="4257277"/>
          </a:xfrm>
          <a:prstGeom prst="rect">
            <a:avLst/>
          </a:prstGeom>
        </p:spPr>
      </p:pic>
    </p:spTree>
    <p:extLst>
      <p:ext uri="{BB962C8B-B14F-4D97-AF65-F5344CB8AC3E}">
        <p14:creationId xmlns:p14="http://schemas.microsoft.com/office/powerpoint/2010/main" val="340066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385EA8-5F38-7C83-8131-A826D4C59940}"/>
              </a:ext>
            </a:extLst>
          </p:cNvPr>
          <p:cNvPicPr>
            <a:picLocks noChangeAspect="1"/>
          </p:cNvPicPr>
          <p:nvPr/>
        </p:nvPicPr>
        <p:blipFill rotWithShape="1">
          <a:blip r:embed="rId3"/>
          <a:srcRect l="27856" t="20158" r="31786" b="12222"/>
          <a:stretch/>
        </p:blipFill>
        <p:spPr>
          <a:xfrm>
            <a:off x="2492827" y="892628"/>
            <a:ext cx="6074230" cy="5724828"/>
          </a:xfrm>
          <a:prstGeom prst="rect">
            <a:avLst/>
          </a:prstGeom>
        </p:spPr>
      </p:pic>
      <p:sp>
        <p:nvSpPr>
          <p:cNvPr id="4" name="CuadroTexto 3">
            <a:extLst>
              <a:ext uri="{FF2B5EF4-FFF2-40B4-BE49-F238E27FC236}">
                <a16:creationId xmlns:a16="http://schemas.microsoft.com/office/drawing/2014/main" id="{3FD4F9A3-516A-A51D-4E37-32D8E0DE9CD3}"/>
              </a:ext>
            </a:extLst>
          </p:cNvPr>
          <p:cNvSpPr txBox="1"/>
          <p:nvPr/>
        </p:nvSpPr>
        <p:spPr>
          <a:xfrm>
            <a:off x="533399" y="417063"/>
            <a:ext cx="8186057" cy="369332"/>
          </a:xfrm>
          <a:prstGeom prst="rect">
            <a:avLst/>
          </a:prstGeom>
          <a:noFill/>
        </p:spPr>
        <p:txBody>
          <a:bodyPr wrap="square">
            <a:spAutoFit/>
          </a:bodyPr>
          <a:lstStyle/>
          <a:p>
            <a:pPr algn="l"/>
            <a:r>
              <a:rPr lang="es-ES" b="1" i="0" dirty="0">
                <a:solidFill>
                  <a:schemeClr val="bg1"/>
                </a:solidFill>
                <a:effectLst/>
                <a:latin typeface="Segoe"/>
              </a:rPr>
              <a:t>Modelos de Madurez (Modelo IBM)</a:t>
            </a:r>
          </a:p>
        </p:txBody>
      </p:sp>
    </p:spTree>
    <p:extLst>
      <p:ext uri="{BB962C8B-B14F-4D97-AF65-F5344CB8AC3E}">
        <p14:creationId xmlns:p14="http://schemas.microsoft.com/office/powerpoint/2010/main" val="259080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283D61-A6A1-C74F-87F7-2A1301F2DC9A}"/>
              </a:ext>
            </a:extLst>
          </p:cNvPr>
          <p:cNvSpPr txBox="1"/>
          <p:nvPr/>
        </p:nvSpPr>
        <p:spPr>
          <a:xfrm>
            <a:off x="457200" y="435820"/>
            <a:ext cx="6096000" cy="369332"/>
          </a:xfrm>
          <a:prstGeom prst="rect">
            <a:avLst/>
          </a:prstGeom>
          <a:noFill/>
        </p:spPr>
        <p:txBody>
          <a:bodyPr wrap="square">
            <a:spAutoFit/>
          </a:bodyPr>
          <a:lstStyle/>
          <a:p>
            <a:pPr algn="l"/>
            <a:r>
              <a:rPr lang="es-ES" b="1" i="0" dirty="0">
                <a:solidFill>
                  <a:schemeClr val="bg1"/>
                </a:solidFill>
                <a:effectLst/>
                <a:latin typeface="Segoe"/>
              </a:rPr>
              <a:t>Evaluación de madurez </a:t>
            </a:r>
            <a:r>
              <a:rPr lang="es-ES" b="1" i="1" dirty="0" err="1">
                <a:solidFill>
                  <a:schemeClr val="bg1"/>
                </a:solidFill>
                <a:effectLst/>
                <a:latin typeface="Segoe"/>
              </a:rPr>
              <a:t>big</a:t>
            </a:r>
            <a:r>
              <a:rPr lang="es-ES" b="1" i="1" dirty="0">
                <a:solidFill>
                  <a:schemeClr val="bg1"/>
                </a:solidFill>
                <a:effectLst/>
                <a:latin typeface="Segoe"/>
              </a:rPr>
              <a:t> data </a:t>
            </a:r>
            <a:r>
              <a:rPr lang="es-ES" b="1" i="0" dirty="0">
                <a:solidFill>
                  <a:schemeClr val="bg1"/>
                </a:solidFill>
                <a:effectLst/>
                <a:latin typeface="Segoe"/>
              </a:rPr>
              <a:t>de </a:t>
            </a:r>
            <a:r>
              <a:rPr lang="es-ES" b="1" i="0" dirty="0" err="1">
                <a:solidFill>
                  <a:schemeClr val="bg1"/>
                </a:solidFill>
                <a:effectLst/>
                <a:latin typeface="Segoe"/>
              </a:rPr>
              <a:t>Knowledgent</a:t>
            </a:r>
            <a:endParaRPr lang="es-ES" b="1" i="0" dirty="0">
              <a:solidFill>
                <a:schemeClr val="bg1"/>
              </a:solidFill>
              <a:effectLst/>
              <a:latin typeface="Segoe"/>
            </a:endParaRPr>
          </a:p>
        </p:txBody>
      </p:sp>
      <p:graphicFrame>
        <p:nvGraphicFramePr>
          <p:cNvPr id="16" name="Diagrama 15">
            <a:extLst>
              <a:ext uri="{FF2B5EF4-FFF2-40B4-BE49-F238E27FC236}">
                <a16:creationId xmlns:a16="http://schemas.microsoft.com/office/drawing/2014/main" id="{0A68BB20-FBA7-EEA3-3747-763CF2A7AA68}"/>
              </a:ext>
            </a:extLst>
          </p:cNvPr>
          <p:cNvGraphicFramePr/>
          <p:nvPr>
            <p:extLst>
              <p:ext uri="{D42A27DB-BD31-4B8C-83A1-F6EECF244321}">
                <p14:modId xmlns:p14="http://schemas.microsoft.com/office/powerpoint/2010/main" val="613990362"/>
              </p:ext>
            </p:extLst>
          </p:nvPr>
        </p:nvGraphicFramePr>
        <p:xfrm>
          <a:off x="457200" y="1653846"/>
          <a:ext cx="11408228" cy="476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0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0C173EF-5E44-D9C6-48D2-101D8C4A764A}"/>
              </a:ext>
            </a:extLst>
          </p:cNvPr>
          <p:cNvSpPr txBox="1"/>
          <p:nvPr/>
        </p:nvSpPr>
        <p:spPr>
          <a:xfrm>
            <a:off x="772886" y="1188614"/>
            <a:ext cx="10983686" cy="3416320"/>
          </a:xfrm>
          <a:prstGeom prst="rect">
            <a:avLst/>
          </a:prstGeom>
          <a:noFill/>
        </p:spPr>
        <p:txBody>
          <a:bodyPr wrap="square">
            <a:spAutoFit/>
          </a:bodyPr>
          <a:lstStyle/>
          <a:p>
            <a:pPr algn="l"/>
            <a:r>
              <a:rPr lang="es-ES" b="0" i="0" dirty="0">
                <a:solidFill>
                  <a:schemeClr val="bg1">
                    <a:lumMod val="65000"/>
                  </a:schemeClr>
                </a:solidFill>
                <a:effectLst/>
                <a:latin typeface="Segoe"/>
              </a:rPr>
              <a:t>Lo que se ha expuesto hasta ahora ha dado algunas pautas acerca de cómo construir un lago de datos, qué capacidades debería tener y cómo debería ir evolucionando de acuerdo al modelo de madurez que haya sido tomado como referencia.</a:t>
            </a:r>
          </a:p>
          <a:p>
            <a:pPr algn="l"/>
            <a:endParaRPr lang="es-ES" b="1" i="0" dirty="0">
              <a:solidFill>
                <a:schemeClr val="bg1">
                  <a:lumMod val="65000"/>
                </a:schemeClr>
              </a:solidFill>
              <a:effectLst/>
              <a:latin typeface="Segoe"/>
            </a:endParaRPr>
          </a:p>
          <a:p>
            <a:pPr algn="l"/>
            <a:r>
              <a:rPr lang="es-ES" b="0" i="0" dirty="0">
                <a:solidFill>
                  <a:schemeClr val="bg1">
                    <a:lumMod val="65000"/>
                  </a:schemeClr>
                </a:solidFill>
                <a:effectLst/>
                <a:latin typeface="Segoe"/>
              </a:rPr>
              <a:t>Pero una organización ha de tener en cuenta que esto es solo un primer paso, ya que, una vez construida esta plataforma </a:t>
            </a:r>
            <a:r>
              <a:rPr lang="es-ES" b="0" i="1" dirty="0" err="1">
                <a:solidFill>
                  <a:schemeClr val="bg1">
                    <a:lumMod val="65000"/>
                  </a:schemeClr>
                </a:solidFill>
                <a:effectLst/>
                <a:latin typeface="Segoe"/>
              </a:rPr>
              <a:t>big</a:t>
            </a:r>
            <a:r>
              <a:rPr lang="es-ES" b="0" i="1" dirty="0">
                <a:solidFill>
                  <a:schemeClr val="bg1">
                    <a:lumMod val="65000"/>
                  </a:schemeClr>
                </a:solidFill>
                <a:effectLst/>
                <a:latin typeface="Segoe"/>
              </a:rPr>
              <a:t> data</a:t>
            </a:r>
            <a:r>
              <a:rPr lang="es-ES" b="0" i="0" dirty="0">
                <a:solidFill>
                  <a:schemeClr val="bg1">
                    <a:lumMod val="65000"/>
                  </a:schemeClr>
                </a:solidFill>
                <a:effectLst/>
                <a:latin typeface="Segoe"/>
              </a:rPr>
              <a:t>, hará falta poner en marcha un</a:t>
            </a:r>
            <a:r>
              <a:rPr lang="es-ES" b="1" i="0" dirty="0">
                <a:solidFill>
                  <a:schemeClr val="bg1">
                    <a:lumMod val="65000"/>
                  </a:schemeClr>
                </a:solidFill>
                <a:effectLst/>
                <a:latin typeface="Segoe"/>
              </a:rPr>
              <a:t> </a:t>
            </a:r>
            <a:r>
              <a:rPr lang="es-ES" b="1" i="0" dirty="0">
                <a:effectLst/>
                <a:latin typeface="Segoe"/>
              </a:rPr>
              <a:t>programa de proyectos</a:t>
            </a:r>
            <a:r>
              <a:rPr lang="es-ES" b="0" i="0" dirty="0">
                <a:effectLst/>
                <a:latin typeface="Segoe"/>
              </a:rPr>
              <a:t> </a:t>
            </a:r>
            <a:r>
              <a:rPr lang="es-ES" b="0" i="0" dirty="0">
                <a:solidFill>
                  <a:schemeClr val="bg1">
                    <a:lumMod val="65000"/>
                  </a:schemeClr>
                </a:solidFill>
                <a:effectLst/>
                <a:latin typeface="Segoe"/>
              </a:rPr>
              <a:t>que ayude a desarrollar sobre ella todas las iniciativas necesarias para que la empresa pueda ejecutar su estrategia basada en datos.</a:t>
            </a:r>
          </a:p>
          <a:p>
            <a:pPr algn="l"/>
            <a:endParaRPr lang="es-ES" b="0" i="0" dirty="0">
              <a:solidFill>
                <a:schemeClr val="bg1">
                  <a:lumMod val="65000"/>
                </a:schemeClr>
              </a:solidFill>
              <a:effectLst/>
              <a:latin typeface="Segoe"/>
            </a:endParaRPr>
          </a:p>
          <a:p>
            <a:pPr algn="l"/>
            <a:r>
              <a:rPr lang="es-ES" b="0" i="0" dirty="0">
                <a:solidFill>
                  <a:schemeClr val="bg1">
                    <a:lumMod val="65000"/>
                  </a:schemeClr>
                </a:solidFill>
                <a:effectLst/>
                <a:latin typeface="Segoe"/>
              </a:rPr>
              <a:t>Así pues, un programa de proyectos de este tipo debe diseñarse para que esté alineado desde un principio con los objetivos de negocio y con la estrategia corporativa.</a:t>
            </a:r>
          </a:p>
          <a:p>
            <a:pPr algn="l"/>
            <a:endParaRPr lang="es-ES" dirty="0">
              <a:solidFill>
                <a:schemeClr val="bg1">
                  <a:lumMod val="65000"/>
                </a:schemeClr>
              </a:solidFill>
              <a:latin typeface="Segoe"/>
            </a:endParaRPr>
          </a:p>
          <a:p>
            <a:pPr algn="l"/>
            <a:r>
              <a:rPr lang="es-ES" b="0" i="1" dirty="0">
                <a:solidFill>
                  <a:schemeClr val="bg1">
                    <a:lumMod val="65000"/>
                  </a:schemeClr>
                </a:solidFill>
                <a:effectLst/>
                <a:latin typeface="Segoe"/>
              </a:rPr>
              <a:t>Desarrollar una estrategia de datos y una hoja de ruta</a:t>
            </a:r>
          </a:p>
        </p:txBody>
      </p:sp>
      <p:sp>
        <p:nvSpPr>
          <p:cNvPr id="5" name="CuadroTexto 4">
            <a:extLst>
              <a:ext uri="{FF2B5EF4-FFF2-40B4-BE49-F238E27FC236}">
                <a16:creationId xmlns:a16="http://schemas.microsoft.com/office/drawing/2014/main" id="{10E9E185-4449-E272-0804-BEA411A46EE4}"/>
              </a:ext>
            </a:extLst>
          </p:cNvPr>
          <p:cNvSpPr txBox="1"/>
          <p:nvPr/>
        </p:nvSpPr>
        <p:spPr>
          <a:xfrm>
            <a:off x="772886" y="446705"/>
            <a:ext cx="6096000" cy="369332"/>
          </a:xfrm>
          <a:prstGeom prst="rect">
            <a:avLst/>
          </a:prstGeom>
          <a:noFill/>
        </p:spPr>
        <p:txBody>
          <a:bodyPr wrap="square">
            <a:spAutoFit/>
          </a:bodyPr>
          <a:lstStyle/>
          <a:p>
            <a:pPr algn="l"/>
            <a:r>
              <a:rPr lang="es-ES" b="1" i="0" dirty="0">
                <a:solidFill>
                  <a:schemeClr val="bg1"/>
                </a:solidFill>
                <a:effectLst/>
                <a:latin typeface="Segoe"/>
              </a:rPr>
              <a:t>La estrategia </a:t>
            </a:r>
            <a:r>
              <a:rPr lang="es-ES" b="1" i="1" dirty="0" err="1">
                <a:solidFill>
                  <a:schemeClr val="bg1"/>
                </a:solidFill>
                <a:effectLst/>
                <a:latin typeface="Segoe"/>
              </a:rPr>
              <a:t>big</a:t>
            </a:r>
            <a:r>
              <a:rPr lang="es-ES" b="1" i="1" dirty="0">
                <a:solidFill>
                  <a:schemeClr val="bg1"/>
                </a:solidFill>
                <a:effectLst/>
                <a:latin typeface="Segoe"/>
              </a:rPr>
              <a:t> data</a:t>
            </a:r>
            <a:endParaRPr lang="es-ES" b="1" i="0" dirty="0">
              <a:solidFill>
                <a:schemeClr val="bg1"/>
              </a:solidFill>
              <a:effectLst/>
              <a:latin typeface="Segoe"/>
            </a:endParaRPr>
          </a:p>
        </p:txBody>
      </p:sp>
    </p:spTree>
    <p:extLst>
      <p:ext uri="{BB962C8B-B14F-4D97-AF65-F5344CB8AC3E}">
        <p14:creationId xmlns:p14="http://schemas.microsoft.com/office/powerpoint/2010/main" val="270599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798644-A1B3-6CD6-CC09-A7151EB38945}"/>
              </a:ext>
            </a:extLst>
          </p:cNvPr>
          <p:cNvSpPr txBox="1"/>
          <p:nvPr/>
        </p:nvSpPr>
        <p:spPr>
          <a:xfrm>
            <a:off x="685800" y="837809"/>
            <a:ext cx="10526486" cy="3693319"/>
          </a:xfrm>
          <a:prstGeom prst="rect">
            <a:avLst/>
          </a:prstGeom>
          <a:noFill/>
        </p:spPr>
        <p:txBody>
          <a:bodyPr wrap="square">
            <a:spAutoFit/>
          </a:bodyPr>
          <a:lstStyle/>
          <a:p>
            <a:pPr algn="l"/>
            <a:r>
              <a:rPr lang="es-ES" b="1" i="0" dirty="0">
                <a:solidFill>
                  <a:srgbClr val="FFFFFF"/>
                </a:solidFill>
                <a:effectLst/>
                <a:latin typeface="Segoe"/>
              </a:rPr>
              <a:t>5.1. Características de una estrategia de datos</a:t>
            </a:r>
          </a:p>
          <a:p>
            <a:pPr algn="l"/>
            <a:r>
              <a:rPr lang="es-ES" b="0" i="0" dirty="0">
                <a:solidFill>
                  <a:schemeClr val="bg1">
                    <a:lumMod val="65000"/>
                  </a:schemeClr>
                </a:solidFill>
                <a:effectLst/>
                <a:latin typeface="Segoe"/>
              </a:rPr>
              <a:t>Una estrategia de datos adecuada debe buscar </a:t>
            </a:r>
            <a:r>
              <a:rPr lang="es-ES" b="1" i="0" dirty="0">
                <a:effectLst/>
                <a:latin typeface="Segoe"/>
              </a:rPr>
              <a:t>cómo poner los datos al servicio de las aspiraciones estratégicas</a:t>
            </a:r>
            <a:r>
              <a:rPr lang="es-ES" b="0" i="0" dirty="0">
                <a:effectLst/>
                <a:latin typeface="Segoe"/>
              </a:rPr>
              <a:t> </a:t>
            </a:r>
            <a:r>
              <a:rPr lang="es-ES" b="0" i="0" dirty="0">
                <a:solidFill>
                  <a:schemeClr val="bg1">
                    <a:lumMod val="65000"/>
                  </a:schemeClr>
                </a:solidFill>
                <a:effectLst/>
                <a:latin typeface="Segoe"/>
              </a:rPr>
              <a:t>de la organización y de los objetivos de negocio.</a:t>
            </a:r>
          </a:p>
          <a:p>
            <a:pPr algn="l"/>
            <a:endParaRPr lang="es-ES" b="0" i="0" dirty="0">
              <a:solidFill>
                <a:schemeClr val="bg1">
                  <a:lumMod val="65000"/>
                </a:schemeClr>
              </a:solidFill>
              <a:effectLst/>
              <a:latin typeface="Segoe"/>
            </a:endParaRPr>
          </a:p>
          <a:p>
            <a:pPr algn="l"/>
            <a:r>
              <a:rPr lang="es-ES" b="0" i="0" dirty="0">
                <a:solidFill>
                  <a:schemeClr val="bg1">
                    <a:lumMod val="65000"/>
                  </a:schemeClr>
                </a:solidFill>
                <a:effectLst/>
                <a:latin typeface="Segoe"/>
              </a:rPr>
              <a:t>Una vez desarrollada dicha estrategia, se puede establecer una hoja de ruta alineada con ella que ayudará en dos aspectos:</a:t>
            </a:r>
          </a:p>
          <a:p>
            <a:pPr algn="l"/>
            <a:endParaRPr lang="es-ES" dirty="0">
              <a:solidFill>
                <a:schemeClr val="bg1">
                  <a:lumMod val="65000"/>
                </a:schemeClr>
              </a:solidFill>
              <a:latin typeface="Segoe"/>
            </a:endParaRPr>
          </a:p>
          <a:p>
            <a:pPr marL="342900" indent="-342900" algn="l">
              <a:buFont typeface="+mj-lt"/>
              <a:buAutoNum type="arabicPeriod"/>
            </a:pPr>
            <a:r>
              <a:rPr lang="es-ES" b="0" i="0" dirty="0">
                <a:solidFill>
                  <a:schemeClr val="bg1">
                    <a:lumMod val="65000"/>
                  </a:schemeClr>
                </a:solidFill>
                <a:effectLst/>
                <a:latin typeface="Segoe"/>
              </a:rPr>
              <a:t>Por un lado, servirá de base </a:t>
            </a:r>
            <a:r>
              <a:rPr lang="es-ES" b="1" i="0" dirty="0">
                <a:effectLst/>
                <a:latin typeface="Segoe"/>
              </a:rPr>
              <a:t>para tomar decisiones </a:t>
            </a:r>
            <a:r>
              <a:rPr lang="es-ES" b="0" i="0" dirty="0">
                <a:solidFill>
                  <a:schemeClr val="bg1">
                    <a:lumMod val="65000"/>
                  </a:schemeClr>
                </a:solidFill>
                <a:effectLst/>
                <a:latin typeface="Segoe"/>
              </a:rPr>
              <a:t>acerca de las características que debe tener la </a:t>
            </a:r>
            <a:r>
              <a:rPr lang="es-ES" b="1" i="0" dirty="0">
                <a:effectLst/>
                <a:latin typeface="Segoe"/>
              </a:rPr>
              <a:t>plataforma tecnológica</a:t>
            </a:r>
            <a:r>
              <a:rPr lang="es-ES" b="0" i="0" dirty="0">
                <a:solidFill>
                  <a:schemeClr val="bg1">
                    <a:lumMod val="65000"/>
                  </a:schemeClr>
                </a:solidFill>
                <a:effectLst/>
                <a:latin typeface="Segoe"/>
              </a:rPr>
              <a:t> que sirva de base a todas las iniciativas posteriores.</a:t>
            </a:r>
          </a:p>
          <a:p>
            <a:pPr marL="342900" indent="-342900" algn="l">
              <a:buFont typeface="+mj-lt"/>
              <a:buAutoNum type="arabicPeriod"/>
            </a:pPr>
            <a:endParaRPr lang="es-ES" dirty="0">
              <a:solidFill>
                <a:schemeClr val="bg1">
                  <a:lumMod val="65000"/>
                </a:schemeClr>
              </a:solidFill>
              <a:latin typeface="Segoe"/>
            </a:endParaRPr>
          </a:p>
          <a:p>
            <a:pPr marL="342900" indent="-342900" algn="l">
              <a:buFont typeface="+mj-lt"/>
              <a:buAutoNum type="arabicPeriod"/>
            </a:pPr>
            <a:r>
              <a:rPr lang="es-ES" b="0" i="0" dirty="0">
                <a:solidFill>
                  <a:schemeClr val="bg1">
                    <a:lumMod val="65000"/>
                  </a:schemeClr>
                </a:solidFill>
                <a:effectLst/>
                <a:latin typeface="Segoe"/>
              </a:rPr>
              <a:t>Por otro lado, permitirá </a:t>
            </a:r>
            <a:r>
              <a:rPr lang="es-ES" b="1" i="0" dirty="0">
                <a:effectLst/>
                <a:latin typeface="Segoe"/>
              </a:rPr>
              <a:t>priorizar iniciativas e inversiones para llegar a un plan de proyectos que permita construir la plataforma tecnológica </a:t>
            </a:r>
            <a:r>
              <a:rPr lang="es-ES" b="0" i="0" dirty="0">
                <a:solidFill>
                  <a:schemeClr val="bg1">
                    <a:lumMod val="65000"/>
                  </a:schemeClr>
                </a:solidFill>
                <a:effectLst/>
                <a:latin typeface="Segoe"/>
              </a:rPr>
              <a:t>y, posteriormente, desarrollar sobre ella todos los proyectos relacionados con la explotación de los datos corporativos.</a:t>
            </a:r>
          </a:p>
        </p:txBody>
      </p:sp>
      <p:sp>
        <p:nvSpPr>
          <p:cNvPr id="5" name="CuadroTexto 4">
            <a:extLst>
              <a:ext uri="{FF2B5EF4-FFF2-40B4-BE49-F238E27FC236}">
                <a16:creationId xmlns:a16="http://schemas.microsoft.com/office/drawing/2014/main" id="{8B4DC5EC-63D6-44D7-719B-1FB0E59742F7}"/>
              </a:ext>
            </a:extLst>
          </p:cNvPr>
          <p:cNvSpPr txBox="1"/>
          <p:nvPr/>
        </p:nvSpPr>
        <p:spPr>
          <a:xfrm>
            <a:off x="685800" y="468477"/>
            <a:ext cx="6096000" cy="369332"/>
          </a:xfrm>
          <a:prstGeom prst="rect">
            <a:avLst/>
          </a:prstGeom>
          <a:noFill/>
        </p:spPr>
        <p:txBody>
          <a:bodyPr wrap="square">
            <a:spAutoFit/>
          </a:bodyPr>
          <a:lstStyle/>
          <a:p>
            <a:pPr algn="l"/>
            <a:r>
              <a:rPr lang="es-ES" b="1" i="0" dirty="0">
                <a:solidFill>
                  <a:schemeClr val="bg1"/>
                </a:solidFill>
                <a:effectLst/>
                <a:latin typeface="Segoe"/>
              </a:rPr>
              <a:t>Características de una estrategia de datos</a:t>
            </a:r>
          </a:p>
        </p:txBody>
      </p:sp>
    </p:spTree>
    <p:extLst>
      <p:ext uri="{BB962C8B-B14F-4D97-AF65-F5344CB8AC3E}">
        <p14:creationId xmlns:p14="http://schemas.microsoft.com/office/powerpoint/2010/main" val="151477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1_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9FAAD7208B57F46B26AFFED99BCE0D3" ma:contentTypeVersion="13" ma:contentTypeDescription="Crear nuevo documento." ma:contentTypeScope="" ma:versionID="214eadcbb0b11877e14de241c1a60431">
  <xsd:schema xmlns:xsd="http://www.w3.org/2001/XMLSchema" xmlns:xs="http://www.w3.org/2001/XMLSchema" xmlns:p="http://schemas.microsoft.com/office/2006/metadata/properties" xmlns:ns2="9d7b9a5c-6b4f-4ca1-bb03-c38cacb734bc" xmlns:ns3="7d80c08f-e909-465c-8aa4-0e649fbe85d0" targetNamespace="http://schemas.microsoft.com/office/2006/metadata/properties" ma:root="true" ma:fieldsID="d3bda09a1669624297b0c2435a18ca30" ns2:_="" ns3:_="">
    <xsd:import namespace="9d7b9a5c-6b4f-4ca1-bb03-c38cacb734bc"/>
    <xsd:import namespace="7d80c08f-e909-465c-8aa4-0e649fbe85d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7b9a5c-6b4f-4ca1-bb03-c38cacb73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d80c08f-e909-465c-8aa4-0e649fbe85d0"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C96BDB-8723-4BE5-BF53-FF259D93EE6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BCE5CB3-AC71-4B7E-99B6-385847553722}">
  <ds:schemaRefs>
    <ds:schemaRef ds:uri="http://schemas.microsoft.com/sharepoint/v3/contenttype/forms"/>
  </ds:schemaRefs>
</ds:datastoreItem>
</file>

<file path=customXml/itemProps3.xml><?xml version="1.0" encoding="utf-8"?>
<ds:datastoreItem xmlns:ds="http://schemas.openxmlformats.org/officeDocument/2006/customXml" ds:itemID="{991CB02C-3016-4CD5-AF91-C264968AF5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7b9a5c-6b4f-4ca1-bb03-c38cacb734bc"/>
    <ds:schemaRef ds:uri="7d80c08f-e909-465c-8aa4-0e649fbe85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9020</TotalTime>
  <Words>3531</Words>
  <Application>Microsoft Office PowerPoint</Application>
  <PresentationFormat>Panorámica</PresentationFormat>
  <Paragraphs>208</Paragraphs>
  <Slides>26</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26</vt:i4>
      </vt:variant>
    </vt:vector>
  </HeadingPairs>
  <TitlesOfParts>
    <vt:vector size="37" baseType="lpstr">
      <vt:lpstr>Arial</vt:lpstr>
      <vt:lpstr>Calibri</vt:lpstr>
      <vt:lpstr>Gill Sans</vt:lpstr>
      <vt:lpstr>IBM Plex Sans</vt:lpstr>
      <vt:lpstr>Neue Haas Grotesk Text Pro</vt:lpstr>
      <vt:lpstr>Raleway</vt:lpstr>
      <vt:lpstr>Roboto</vt:lpstr>
      <vt:lpstr>Satoshi</vt:lpstr>
      <vt:lpstr>Segoe</vt:lpstr>
      <vt:lpstr>AccentBoxVTI</vt:lpstr>
      <vt:lpstr>1_AccentBoxVTI</vt:lpstr>
      <vt:lpstr>Presentación de PowerPoint</vt:lpstr>
      <vt:lpstr>Presentación de PowerPoint</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Pavón Mínguez</dc:creator>
  <cp:lastModifiedBy>Profesor Aula 3-4</cp:lastModifiedBy>
  <cp:revision>15</cp:revision>
  <dcterms:created xsi:type="dcterms:W3CDTF">2021-05-20T09:34:23Z</dcterms:created>
  <dcterms:modified xsi:type="dcterms:W3CDTF">2023-05-23T18:39:21Z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0x01010019FAAD7208B57F46B26AFFED99BCE0D3</vt:lpwstr>
  </property>
</Properties>
</file>