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9cf0b11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559cf0b11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9cf0b11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559cf0b11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64055dd76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64055dd76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io">
  <p:cSld name="Vacio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371475"/>
            <a:ext cx="9924585" cy="514350"/>
          </a:xfrm>
          <a:prstGeom prst="rect">
            <a:avLst/>
          </a:prstGeom>
          <a:solidFill>
            <a:srgbClr val="C20F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1677650" y="371474"/>
            <a:ext cx="514350" cy="514350"/>
          </a:xfrm>
          <a:prstGeom prst="rect">
            <a:avLst/>
          </a:prstGeom>
          <a:solidFill>
            <a:srgbClr val="C20F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44910" y="378908"/>
            <a:ext cx="1333014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72">
          <p15:clr>
            <a:srgbClr val="EAD1DC"/>
          </p15:clr>
        </p15:guide>
        <p15:guide id="2" orient="horz" pos="1485">
          <p15:clr>
            <a:srgbClr val="EAD1DC"/>
          </p15:clr>
        </p15:guide>
        <p15:guide id="3" orient="horz" pos="2415">
          <p15:clr>
            <a:srgbClr val="EAD1D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71475"/>
            <a:ext cx="9924585" cy="514350"/>
          </a:xfrm>
          <a:prstGeom prst="rect">
            <a:avLst/>
          </a:prstGeom>
          <a:solidFill>
            <a:srgbClr val="C20F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1677650" y="371474"/>
            <a:ext cx="514350" cy="514350"/>
          </a:xfrm>
          <a:prstGeom prst="rect">
            <a:avLst/>
          </a:prstGeom>
          <a:solidFill>
            <a:srgbClr val="C20F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44910" y="378908"/>
            <a:ext cx="1333014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306500" y="605375"/>
            <a:ext cx="45471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4400"/>
              <a:buFont typeface="Arial"/>
              <a:buNone/>
            </a:pPr>
            <a:r>
              <a:rPr b="1" lang="es-ES" sz="39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Implementación de Arquitectura de Datos y Big Data en el Sector Energético</a:t>
            </a:r>
            <a:r>
              <a:rPr b="1" lang="es-ES" sz="4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4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4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a persona con una laptop&#10;&#10;Descripción generada automáticamente con confianza baja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21662" r="20875" t="0"/>
          <a:stretch/>
        </p:blipFill>
        <p:spPr>
          <a:xfrm>
            <a:off x="6527603" y="-738"/>
            <a:ext cx="5814260" cy="685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>
            <a:off x="0" y="3699099"/>
            <a:ext cx="4647600" cy="0"/>
          </a:xfrm>
          <a:prstGeom prst="straightConnector1">
            <a:avLst/>
          </a:prstGeom>
          <a:noFill/>
          <a:ln cap="flat" cmpd="sng" w="19050">
            <a:solidFill>
              <a:srgbClr val="7C878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306500" y="3877428"/>
            <a:ext cx="4901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100" u="none" cap="none" strike="noStrike">
                <a:solidFill>
                  <a:srgbClr val="7C878E"/>
                </a:solidFill>
                <a:latin typeface="Arial"/>
                <a:ea typeface="Arial"/>
                <a:cs typeface="Arial"/>
                <a:sym typeface="Arial"/>
              </a:rPr>
              <a:t>Grupo 4: Bárbaro Ayala, Juan Carlos C</a:t>
            </a:r>
            <a:r>
              <a:rPr lang="es-ES" sz="2100">
                <a:solidFill>
                  <a:srgbClr val="7C878E"/>
                </a:solidFill>
              </a:rPr>
              <a:t>árdenas</a:t>
            </a:r>
            <a:r>
              <a:rPr b="0" i="0" lang="es-ES" sz="2100" u="none" cap="none" strike="noStrike">
                <a:solidFill>
                  <a:srgbClr val="7C878E"/>
                </a:solidFill>
                <a:latin typeface="Arial"/>
                <a:ea typeface="Arial"/>
                <a:cs typeface="Arial"/>
                <a:sym typeface="Arial"/>
              </a:rPr>
              <a:t>, Boris Victoria, Amadeo Delgado, Antonio Gallardo y Pedro Llull</a:t>
            </a:r>
            <a:endParaRPr/>
          </a:p>
          <a:p>
            <a:pPr indent="0" lvl="0" marL="0" marR="0" rtl="0" algn="l">
              <a:spcBef>
                <a:spcPts val="1333"/>
              </a:spcBef>
              <a:spcAft>
                <a:spcPts val="0"/>
              </a:spcAft>
              <a:buNone/>
            </a:pPr>
            <a:r>
              <a:rPr b="0" i="0" lang="es-ES" sz="2100" u="none" cap="none" strike="noStrike">
                <a:solidFill>
                  <a:srgbClr val="7C878E"/>
                </a:solidFill>
                <a:latin typeface="Arial"/>
                <a:ea typeface="Arial"/>
                <a:cs typeface="Arial"/>
                <a:sym typeface="Arial"/>
              </a:rPr>
              <a:t>Junio 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7" y="5876158"/>
            <a:ext cx="1789850" cy="69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875" y="-750"/>
            <a:ext cx="6857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4576" y="0"/>
            <a:ext cx="4455673" cy="6858000"/>
          </a:xfrm>
          <a:custGeom>
            <a:rect b="b" l="l" r="r" t="t"/>
            <a:pathLst>
              <a:path extrusionOk="0" h="6858000" w="4455673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rgbClr val="D8D8D8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521006" y="345450"/>
            <a:ext cx="52506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EnergíaSostenible S.A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422475" y="2368275"/>
            <a:ext cx="5250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E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s-E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 empresa líder con experiencia dedicada a la generación, distribución y comercialización de energía eléctrica. Con dos necesidades principales: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-E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Recopilar, almacenar y procesar grandes volúmenes de datos relacionados con la Gestión de la demanda y generación de energía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E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Mantenimiento y gestión para detectar anomalías y prever problemas en los activos.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, reloj&#10;&#10;Descripción generada automáticament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829" y="345441"/>
            <a:ext cx="1789853" cy="69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550"/>
            <a:ext cx="4919625" cy="3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898850" y="0"/>
            <a:ext cx="23943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0" y="1005700"/>
            <a:ext cx="11623352" cy="14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67725" y="2430250"/>
            <a:ext cx="106284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Ingesta de datos</a:t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la 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ingesta y procesamiento de datos en tiempo real de los sensores de activos de la empresa.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Apache Nifi 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extraer datos de diversas fuentes como sensores permitiendo consolidar y organizar los datos para su posterior análisis.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Almacenamiento de datos</a:t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AWS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como infraestructura cloud para los elementos de la arquitectura.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usa para almacenar y administrar datos relacionados con la demanda,generación de energía, información de mantenimiento, histórico de fallas,etc. Permite un acceso rápido y eficiente a los datos estructurados, lo que facilita su análisis y consulta.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utilizado para almacenar datos no estructurados como registros de sensores y comentarios de clientes. Proporciona flexibilidad y escalabilidad para manejar datos no estructurados y semiestructurados, lo que facilita su procesamiento posterior. 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Procesamiento</a:t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Apache Hadoop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Apache Spark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procesar grandes volúmenes de datos de manera eficiente y realizar análisis avanzados en paralelo. Permite realizar tareas de procesamiento intensivas en recursos y computacionalmente costosas.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Visualización</a:t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9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i="1"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 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utilizará para crear paneles de control interactivos y visualizaciones intuitivas de los datos de demanda y generación de energía. Esto proporciona una visualización clara y accesible de los resultados del análisis, facilitando la toma de decisiones informadas.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3772200" y="919199"/>
            <a:ext cx="4647600" cy="0"/>
          </a:xfrm>
          <a:prstGeom prst="straightConnector1">
            <a:avLst/>
          </a:prstGeom>
          <a:noFill/>
          <a:ln cap="flat" cmpd="sng" w="19050">
            <a:solidFill>
              <a:srgbClr val="7C878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663900" y="0"/>
            <a:ext cx="6837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funcionales involucradas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implementación de la arquitectura de datos y Big Data impactará varias áreas funcionales dentro de EnergíaSostenible S.A., incluyendo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691193" y="1523555"/>
            <a:ext cx="33834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115175" y="1638900"/>
            <a:ext cx="8997300" cy="5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Área de IT</a:t>
            </a:r>
            <a:endParaRPr b="1"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Implementación de herramientas de ETL (Extract, Transform, Load) como Apache Nifi para la extracción, transformación y carga de datos desde diversas fuentes hacia el Data Lake y el Data Warehouse.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Configuración y administración del Data Lake utilizando tecnologías como Apache Hadoop y Apache Spark para el almacenamiento y procesamiento distribuido de grandes volúmenes de datos en diferentes formatos.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Implementación de Apache Kafka para la ingesta y procesamiento de streams de datos en tiempo real provenientes de diversas fuentes.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Configuración y administración del Data Warehouse utilizando tecnologías como MySQL para el almacenamiento de datos estructurados y la generación de informes y análisis.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Área de Operaciones: </a:t>
            </a:r>
            <a:endParaRPr b="1"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357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"/>
              <a:buFont typeface="Calibri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Utilización de datos almacenados en el Data Lake y el Data Warehouse para el análisis y la optimización de la demanda y generación de energía.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Implementación de herramientas de procesamiento distribuido como Apache Spark para el análisis en tiempo real de grandes volúmenes de datos y la detección de patrones de demanda.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Uso de Apache Kafka para el consumo de datos en tiempo real y la toma de decisiones basada en información actualizada.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Utilización de herramientas de visualización de datos como Tableau para la creación de paneles de control interactivos y la presentación de resultados y métricas relevantes.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Área de Mantenimiento: </a:t>
            </a:r>
            <a:endParaRPr b="1"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357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"/>
              <a:buFont typeface="Calibri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Utilización de datos almacenados en el Data Lake y el Data Warehouse para el monitoreo y mantenimiento de activos.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Implementación de herramientas de análisis de datos como Apache Spark para el procesamiento y análisis de grandes volúmenes de datos relacionados con el rendimiento de los activos.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Uso de Apache Kafka para la ingestión y procesamiento de datos en tiempo real provenientes de sensores y sistemas de monitoreo.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Utilización de bases de datos NoSQL como MongoDB para el almacenamiento de datos no estructurados relacionados con el mantenimiento de activos.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Área de Facturación: </a:t>
            </a:r>
            <a:endParaRPr b="1"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357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"/>
              <a:buFont typeface="Calibri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Utilización de datos almacenados en el Data Warehouse para el cálculo y generación de facturas precisas.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Implementación de herramientas de análisis y reporte como MySQL y Tableau para el procesamiento de datos de facturación y la generación de informes y métricas.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Uso de ETL (Extract, Transform, Load) para la extracción, transformación y carga de datos desde el Data Lake y otras fuentes hacia el Data Warehouse.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Área de Postventa</a:t>
            </a:r>
            <a:endParaRPr b="1"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357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"/>
              <a:buFont typeface="Calibri"/>
              <a:buChar char="•"/>
            </a:pPr>
            <a:r>
              <a:rPr b="1"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Utilización de datos almacenados en el Data Warehouse y Data Marts para brindar servicios de atención al cliente personalizados y recomendaciones de eficiencia energética.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Implementación de herramientas de análisis de datos como Apache Spark y MySQL para identificar patrones de consumo y generar recomendaciones adaptadas a las necesidades de los clientes.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9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Char char="•"/>
            </a:pPr>
            <a:r>
              <a:rPr lang="es-ES" sz="865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Uso de ETL para la extracción, transformación y carga de datos desde diferentes fuentes hacia los Data Marts, donde se almacenan los datos segmentados y específicos para cada área funcional. </a:t>
            </a:r>
            <a:endParaRPr sz="865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72866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3"/>
              <a:buFont typeface="Roboto Light"/>
              <a:buChar char="•"/>
            </a:pPr>
            <a:r>
              <a:t/>
            </a:r>
            <a:endParaRPr sz="552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Imagen que contiene objeto, reloj&#10;&#10;Descripción generada automáticamente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829" y="345441"/>
            <a:ext cx="1789850" cy="69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25" y="1885562"/>
            <a:ext cx="3086875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BA0C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625" y="2343059"/>
            <a:ext cx="5628750" cy="217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