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4" r:id="rId2"/>
    <p:sldId id="284" r:id="rId3"/>
    <p:sldId id="280" r:id="rId4"/>
    <p:sldId id="285" r:id="rId5"/>
    <p:sldId id="287" r:id="rId6"/>
    <p:sldId id="291" r:id="rId7"/>
    <p:sldId id="290" r:id="rId8"/>
    <p:sldId id="288" r:id="rId9"/>
    <p:sldId id="289" r:id="rId10"/>
    <p:sldId id="286" r:id="rId11"/>
    <p:sldId id="282" r:id="rId12"/>
    <p:sldId id="281" r:id="rId13"/>
    <p:sldId id="294" r:id="rId14"/>
    <p:sldId id="300" r:id="rId15"/>
    <p:sldId id="298" r:id="rId16"/>
    <p:sldId id="299" r:id="rId17"/>
    <p:sldId id="292" r:id="rId18"/>
    <p:sldId id="301" r:id="rId19"/>
    <p:sldId id="297" r:id="rId20"/>
    <p:sldId id="302" r:id="rId21"/>
    <p:sldId id="303" r:id="rId22"/>
    <p:sldId id="293" r:id="rId23"/>
    <p:sldId id="296" r:id="rId24"/>
    <p:sldId id="29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71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6" autoAdjust="0"/>
    <p:restoredTop sz="77762" autoAdjust="0"/>
  </p:normalViewPr>
  <p:slideViewPr>
    <p:cSldViewPr snapToGrid="0">
      <p:cViewPr varScale="1">
        <p:scale>
          <a:sx n="83" d="100"/>
          <a:sy n="83" d="100"/>
        </p:scale>
        <p:origin x="12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C95B0-2CA7-44DF-AC76-24E8245B0FE7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0CAD6-37D3-4D35-A464-11F85F00D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0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Figurative language</a:t>
            </a:r>
            <a:r>
              <a:rPr lang="ko-KR" altLang="en-US" dirty="0"/>
              <a:t>의 종류로는 크게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모순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풍자</a:t>
            </a:r>
            <a:r>
              <a:rPr lang="en-US" altLang="ko-KR" dirty="0"/>
              <a:t>, </a:t>
            </a:r>
            <a:r>
              <a:rPr lang="ko-KR" altLang="en-US" dirty="0" err="1"/>
              <a:t>클리셰가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4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</a:t>
            </a:r>
            <a:r>
              <a:rPr lang="en-US" altLang="ko-KR" dirty="0"/>
              <a:t>(poem)</a:t>
            </a:r>
            <a:r>
              <a:rPr lang="ko-KR" altLang="en-US" dirty="0"/>
              <a:t>의 은유</a:t>
            </a:r>
            <a:r>
              <a:rPr lang="en-US" altLang="ko-KR" dirty="0"/>
              <a:t>, </a:t>
            </a:r>
            <a:r>
              <a:rPr lang="ko-KR" altLang="en-US" dirty="0"/>
              <a:t>의미적 연결관계를 찾아 연구했던 예시 자료가 있고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9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Figurative language </a:t>
            </a:r>
            <a:r>
              <a:rPr lang="en-US" altLang="ko-KR" dirty="0" err="1"/>
              <a:t>processin</a:t>
            </a:r>
            <a:r>
              <a:rPr lang="ko-KR" altLang="en-US" dirty="0"/>
              <a:t>에서 식별하는 과정을 자세히 보여드리자면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과소표현</a:t>
            </a:r>
            <a:r>
              <a:rPr lang="en-US" altLang="ko-KR" dirty="0"/>
              <a:t>, </a:t>
            </a:r>
            <a:r>
              <a:rPr lang="ko-KR" altLang="en-US" dirty="0"/>
              <a:t>의인을 식별하는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방식으로 프로그래밍하여 비유적 언어 처리를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2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Figurative language </a:t>
            </a:r>
            <a:r>
              <a:rPr lang="en-US" altLang="ko-KR" dirty="0" err="1"/>
              <a:t>processin</a:t>
            </a:r>
            <a:r>
              <a:rPr lang="ko-KR" altLang="en-US" dirty="0"/>
              <a:t>에서 식별하는 과정을 자세히 보여드리자면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과소표현</a:t>
            </a:r>
            <a:r>
              <a:rPr lang="en-US" altLang="ko-KR" dirty="0"/>
              <a:t>, </a:t>
            </a:r>
            <a:r>
              <a:rPr lang="ko-KR" altLang="en-US" dirty="0"/>
              <a:t>의인을 식별하는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방식으로 프로그래밍하여 비유적 언어 처리를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10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Figurative language </a:t>
            </a:r>
            <a:r>
              <a:rPr lang="en-US" altLang="ko-KR" dirty="0" err="1"/>
              <a:t>processin</a:t>
            </a:r>
            <a:r>
              <a:rPr lang="ko-KR" altLang="en-US" dirty="0"/>
              <a:t>에서 식별하는 과정을 자세히 보여드리자면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과소표현</a:t>
            </a:r>
            <a:r>
              <a:rPr lang="en-US" altLang="ko-KR" dirty="0"/>
              <a:t>, </a:t>
            </a:r>
            <a:r>
              <a:rPr lang="ko-KR" altLang="en-US" dirty="0"/>
              <a:t>의인을 식별하는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방식으로 프로그래밍하여 비유적 언어 처리를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14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Figurative language </a:t>
            </a:r>
            <a:r>
              <a:rPr lang="en-US" altLang="ko-KR" dirty="0" err="1"/>
              <a:t>processin</a:t>
            </a:r>
            <a:r>
              <a:rPr lang="ko-KR" altLang="en-US" dirty="0"/>
              <a:t>에서 식별하는 과정을 자세히 보여드리자면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과소표현</a:t>
            </a:r>
            <a:r>
              <a:rPr lang="en-US" altLang="ko-KR" dirty="0"/>
              <a:t>, </a:t>
            </a:r>
            <a:r>
              <a:rPr lang="ko-KR" altLang="en-US" dirty="0"/>
              <a:t>의인을 식별하는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방식으로 프로그래밍하여 비유적 언어 처리를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15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Figurative language </a:t>
            </a:r>
            <a:r>
              <a:rPr lang="en-US" altLang="ko-KR" dirty="0" err="1"/>
              <a:t>processin</a:t>
            </a:r>
            <a:r>
              <a:rPr lang="ko-KR" altLang="en-US" dirty="0"/>
              <a:t>에서 식별하는 과정을 자세히 보여드리자면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과소표현</a:t>
            </a:r>
            <a:r>
              <a:rPr lang="en-US" altLang="ko-KR" dirty="0"/>
              <a:t>, </a:t>
            </a:r>
            <a:r>
              <a:rPr lang="ko-KR" altLang="en-US" dirty="0"/>
              <a:t>의인을 식별하는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방식으로 프로그래밍하여 비유적 언어 처리를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85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Figurative language </a:t>
            </a:r>
            <a:r>
              <a:rPr lang="en-US" altLang="ko-KR" dirty="0" err="1"/>
              <a:t>processin</a:t>
            </a:r>
            <a:r>
              <a:rPr lang="ko-KR" altLang="en-US" dirty="0"/>
              <a:t>에서 식별하는 과정을 자세히 보여드리자면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과소표현</a:t>
            </a:r>
            <a:r>
              <a:rPr lang="en-US" altLang="ko-KR" dirty="0"/>
              <a:t>, </a:t>
            </a:r>
            <a:r>
              <a:rPr lang="ko-KR" altLang="en-US" dirty="0"/>
              <a:t>의인을 식별하는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방식으로 프로그래밍하여 비유적 언어 처리를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16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Figurative language </a:t>
            </a:r>
            <a:r>
              <a:rPr lang="en-US" altLang="ko-KR" dirty="0" err="1"/>
              <a:t>processin</a:t>
            </a:r>
            <a:r>
              <a:rPr lang="ko-KR" altLang="en-US" dirty="0"/>
              <a:t>에서 식별하는 과정을 자세히 보여드리자면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과소표현</a:t>
            </a:r>
            <a:r>
              <a:rPr lang="en-US" altLang="ko-KR" dirty="0"/>
              <a:t>, </a:t>
            </a:r>
            <a:r>
              <a:rPr lang="ko-KR" altLang="en-US" dirty="0"/>
              <a:t>의인을 식별하는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방식으로 프로그래밍하여 비유적 언어 처리를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31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Figurative language </a:t>
            </a:r>
            <a:r>
              <a:rPr lang="en-US" altLang="ko-KR" dirty="0" err="1"/>
              <a:t>processin</a:t>
            </a:r>
            <a:r>
              <a:rPr lang="ko-KR" altLang="en-US" dirty="0"/>
              <a:t>에서 식별하는 과정을 자세히 보여드리자면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과소표현</a:t>
            </a:r>
            <a:r>
              <a:rPr lang="en-US" altLang="ko-KR" dirty="0"/>
              <a:t>, </a:t>
            </a:r>
            <a:r>
              <a:rPr lang="ko-KR" altLang="en-US" dirty="0"/>
              <a:t>의인을 식별하는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방식으로 프로그래밍하여 비유적 언어 처리를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2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Figurative language </a:t>
            </a:r>
            <a:r>
              <a:rPr lang="en-US" altLang="ko-KR" dirty="0" err="1"/>
              <a:t>processin</a:t>
            </a:r>
            <a:r>
              <a:rPr lang="ko-KR" altLang="en-US" dirty="0"/>
              <a:t>에서 식별하는 과정을 자세히 보여드리자면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과소표현</a:t>
            </a:r>
            <a:r>
              <a:rPr lang="en-US" altLang="ko-KR" dirty="0"/>
              <a:t>, </a:t>
            </a:r>
            <a:r>
              <a:rPr lang="ko-KR" altLang="en-US" dirty="0"/>
              <a:t>의인을 식별하는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방식으로 프로그래밍하여 비유적 언어 처리를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2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Figurative language</a:t>
            </a:r>
            <a:r>
              <a:rPr lang="ko-KR" altLang="en-US" dirty="0"/>
              <a:t>의 종류로는 크게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모순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풍자</a:t>
            </a:r>
            <a:r>
              <a:rPr lang="en-US" altLang="ko-KR" dirty="0"/>
              <a:t>, </a:t>
            </a:r>
            <a:r>
              <a:rPr lang="ko-KR" altLang="en-US" dirty="0" err="1"/>
              <a:t>클리셰가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Figurative language </a:t>
            </a:r>
            <a:r>
              <a:rPr lang="en-US" altLang="ko-KR" dirty="0" err="1"/>
              <a:t>processin</a:t>
            </a:r>
            <a:r>
              <a:rPr lang="ko-KR" altLang="en-US" dirty="0"/>
              <a:t>에서 식별하는 과정을 자세히 보여드리자면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과소표현</a:t>
            </a:r>
            <a:r>
              <a:rPr lang="en-US" altLang="ko-KR" dirty="0"/>
              <a:t>, </a:t>
            </a:r>
            <a:r>
              <a:rPr lang="ko-KR" altLang="en-US" dirty="0"/>
              <a:t>의인을 식별하는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방식으로 프로그래밍하여 비유적 언어 처리를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06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Figurative language </a:t>
            </a:r>
            <a:r>
              <a:rPr lang="en-US" altLang="ko-KR" dirty="0" err="1"/>
              <a:t>processin</a:t>
            </a:r>
            <a:r>
              <a:rPr lang="ko-KR" altLang="en-US" dirty="0"/>
              <a:t>에서 식별하는 과정을 자세히 보여드리자면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과소표현</a:t>
            </a:r>
            <a:r>
              <a:rPr lang="en-US" altLang="ko-KR" dirty="0"/>
              <a:t>, </a:t>
            </a:r>
            <a:r>
              <a:rPr lang="ko-KR" altLang="en-US" dirty="0"/>
              <a:t>의인을 식별하는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방식으로 프로그래밍하여 비유적 언어 처리를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84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28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Figurative language </a:t>
            </a:r>
            <a:r>
              <a:rPr lang="en-US" altLang="ko-KR" dirty="0" err="1"/>
              <a:t>processin</a:t>
            </a:r>
            <a:r>
              <a:rPr lang="ko-KR" altLang="en-US" dirty="0"/>
              <a:t>에서 식별하는 과정을 자세히 보여드리자면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과소표현</a:t>
            </a:r>
            <a:r>
              <a:rPr lang="en-US" altLang="ko-KR" dirty="0"/>
              <a:t>, </a:t>
            </a:r>
            <a:r>
              <a:rPr lang="ko-KR" altLang="en-US" dirty="0"/>
              <a:t>의인을 식별하는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방식으로 프로그래밍하여 비유적 언어 처리를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0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Figurative language</a:t>
            </a:r>
            <a:r>
              <a:rPr lang="ko-KR" altLang="en-US" dirty="0"/>
              <a:t>의 종류로는 크게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모순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풍자</a:t>
            </a:r>
            <a:r>
              <a:rPr lang="en-US" altLang="ko-KR" dirty="0"/>
              <a:t>, </a:t>
            </a:r>
            <a:r>
              <a:rPr lang="ko-KR" altLang="en-US" dirty="0" err="1"/>
              <a:t>클리셰가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3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Figurative language</a:t>
            </a:r>
            <a:r>
              <a:rPr lang="ko-KR" altLang="en-US" dirty="0"/>
              <a:t>의 종류로는 크게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모순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풍자</a:t>
            </a:r>
            <a:r>
              <a:rPr lang="en-US" altLang="ko-KR" dirty="0"/>
              <a:t>, </a:t>
            </a:r>
            <a:r>
              <a:rPr lang="ko-KR" altLang="en-US" dirty="0" err="1"/>
              <a:t>클리셰가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Figurative language</a:t>
            </a:r>
            <a:r>
              <a:rPr lang="ko-KR" altLang="en-US" dirty="0"/>
              <a:t>의 종류로는 크게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모순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풍자</a:t>
            </a:r>
            <a:r>
              <a:rPr lang="en-US" altLang="ko-KR" dirty="0"/>
              <a:t>, </a:t>
            </a:r>
            <a:r>
              <a:rPr lang="ko-KR" altLang="en-US" dirty="0" err="1"/>
              <a:t>클리셰가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30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Figurative language</a:t>
            </a:r>
            <a:r>
              <a:rPr lang="ko-KR" altLang="en-US" dirty="0"/>
              <a:t>의 종류로는 크게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모순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풍자</a:t>
            </a:r>
            <a:r>
              <a:rPr lang="en-US" altLang="ko-KR" dirty="0"/>
              <a:t>, </a:t>
            </a:r>
            <a:r>
              <a:rPr lang="ko-KR" altLang="en-US" dirty="0" err="1"/>
              <a:t>클리셰가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70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Figurative language</a:t>
            </a:r>
            <a:r>
              <a:rPr lang="ko-KR" altLang="en-US" dirty="0"/>
              <a:t>의 종류로는 크게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모순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풍자</a:t>
            </a:r>
            <a:r>
              <a:rPr lang="en-US" altLang="ko-KR" dirty="0"/>
              <a:t>, </a:t>
            </a:r>
            <a:r>
              <a:rPr lang="ko-KR" altLang="en-US" dirty="0" err="1"/>
              <a:t>클리셰가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57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Figurative language</a:t>
            </a:r>
            <a:r>
              <a:rPr lang="ko-KR" altLang="en-US" dirty="0"/>
              <a:t>의 종류로는 크게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모순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풍자</a:t>
            </a:r>
            <a:r>
              <a:rPr lang="en-US" altLang="ko-KR" dirty="0"/>
              <a:t>, </a:t>
            </a:r>
            <a:r>
              <a:rPr lang="ko-KR" altLang="en-US" dirty="0" err="1"/>
              <a:t>클리셰가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3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Figurative language</a:t>
            </a:r>
            <a:r>
              <a:rPr lang="ko-KR" altLang="en-US" dirty="0"/>
              <a:t>의 종류로는 크게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은유</a:t>
            </a:r>
            <a:r>
              <a:rPr lang="en-US" altLang="ko-KR" dirty="0"/>
              <a:t>, </a:t>
            </a:r>
            <a:r>
              <a:rPr lang="ko-KR" altLang="en-US" dirty="0"/>
              <a:t>직유</a:t>
            </a:r>
            <a:r>
              <a:rPr lang="en-US" altLang="ko-KR" dirty="0"/>
              <a:t>, </a:t>
            </a:r>
            <a:r>
              <a:rPr lang="ko-KR" altLang="en-US" dirty="0"/>
              <a:t>모순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풍자</a:t>
            </a:r>
            <a:r>
              <a:rPr lang="en-US" altLang="ko-KR" dirty="0"/>
              <a:t>, </a:t>
            </a:r>
            <a:r>
              <a:rPr lang="ko-KR" altLang="en-US" dirty="0" err="1"/>
              <a:t>클리셰가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CAD6-37D3-4D35-A464-11F85F00DF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0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14DFD-27CF-4A81-AF97-1B28CDBAC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BFC0A-5AFD-4AF1-8AF3-FE7192372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192D9-CDAB-479B-B58D-8562A09A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4D057-B0E8-4D81-826A-1596F1BC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22EED-A6CC-4A58-AB99-D37DE9F9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3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FD53-70BE-48EA-869B-C101B0B9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53295-5E29-4A6B-880C-F46FB425A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EF47-7736-48CF-8967-6A25D94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1618B-A54B-438C-ADEF-7CCCE949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394A9-9B89-48ED-96B5-A6D57C8F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FC46A-6009-42D5-BC0F-EA4C80BA4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BBE70A-E991-40E0-BD47-AAE09501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E4067-1B14-4627-9251-21AA69ED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F1E22-E81C-4963-9E83-913A0B31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416E2-1894-45C4-8CA5-899FB0B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F34AF-FDE2-4456-9A7A-E163C573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693EA-427B-4826-9950-DA729057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DD918-8D64-4BC0-A85A-4647E727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DF433-4DA0-41EA-B31B-C93954F7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F0D01-7231-4A3C-8F7A-4CFCC6F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2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1372C-9B9E-4886-97AC-B05A16F4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7451E-1D9D-451A-A12A-451A8C2C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E01B8-FD92-4C4C-9FD6-638DB631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CC18D-9F31-4F65-953A-CC470813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B8BF1-3841-49E1-8E36-FA31048D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5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126D1-88B7-4905-B383-B79214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88058-E6A8-4AA1-89E0-E59F7EFE4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9CA32A-B526-4324-8A0C-DBBCFB9EA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76980-D3D7-4F49-9D30-47D0543C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1E673-9ED3-4F78-AD3F-C249E27D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416E0-630B-4E5A-9DDA-6C5FDEF7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1372-E019-4721-AEAA-495A25E7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F67F7-8D9C-412C-823C-0644F2B6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C479C-D16F-4859-AF67-4B041C8FB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4905C7-DD19-4678-80D6-1DB644C79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A9A6A-E00C-4C12-98CA-5C286E165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E1F55A-879E-4D0D-ADD3-092312C0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3D0EBF-9413-46A1-ACD0-A3D5306A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11546-0531-4227-A79C-3C401558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C0E8F-8E1A-48E4-B1FB-30BA2788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67DED-BAB1-4177-9544-0C8315B8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7CDF88-D728-47C8-B1A4-68E89076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9AB23-1008-4D25-8EE8-0004E766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7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8265-D48A-45E4-AD1A-F53BDD3E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75200D-65B8-4E4E-AFC6-DD51C353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E4CE7-5DAF-46DD-9083-1D86739F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85DA-B2BB-4D7A-AA35-90CE9C9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B92ED-BC15-405B-AB55-66222B54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BC61F-6460-4FC6-BA1A-2FCD1E5A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4DF08-409C-4D73-A94F-73ACAF89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12253-D76B-4A7B-BE6F-828A26FA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60D0B-458B-4DDF-BD2C-91045299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0BDC-40D0-4BD2-8423-9BE003DD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C2E009-F89E-4E54-BBC7-2374C4538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352917-BB91-4747-9D02-D47CCDD6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AB641-0F0F-4FCD-A30B-61F05624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904B4-CD9D-47FF-9361-908E92CB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9DBAD-530D-439B-BEDE-7D5BCD8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04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3DB9B8-236F-49AD-B445-1E00787E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9E9F6-A4D7-4798-934A-54085F1C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9A583-72C6-40C4-9C91-D3D98B92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CCD2-7B5E-4959-B838-49F5C03418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461D-CB9B-4CFF-A650-E52020C6A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1D018-5347-4DAF-9692-B143C698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433" y="1256046"/>
            <a:ext cx="1944354" cy="19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1D996E8D-35A7-42EE-BE9D-ECA3B94944ED}"/>
              </a:ext>
            </a:extLst>
          </p:cNvPr>
          <p:cNvSpPr txBox="1">
            <a:spLocks/>
          </p:cNvSpPr>
          <p:nvPr/>
        </p:nvSpPr>
        <p:spPr>
          <a:xfrm>
            <a:off x="875185" y="9980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Personal-friendly filter</a:t>
            </a:r>
            <a:br>
              <a:rPr lang="en-US" altLang="ko-KR" sz="5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Bulletin board system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89C5E6-867F-4435-B557-AF9DF839524B}"/>
              </a:ext>
            </a:extLst>
          </p:cNvPr>
          <p:cNvSpPr/>
          <p:nvPr/>
        </p:nvSpPr>
        <p:spPr>
          <a:xfrm>
            <a:off x="1165196" y="971550"/>
            <a:ext cx="8544928" cy="1052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4C82AA-3DE1-479B-BE47-FD90EB7D0FA3}"/>
              </a:ext>
            </a:extLst>
          </p:cNvPr>
          <p:cNvSpPr/>
          <p:nvPr/>
        </p:nvSpPr>
        <p:spPr>
          <a:xfrm>
            <a:off x="1174721" y="3209925"/>
            <a:ext cx="8544928" cy="1052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F562714-0988-4D43-B02C-83B201E56894}"/>
              </a:ext>
            </a:extLst>
          </p:cNvPr>
          <p:cNvSpPr txBox="1">
            <a:spLocks/>
          </p:cNvSpPr>
          <p:nvPr/>
        </p:nvSpPr>
        <p:spPr>
          <a:xfrm>
            <a:off x="2949214" y="5315576"/>
            <a:ext cx="9144000" cy="1205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NLP(02)</a:t>
            </a:r>
          </a:p>
          <a:p>
            <a:pPr algn="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20141043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양준호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20143692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강경석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20145026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김상범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20151532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강영은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20151766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황선준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20155445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김규리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FD40B5F-30B3-45CD-A9B5-500630135186}"/>
              </a:ext>
            </a:extLst>
          </p:cNvPr>
          <p:cNvSpPr txBox="1">
            <a:spLocks/>
          </p:cNvSpPr>
          <p:nvPr/>
        </p:nvSpPr>
        <p:spPr>
          <a:xfrm>
            <a:off x="3803211" y="25538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Team. A++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17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53" y="435864"/>
            <a:ext cx="8033916" cy="13255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4000" b="1" dirty="0"/>
              <a:t>Figurative language(</a:t>
            </a:r>
            <a:r>
              <a:rPr lang="ko-KR" altLang="en-US" sz="4000" b="1" dirty="0"/>
              <a:t>비유 언어</a:t>
            </a:r>
            <a:r>
              <a:rPr lang="en-US" altLang="ko-KR" sz="4000" b="1" dirty="0"/>
              <a:t>)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B3F071BC-8B5D-40BE-B256-6C7F0D279123}"/>
              </a:ext>
            </a:extLst>
          </p:cNvPr>
          <p:cNvSpPr txBox="1">
            <a:spLocks/>
          </p:cNvSpPr>
          <p:nvPr/>
        </p:nvSpPr>
        <p:spPr>
          <a:xfrm>
            <a:off x="7213405" y="2053071"/>
            <a:ext cx="5063225" cy="451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lnSpc>
                <a:spcPct val="130000"/>
              </a:lnSpc>
              <a:buFontTx/>
              <a:buChar char="-"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Metaphor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은유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685800" indent="-685800">
              <a:lnSpc>
                <a:spcPct val="130000"/>
              </a:lnSpc>
              <a:buFontTx/>
              <a:buChar char="-"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Simile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직유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685800" indent="-685800">
              <a:lnSpc>
                <a:spcPct val="130000"/>
              </a:lnSpc>
              <a:buFontTx/>
              <a:buChar char="-"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Contradiction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모순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685800" indent="-685800">
              <a:lnSpc>
                <a:spcPct val="130000"/>
              </a:lnSpc>
              <a:buFontTx/>
              <a:buChar char="-"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Exaggeration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685800" indent="-685800">
              <a:lnSpc>
                <a:spcPct val="130000"/>
              </a:lnSpc>
              <a:buFontTx/>
              <a:buChar char="-"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Sarcasm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풍자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685800" indent="-685800">
              <a:lnSpc>
                <a:spcPct val="130000"/>
              </a:lnSpc>
              <a:buFontTx/>
              <a:buChar char="-"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Cliché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클리셰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685800" indent="-685800">
              <a:lnSpc>
                <a:spcPct val="130000"/>
              </a:lnSpc>
              <a:buFontTx/>
              <a:buChar char="-"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Irony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반어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685800" indent="-685800">
              <a:lnSpc>
                <a:spcPct val="130000"/>
              </a:lnSpc>
              <a:buFontTx/>
              <a:buChar char="-"/>
            </a:pP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0721B3-9401-4F21-AABB-5B0CF9186809}"/>
              </a:ext>
            </a:extLst>
          </p:cNvPr>
          <p:cNvSpPr/>
          <p:nvPr/>
        </p:nvSpPr>
        <p:spPr>
          <a:xfrm>
            <a:off x="976132" y="2231553"/>
            <a:ext cx="58413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Figurative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Language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(FL),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such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irony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sarcasm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simile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and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metaphor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poses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serious</a:t>
            </a:r>
            <a:r>
              <a:rPr lang="ko-KR" altLang="en-US" sz="3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challenge</a:t>
            </a:r>
            <a:r>
              <a:rPr lang="ko-KR" altLang="en-US" sz="3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3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NLP </a:t>
            </a:r>
            <a:r>
              <a:rPr lang="ko-KR" altLang="en-US" sz="3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systems</a:t>
            </a:r>
            <a:r>
              <a:rPr lang="ko-KR" altLang="en-US" sz="3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3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</a:rPr>
              <a:t>FL is a frequent phenomenon within human communication, occurring both in spoken and written discourse including books, websites, fora, chats, social network posts, news articles and product reviews.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00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figurative language programming">
            <a:extLst>
              <a:ext uri="{FF2B5EF4-FFF2-40B4-BE49-F238E27FC236}">
                <a16:creationId xmlns:a16="http://schemas.microsoft.com/office/drawing/2014/main" id="{2241A1A3-3130-429A-8A76-1D37CDA0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7" y="2685255"/>
            <a:ext cx="4360854" cy="32664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B000358-E1AD-467C-ADAE-DA76DAEB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192" y="478815"/>
            <a:ext cx="803391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Figurative language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Processing</a:t>
            </a:r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8E6BC5F-8B43-49D4-BD64-8CCC60BB61F4}"/>
              </a:ext>
            </a:extLst>
          </p:cNvPr>
          <p:cNvSpPr txBox="1">
            <a:spLocks/>
          </p:cNvSpPr>
          <p:nvPr/>
        </p:nvSpPr>
        <p:spPr>
          <a:xfrm>
            <a:off x="-150471" y="5829013"/>
            <a:ext cx="123424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Challenges in Finding Metaphorical Connections, Katy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Ilonka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Gero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Columbia University, The Association for Computational Linguistics, 2018</a:t>
            </a:r>
          </a:p>
          <a:p>
            <a:pPr algn="r"/>
            <a:r>
              <a:rPr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 </a:t>
            </a:r>
            <a:r>
              <a:rPr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Linguistic Features of Sarcasm and Metaphor Production Quality, Stephen </a:t>
            </a:r>
            <a:r>
              <a:rPr lang="en-US" altLang="ko-KR" sz="10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Skalicky</a:t>
            </a:r>
            <a:r>
              <a:rPr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and Scott A. Crossley, Georgia State University, The Association for Computational Linguistics, 2018</a:t>
            </a:r>
            <a:endParaRPr lang="ko-KR" altLang="en-US" sz="1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r"/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CF0C5F-2B50-43C2-B71A-D6EE66E12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507" y="2676495"/>
            <a:ext cx="6006728" cy="33235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FDE35E-C678-48B5-BD58-38DC7B67F827}"/>
              </a:ext>
            </a:extLst>
          </p:cNvPr>
          <p:cNvSpPr txBox="1"/>
          <p:nvPr/>
        </p:nvSpPr>
        <p:spPr>
          <a:xfrm>
            <a:off x="1620465" y="2122035"/>
            <a:ext cx="339137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(poem)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617327-A0E3-4DB9-B10C-8C48A669AF51}"/>
              </a:ext>
            </a:extLst>
          </p:cNvPr>
          <p:cNvSpPr txBox="1"/>
          <p:nvPr/>
        </p:nvSpPr>
        <p:spPr>
          <a:xfrm>
            <a:off x="5753150" y="2122035"/>
            <a:ext cx="60067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&lt;processing quality upgrading by using FL&gt;</a:t>
            </a:r>
          </a:p>
        </p:txBody>
      </p:sp>
    </p:spTree>
    <p:extLst>
      <p:ext uri="{BB962C8B-B14F-4D97-AF65-F5344CB8AC3E}">
        <p14:creationId xmlns:p14="http://schemas.microsoft.com/office/powerpoint/2010/main" val="175486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F6CCC513-44B7-490D-A4F4-DA55EAF9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8033916" cy="1325563"/>
          </a:xfrm>
        </p:spPr>
        <p:txBody>
          <a:bodyPr>
            <a:normAutofit fontScale="90000"/>
          </a:bodyPr>
          <a:lstStyle/>
          <a:p>
            <a:r>
              <a:rPr lang="en-US" altLang="ko-KR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Figurative Language Processing </a:t>
            </a:r>
            <a:endParaRPr lang="ko-KR" altLang="en-US" sz="5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24" name="그림 1023" descr="스크린샷이(가) 표시된 사진&#10;&#10;자동 생성된 설명">
            <a:extLst>
              <a:ext uri="{FF2B5EF4-FFF2-40B4-BE49-F238E27FC236}">
                <a16:creationId xmlns:a16="http://schemas.microsoft.com/office/drawing/2014/main" id="{E465FC70-5288-4DA9-B597-501A10961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85" y="2118833"/>
            <a:ext cx="6672119" cy="41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6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F6CCC513-44B7-490D-A4F4-DA55EAF9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8033916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EADB5-478A-4D19-BD3F-FC216C526950}"/>
              </a:ext>
            </a:extLst>
          </p:cNvPr>
          <p:cNvSpPr txBox="1"/>
          <p:nvPr/>
        </p:nvSpPr>
        <p:spPr>
          <a:xfrm>
            <a:off x="467139" y="1946857"/>
            <a:ext cx="10957074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웹사이트에서 데이터를 크롤링하여 테스트 사이트 구현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키워드가 포함된 게시글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추가 생성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 필터링 기능 구현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 필터링을 이용하여 전체 목록 중에서 원하는 글이 찾아지는지 확인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Boolean IR)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찾아진 글에서 미리 설정한 감정 값 범위에 따라 필터링이 되는지 확인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Sentiment filter)</a:t>
            </a:r>
          </a:p>
        </p:txBody>
      </p:sp>
    </p:spTree>
    <p:extLst>
      <p:ext uri="{BB962C8B-B14F-4D97-AF65-F5344CB8AC3E}">
        <p14:creationId xmlns:p14="http://schemas.microsoft.com/office/powerpoint/2010/main" val="226566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F6CCC513-44B7-490D-A4F4-DA55EAF9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8033916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사이트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C5D340-4D5A-44DD-9175-A8044166CAFC}"/>
              </a:ext>
            </a:extLst>
          </p:cNvPr>
          <p:cNvSpPr/>
          <p:nvPr/>
        </p:nvSpPr>
        <p:spPr>
          <a:xfrm>
            <a:off x="733062" y="1541439"/>
            <a:ext cx="7427089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1. </a:t>
            </a:r>
            <a:r>
              <a:rPr lang="ko-KR" altLang="en-US" b="1" dirty="0">
                <a:latin typeface="맑은 고딕" panose="020B0503020000020004" pitchFamily="50" charset="-127"/>
              </a:rPr>
              <a:t>웹사이트에서 데이터를 크롤링하여 테스트 사이트 구현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AF9E52-7B39-49FD-845A-B74A2780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09" y="2242736"/>
            <a:ext cx="5311039" cy="37740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9EEAFF-5302-4B73-A730-4E6D7A19C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240" y="2244361"/>
            <a:ext cx="3930963" cy="37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4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F6CCC513-44B7-490D-A4F4-DA55EAF9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8033916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사이트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7B4DFA-11D6-4381-88EA-3C57EC22F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718" y="2258298"/>
            <a:ext cx="5100315" cy="3717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C5D340-4D5A-44DD-9175-A8044166CAFC}"/>
              </a:ext>
            </a:extLst>
          </p:cNvPr>
          <p:cNvSpPr/>
          <p:nvPr/>
        </p:nvSpPr>
        <p:spPr>
          <a:xfrm>
            <a:off x="733062" y="1541439"/>
            <a:ext cx="7427089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1. </a:t>
            </a:r>
            <a:r>
              <a:rPr lang="ko-KR" altLang="en-US" b="1" dirty="0">
                <a:latin typeface="맑은 고딕" panose="020B0503020000020004" pitchFamily="50" charset="-127"/>
              </a:rPr>
              <a:t>웹사이트에서 데이터를 크롤링하여 테스트 사이트 구현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38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F6CCC513-44B7-490D-A4F4-DA55EAF9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8033916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 필터링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5BBB1B-9A08-423F-BF18-D7E8D6370ECD}"/>
              </a:ext>
            </a:extLst>
          </p:cNvPr>
          <p:cNvSpPr/>
          <p:nvPr/>
        </p:nvSpPr>
        <p:spPr>
          <a:xfrm>
            <a:off x="738472" y="1518098"/>
            <a:ext cx="5274201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맑은 고딕" panose="020B0503020000020004" pitchFamily="50" charset="-127"/>
              </a:rPr>
              <a:t>각 키워드가 포함된 게시글 </a:t>
            </a:r>
            <a:r>
              <a:rPr lang="en-US" altLang="ko-KR" b="1" dirty="0">
                <a:latin typeface="맑은 고딕" panose="020B0503020000020004" pitchFamily="50" charset="-127"/>
              </a:rPr>
              <a:t>100</a:t>
            </a:r>
            <a:r>
              <a:rPr lang="ko-KR" altLang="en-US" b="1" dirty="0">
                <a:latin typeface="맑은 고딕" panose="020B0503020000020004" pitchFamily="50" charset="-127"/>
              </a:rPr>
              <a:t>개씩 추가 생성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F140BF-68FF-4352-AA8A-97E82C2BE4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31"/>
          <a:stretch/>
        </p:blipFill>
        <p:spPr>
          <a:xfrm>
            <a:off x="6165549" y="2407534"/>
            <a:ext cx="5237773" cy="3565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FF1166-B3B0-4A2C-A393-ED3F56060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84" y="2407533"/>
            <a:ext cx="5345472" cy="3565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878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F6CCC513-44B7-490D-A4F4-DA55EAF9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8033916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 필터링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96FB22-A889-4A76-82CE-9DA877E9B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560" y="2663058"/>
            <a:ext cx="9274879" cy="3236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46FCA6-FF43-4CAB-94DA-2E711DAAC018}"/>
              </a:ext>
            </a:extLst>
          </p:cNvPr>
          <p:cNvSpPr/>
          <p:nvPr/>
        </p:nvSpPr>
        <p:spPr>
          <a:xfrm>
            <a:off x="720325" y="1518098"/>
            <a:ext cx="2783134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3. </a:t>
            </a:r>
            <a:r>
              <a:rPr lang="ko-KR" altLang="en-US" b="1" dirty="0">
                <a:latin typeface="맑은 고딕" panose="020B0503020000020004" pitchFamily="50" charset="-127"/>
              </a:rPr>
              <a:t>멀티 필터링 기능 구현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9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F6CCC513-44B7-490D-A4F4-DA55EAF9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8033916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 필터링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46FCA6-FF43-4CAB-94DA-2E711DAAC018}"/>
              </a:ext>
            </a:extLst>
          </p:cNvPr>
          <p:cNvSpPr/>
          <p:nvPr/>
        </p:nvSpPr>
        <p:spPr>
          <a:xfrm>
            <a:off x="720325" y="1518098"/>
            <a:ext cx="3831498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4 &amp; 5 . </a:t>
            </a:r>
            <a:r>
              <a:rPr lang="ko-KR" altLang="en-US" b="1" dirty="0">
                <a:latin typeface="맑은 고딕" panose="020B0503020000020004" pitchFamily="50" charset="-127"/>
              </a:rPr>
              <a:t>결과 확인 </a:t>
            </a:r>
            <a:r>
              <a:rPr lang="en-US" altLang="ko-KR" b="1" dirty="0">
                <a:latin typeface="맑은 고딕" panose="020B0503020000020004" pitchFamily="50" charset="-127"/>
              </a:rPr>
              <a:t>( </a:t>
            </a:r>
            <a:r>
              <a:rPr lang="ko-KR" altLang="en-US" b="1" dirty="0">
                <a:latin typeface="맑은 고딕" panose="020B0503020000020004" pitchFamily="50" charset="-127"/>
              </a:rPr>
              <a:t>키워드 </a:t>
            </a:r>
            <a:r>
              <a:rPr lang="en-US" altLang="ko-KR" b="1" dirty="0">
                <a:latin typeface="맑은 고딕" panose="020B0503020000020004" pitchFamily="50" charset="-127"/>
              </a:rPr>
              <a:t>: </a:t>
            </a:r>
            <a:r>
              <a:rPr lang="ko-KR" altLang="en-US" b="1" dirty="0">
                <a:latin typeface="맑은 고딕" panose="020B0503020000020004" pitchFamily="50" charset="-127"/>
              </a:rPr>
              <a:t>씨발 </a:t>
            </a:r>
            <a:r>
              <a:rPr lang="en-US" altLang="ko-KR" b="1" dirty="0">
                <a:latin typeface="맑은 고딕" panose="020B0503020000020004" pitchFamily="50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70BFD4-DC94-4E16-A037-158F95AC7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211" y="2207225"/>
            <a:ext cx="3885626" cy="42073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CC57FA-81ED-4068-BC2D-636540D06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198" y="1096489"/>
            <a:ext cx="4583510" cy="51957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767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F6CCC513-44B7-490D-A4F4-DA55EAF9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8033916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58DE4-F121-4237-BB24-8F3B3B3AAEF7}"/>
              </a:ext>
            </a:extLst>
          </p:cNvPr>
          <p:cNvSpPr txBox="1"/>
          <p:nvPr/>
        </p:nvSpPr>
        <p:spPr>
          <a:xfrm>
            <a:off x="467139" y="1946857"/>
            <a:ext cx="10957074" cy="571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 필터링을 테스트 하기 위해 추가적으로 같은 키워드를 가진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게시글을 생성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KEYWORD 1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KEYWORD 2 :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씨발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&lt;KEYWORD_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</a:rPr>
              <a:t>6, 11, 13, 15, 17, 25, 26, 29, 31, 32, 43, 48, 50, 52, 53, 57, 58, 60, 62, 64, 66, 79, 80, 85, 88, 99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</a:rPr>
              <a:t>&lt;KEYWORD_</a:t>
            </a:r>
            <a:r>
              <a:rPr lang="ko-KR" altLang="en-US" sz="2000" b="1" dirty="0">
                <a:latin typeface="맑은 고딕" panose="020B0503020000020004" pitchFamily="50" charset="-127"/>
              </a:rPr>
              <a:t>씨발</a:t>
            </a:r>
            <a:r>
              <a:rPr lang="en-US" altLang="ko-KR" sz="2000" b="1" dirty="0">
                <a:latin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</a:rPr>
              <a:t>5, 11, 42, 58, 67, 70, 71, 74, 77, 97, 98, 99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30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53" y="437850"/>
            <a:ext cx="803391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B3F071BC-8B5D-40BE-B256-6C7F0D279123}"/>
              </a:ext>
            </a:extLst>
          </p:cNvPr>
          <p:cNvSpPr txBox="1">
            <a:spLocks/>
          </p:cNvSpPr>
          <p:nvPr/>
        </p:nvSpPr>
        <p:spPr>
          <a:xfrm>
            <a:off x="1796453" y="1957567"/>
            <a:ext cx="9101043" cy="451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lnSpc>
                <a:spcPct val="130000"/>
              </a:lnSpc>
              <a:buFontTx/>
              <a:buChar char="-"/>
            </a:pP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  <a:cs typeface="Aharoni" panose="020B0604020202020204" pitchFamily="2" charset="-79"/>
              </a:rPr>
              <a:t>설계 및 피드백</a:t>
            </a:r>
            <a:endParaRPr lang="en-US" altLang="ko-KR" sz="3500" b="1" dirty="0">
              <a:latin typeface="맑은 고딕" panose="020B0503020000020004" pitchFamily="50" charset="-127"/>
              <a:ea typeface="맑은 고딕" panose="020B0503020000020004" pitchFamily="50" charset="-127"/>
              <a:cs typeface="Aharoni" panose="020B0604020202020204" pitchFamily="2" charset="-79"/>
            </a:endParaRPr>
          </a:p>
          <a:p>
            <a:pPr marL="685800" indent="-685800">
              <a:lnSpc>
                <a:spcPct val="130000"/>
              </a:lnSpc>
              <a:buFontTx/>
              <a:buChar char="-"/>
            </a:pP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  <a:cs typeface="Aharoni" panose="020B0604020202020204" pitchFamily="2" charset="-79"/>
              </a:rPr>
              <a:t>구글 </a:t>
            </a:r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  <a:cs typeface="Aharoni" panose="020B0604020202020204" pitchFamily="2" charset="-79"/>
              </a:rPr>
              <a:t>NLP API 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  <a:cs typeface="Aharoni" panose="020B0604020202020204" pitchFamily="2" charset="-79"/>
              </a:rPr>
              <a:t>분석</a:t>
            </a:r>
            <a:endParaRPr lang="en-US" altLang="ko-KR" sz="3500" b="1" dirty="0">
              <a:latin typeface="맑은 고딕" panose="020B0503020000020004" pitchFamily="50" charset="-127"/>
              <a:ea typeface="맑은 고딕" panose="020B0503020000020004" pitchFamily="50" charset="-127"/>
              <a:cs typeface="Aharoni" panose="020B0604020202020204" pitchFamily="2" charset="-79"/>
            </a:endParaRPr>
          </a:p>
          <a:p>
            <a:pPr marL="685800" indent="-685800">
              <a:lnSpc>
                <a:spcPct val="130000"/>
              </a:lnSpc>
              <a:buFontTx/>
              <a:buChar char="-"/>
            </a:pPr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  <a:cs typeface="Aharoni" panose="020B0604020202020204" pitchFamily="2" charset="-79"/>
              </a:rPr>
              <a:t>Figurative Language</a:t>
            </a:r>
          </a:p>
          <a:p>
            <a:pPr marL="685800" indent="-685800">
              <a:lnSpc>
                <a:spcPct val="130000"/>
              </a:lnSpc>
              <a:buFontTx/>
              <a:buChar char="-"/>
            </a:pP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  <a:cs typeface="Aharoni" panose="020B0604020202020204" pitchFamily="2" charset="-79"/>
              </a:rPr>
              <a:t>구현</a:t>
            </a:r>
            <a:endParaRPr lang="en-US" altLang="ko-KR" sz="3500" b="1" dirty="0">
              <a:latin typeface="맑은 고딕" panose="020B0503020000020004" pitchFamily="50" charset="-127"/>
              <a:ea typeface="맑은 고딕" panose="020B0503020000020004" pitchFamily="50" charset="-127"/>
              <a:cs typeface="Aharoni" panose="020B0604020202020204" pitchFamily="2" charset="-79"/>
            </a:endParaRPr>
          </a:p>
          <a:p>
            <a:pPr marL="685800" indent="-685800">
              <a:lnSpc>
                <a:spcPct val="130000"/>
              </a:lnSpc>
              <a:buFontTx/>
              <a:buChar char="-"/>
            </a:pP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  <a:cs typeface="Aharoni" panose="020B0604020202020204" pitchFamily="2" charset="-79"/>
              </a:rPr>
              <a:t>데모영상</a:t>
            </a:r>
            <a:endParaRPr lang="en-US" altLang="ko-KR" sz="3500" b="1" dirty="0">
              <a:latin typeface="맑은 고딕" panose="020B0503020000020004" pitchFamily="50" charset="-127"/>
              <a:ea typeface="맑은 고딕" panose="020B0503020000020004" pitchFamily="50" charset="-127"/>
              <a:cs typeface="Aharoni" panose="020B0604020202020204" pitchFamily="2" charset="-79"/>
            </a:endParaRPr>
          </a:p>
          <a:p>
            <a:pPr marL="685800" indent="-685800">
              <a:lnSpc>
                <a:spcPct val="130000"/>
              </a:lnSpc>
              <a:buFontTx/>
              <a:buChar char="-"/>
            </a:pP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  <a:cs typeface="Aharoni" panose="020B0604020202020204" pitchFamily="2" charset="-79"/>
              </a:rPr>
              <a:t>질의응답</a:t>
            </a:r>
            <a:endParaRPr lang="en-US" altLang="ko-KR" sz="3500" b="1" dirty="0">
              <a:latin typeface="맑은 고딕" panose="020B0503020000020004" pitchFamily="50" charset="-127"/>
              <a:ea typeface="맑은 고딕" panose="020B0503020000020004" pitchFamily="50" charset="-127"/>
              <a:cs typeface="Aharoni" panose="020B0604020202020204" pitchFamily="2" charset="-79"/>
            </a:endParaRPr>
          </a:p>
          <a:p>
            <a:pPr marL="685800" indent="-685800">
              <a:lnSpc>
                <a:spcPct val="130000"/>
              </a:lnSpc>
              <a:buFontTx/>
              <a:buChar char="-"/>
            </a:pPr>
            <a:endParaRPr lang="ko-KR" altLang="en-US" sz="3500" b="1" dirty="0">
              <a:latin typeface="맑은 고딕" panose="020B0503020000020004" pitchFamily="50" charset="-127"/>
              <a:ea typeface="맑은 고딕" panose="020B0503020000020004" pitchFamily="50" charset="-127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7296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F6CCC513-44B7-490D-A4F4-DA55EAF9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8033916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 비교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58DE4-F121-4237-BB24-8F3B3B3AAEF7}"/>
              </a:ext>
            </a:extLst>
          </p:cNvPr>
          <p:cNvSpPr txBox="1"/>
          <p:nvPr/>
        </p:nvSpPr>
        <p:spPr>
          <a:xfrm>
            <a:off x="467139" y="1946857"/>
            <a:ext cx="10957074" cy="408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&lt;KEYWORD_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 filtering 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</a:rPr>
              <a:t>1 :  </a:t>
            </a:r>
            <a:r>
              <a:rPr lang="ko-KR" altLang="en-US" sz="1500" b="1" dirty="0">
                <a:latin typeface="맑은 고딕" panose="020B0503020000020004" pitchFamily="50" charset="-127"/>
              </a:rPr>
              <a:t>간호는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여초인데도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</a:rPr>
              <a:t>-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페미세력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거의없거든</a:t>
            </a:r>
            <a:r>
              <a:rPr lang="ko-KR" altLang="en-US" sz="1500" b="1" dirty="0">
                <a:latin typeface="맑은 고딕" panose="020B0503020000020004" pitchFamily="50" charset="-127"/>
              </a:rPr>
              <a:t> 근데 씨발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여초페미인냥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까대는거</a:t>
            </a:r>
            <a:r>
              <a:rPr lang="ko-KR" altLang="en-US" sz="1500" b="1" dirty="0">
                <a:latin typeface="맑은 고딕" panose="020B0503020000020004" pitchFamily="50" charset="-127"/>
              </a:rPr>
              <a:t> 너무 같다 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개씨발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페미년들때문에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뭔난리냐</a:t>
            </a:r>
            <a:r>
              <a:rPr lang="en-US" altLang="ko-KR" sz="1500" b="1" dirty="0">
                <a:latin typeface="맑은 고딕" panose="020B0503020000020004" pitchFamily="50" charset="-127"/>
              </a:rPr>
              <a:t>58 :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페미들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발광하는거</a:t>
            </a:r>
            <a:r>
              <a:rPr lang="ko-KR" altLang="en-US" sz="1500" b="1" dirty="0">
                <a:latin typeface="맑은 고딕" panose="020B0503020000020004" pitchFamily="50" charset="-127"/>
              </a:rPr>
              <a:t> 너무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재밌어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</a:rPr>
              <a:t>- </a:t>
            </a:r>
            <a:r>
              <a:rPr lang="ko-KR" altLang="en-US" sz="1500" b="1" dirty="0">
                <a:latin typeface="맑은 고딕" panose="020B0503020000020004" pitchFamily="50" charset="-127"/>
              </a:rPr>
              <a:t>얼마나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쳐맞어야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쥐죽은듯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지내려나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쓰래기들</a:t>
            </a:r>
            <a:endParaRPr lang="en-US" altLang="ko-KR" sz="15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</a:rPr>
              <a:t>71 : </a:t>
            </a:r>
            <a:r>
              <a:rPr lang="ko-KR" altLang="en-US" sz="1500" b="1" dirty="0">
                <a:latin typeface="맑은 고딕" panose="020B0503020000020004" pitchFamily="50" charset="-127"/>
              </a:rPr>
              <a:t>오냐오냐 해주니까 아주 병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난게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페미아니냐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</a:rPr>
              <a:t>– </a:t>
            </a:r>
            <a:r>
              <a:rPr lang="ko-KR" altLang="en-US" sz="1500" b="1" dirty="0">
                <a:latin typeface="맑은 고딕" panose="020B0503020000020004" pitchFamily="50" charset="-127"/>
              </a:rPr>
              <a:t>여자라고 이해해주고 배려해주니까 지랄 똥들을 싸고있네</a:t>
            </a:r>
            <a:endParaRPr lang="en-US" altLang="ko-KR" sz="15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</a:rPr>
              <a:t>&lt;KEYWORD_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페미</a:t>
            </a:r>
            <a:r>
              <a:rPr lang="en-US" altLang="ko-KR" sz="2000" b="1" dirty="0">
                <a:latin typeface="맑은 고딕" panose="020B0503020000020004" pitchFamily="50" charset="-127"/>
              </a:rPr>
              <a:t>_ No filtering&gt;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</a:rPr>
              <a:t>6 : 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산이근황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</a:rPr>
              <a:t>- </a:t>
            </a:r>
            <a:r>
              <a:rPr lang="ko-KR" altLang="en-US" sz="1500" b="1" dirty="0">
                <a:latin typeface="맑은 고딕" panose="020B0503020000020004" pitchFamily="50" charset="-127"/>
              </a:rPr>
              <a:t>이게 페미니즘이다 말이야</a:t>
            </a:r>
            <a:endParaRPr lang="en-US" altLang="ko-KR" sz="15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</a:rPr>
              <a:t>48 : </a:t>
            </a:r>
            <a:r>
              <a:rPr lang="ko-KR" altLang="en-US" sz="1500" b="1" dirty="0">
                <a:latin typeface="맑은 고딕" panose="020B0503020000020004" pitchFamily="50" charset="-127"/>
              </a:rPr>
              <a:t>우파인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여자만나면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</a:rPr>
              <a:t>80</a:t>
            </a:r>
            <a:r>
              <a:rPr lang="ko-KR" altLang="en-US" sz="1500" b="1" dirty="0">
                <a:latin typeface="맑은 고딕" panose="020B0503020000020004" pitchFamily="50" charset="-127"/>
              </a:rPr>
              <a:t>프로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페미거르는거시야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</a:rPr>
              <a:t>- </a:t>
            </a:r>
            <a:r>
              <a:rPr lang="ko-KR" altLang="en-US" sz="1500" b="1" dirty="0">
                <a:latin typeface="맑은 고딕" panose="020B0503020000020004" pitchFamily="50" charset="-127"/>
              </a:rPr>
              <a:t>우파인 남자 만나면 </a:t>
            </a:r>
            <a:r>
              <a:rPr lang="en-US" altLang="ko-KR" sz="1500" b="1" dirty="0">
                <a:latin typeface="맑은 고딕" panose="020B0503020000020004" pitchFamily="50" charset="-127"/>
              </a:rPr>
              <a:t>80</a:t>
            </a:r>
            <a:r>
              <a:rPr lang="ko-KR" altLang="en-US" sz="1500" b="1" dirty="0">
                <a:latin typeface="맑은 고딕" panose="020B0503020000020004" pitchFamily="50" charset="-127"/>
              </a:rPr>
              <a:t>프로 최대일베 최소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야갤인거시야</a:t>
            </a:r>
            <a:endParaRPr lang="en-US" altLang="ko-KR" sz="15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</a:rPr>
              <a:t>99 : </a:t>
            </a:r>
            <a:r>
              <a:rPr lang="ko-KR" altLang="en-US" sz="1500" b="1" dirty="0">
                <a:latin typeface="맑은 고딕" panose="020B0503020000020004" pitchFamily="50" charset="-127"/>
              </a:rPr>
              <a:t>솔직히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페미들</a:t>
            </a:r>
            <a:r>
              <a:rPr lang="ko-KR" altLang="en-US" sz="1500" b="1" dirty="0">
                <a:latin typeface="맑은 고딕" panose="020B0503020000020004" pitchFamily="50" charset="-127"/>
              </a:rPr>
              <a:t> 앞에서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페미편듬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</a:rPr>
              <a:t>- </a:t>
            </a:r>
            <a:r>
              <a:rPr lang="ko-KR" altLang="en-US" sz="1500" b="1" dirty="0">
                <a:latin typeface="맑은 고딕" panose="020B0503020000020004" pitchFamily="50" charset="-127"/>
              </a:rPr>
              <a:t>그렇다고</a:t>
            </a:r>
            <a:endParaRPr lang="en-US" altLang="ko-KR" sz="15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55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F6CCC513-44B7-490D-A4F4-DA55EAF9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8033916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 비교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58DE4-F121-4237-BB24-8F3B3B3AAEF7}"/>
              </a:ext>
            </a:extLst>
          </p:cNvPr>
          <p:cNvSpPr txBox="1"/>
          <p:nvPr/>
        </p:nvSpPr>
        <p:spPr>
          <a:xfrm>
            <a:off x="276010" y="1952239"/>
            <a:ext cx="11639980" cy="339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&lt;KEYWORD_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씨발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2000" b="1" dirty="0">
                <a:latin typeface="맑은 고딕" panose="020B0503020000020004" pitchFamily="50" charset="-127"/>
              </a:rPr>
              <a:t> filtering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</a:rPr>
              <a:t>1 :  </a:t>
            </a:r>
            <a:r>
              <a:rPr lang="ko-KR" altLang="en-US" sz="1500" b="1" dirty="0">
                <a:latin typeface="맑은 고딕" panose="020B0503020000020004" pitchFamily="50" charset="-127"/>
              </a:rPr>
              <a:t>간호는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여초인데도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</a:rPr>
              <a:t>–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페미세력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거의없거든</a:t>
            </a:r>
            <a:r>
              <a:rPr lang="ko-KR" altLang="en-US" sz="1500" b="1" dirty="0">
                <a:latin typeface="맑은 고딕" panose="020B0503020000020004" pitchFamily="50" charset="-127"/>
              </a:rPr>
              <a:t> 근데 씨발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여초페미인냥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까대는거</a:t>
            </a:r>
            <a:r>
              <a:rPr lang="ko-KR" altLang="en-US" sz="1500" b="1" dirty="0">
                <a:latin typeface="맑은 고딕" panose="020B0503020000020004" pitchFamily="50" charset="-127"/>
              </a:rPr>
              <a:t> 너무 같다 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개씨발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페미년들때문에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뭔난리냐</a:t>
            </a:r>
            <a:endParaRPr lang="en-US" altLang="ko-KR" sz="15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</a:rPr>
              <a:t>8 :  </a:t>
            </a:r>
            <a:r>
              <a:rPr lang="ko-KR" altLang="en-US" sz="1500" b="1" dirty="0">
                <a:latin typeface="맑은 고딕" panose="020B0503020000020004" pitchFamily="50" charset="-127"/>
              </a:rPr>
              <a:t>아니 시발 레벨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공연때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응원봉던진새키누구냐</a:t>
            </a:r>
            <a:r>
              <a:rPr lang="en-US" altLang="ko-KR" sz="1500" b="1" dirty="0">
                <a:latin typeface="맑은 고딕" panose="020B0503020000020004" pitchFamily="50" charset="-127"/>
              </a:rPr>
              <a:t>– </a:t>
            </a:r>
            <a:r>
              <a:rPr lang="ko-KR" altLang="en-US" sz="1500" b="1" dirty="0">
                <a:latin typeface="맑은 고딕" panose="020B0503020000020004" pitchFamily="50" charset="-127"/>
              </a:rPr>
              <a:t>진심 존나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빡쳤었던게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중간쯤에서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응원봉</a:t>
            </a:r>
            <a:r>
              <a:rPr lang="ko-KR" altLang="en-US" sz="1500" b="1" dirty="0">
                <a:latin typeface="맑은 고딕" panose="020B0503020000020004" pitchFamily="50" charset="-127"/>
              </a:rPr>
              <a:t> 레벨한테 던짐  맞기라도 했으면 진짜</a:t>
            </a:r>
            <a:endParaRPr lang="en-US" altLang="ko-KR" sz="15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</a:rPr>
              <a:t>40 : </a:t>
            </a:r>
            <a:r>
              <a:rPr lang="ko-KR" altLang="en-US" sz="1500" b="1" dirty="0">
                <a:latin typeface="맑은 고딕" panose="020B0503020000020004" pitchFamily="50" charset="-127"/>
              </a:rPr>
              <a:t>씨발</a:t>
            </a:r>
            <a:r>
              <a:rPr lang="en-US" altLang="ko-KR" sz="1500" b="1" dirty="0">
                <a:latin typeface="맑은 고딕" panose="020B0503020000020004" pitchFamily="50" charset="-127"/>
              </a:rPr>
              <a:t>– </a:t>
            </a:r>
            <a:r>
              <a:rPr lang="ko-KR" altLang="en-US" sz="1500" b="1" dirty="0">
                <a:latin typeface="맑은 고딕" panose="020B0503020000020004" pitchFamily="50" charset="-127"/>
              </a:rPr>
              <a:t>씨발</a:t>
            </a:r>
            <a:endParaRPr lang="en-US" altLang="ko-KR" sz="15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</a:rPr>
              <a:t>&lt;KEYWORD_</a:t>
            </a:r>
            <a:r>
              <a:rPr lang="ko-KR" altLang="en-US" sz="2000" b="1" dirty="0">
                <a:latin typeface="맑은 고딕" panose="020B0503020000020004" pitchFamily="50" charset="-127"/>
              </a:rPr>
              <a:t>씨발</a:t>
            </a:r>
            <a:r>
              <a:rPr lang="en-US" altLang="ko-KR" sz="2000" b="1" dirty="0">
                <a:latin typeface="맑은 고딕" panose="020B0503020000020004" pitchFamily="50" charset="-127"/>
              </a:rPr>
              <a:t>_ No filtering&gt;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</a:rPr>
              <a:t>11 :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레드벨벳</a:t>
            </a:r>
            <a:r>
              <a:rPr lang="ko-KR" altLang="en-US" sz="1500" b="1" dirty="0">
                <a:latin typeface="맑은 고딕" panose="020B0503020000020004" pitchFamily="50" charset="-127"/>
              </a:rPr>
              <a:t> 봐서 좋은데 </a:t>
            </a:r>
            <a:r>
              <a:rPr lang="en-US" altLang="ko-KR" sz="1500" b="1" dirty="0">
                <a:latin typeface="맑은 고딕" panose="020B0503020000020004" pitchFamily="50" charset="-127"/>
              </a:rPr>
              <a:t>- </a:t>
            </a:r>
            <a:r>
              <a:rPr lang="ko-KR" altLang="en-US" sz="1500" b="1" dirty="0">
                <a:latin typeface="맑은 고딕" panose="020B0503020000020004" pitchFamily="50" charset="-127"/>
              </a:rPr>
              <a:t>내일 </a:t>
            </a:r>
            <a:r>
              <a:rPr lang="en-US" altLang="ko-KR" sz="1500" b="1" dirty="0">
                <a:latin typeface="맑은 고딕" panose="020B0503020000020004" pitchFamily="50" charset="-127"/>
              </a:rPr>
              <a:t>1</a:t>
            </a:r>
            <a:r>
              <a:rPr lang="ko-KR" altLang="en-US" sz="1500" b="1" dirty="0">
                <a:latin typeface="맑은 고딕" panose="020B0503020000020004" pitchFamily="50" charset="-127"/>
              </a:rPr>
              <a:t>교시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실화냐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으아아아악그</a:t>
            </a:r>
            <a:r>
              <a:rPr lang="ko-KR" altLang="en-US" sz="1500" b="1" dirty="0">
                <a:latin typeface="맑은 고딕" panose="020B0503020000020004" pitchFamily="50" charset="-127"/>
              </a:rPr>
              <a:t> 후에는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학원알바그</a:t>
            </a:r>
            <a:r>
              <a:rPr lang="ko-KR" altLang="en-US" sz="1500" b="1" dirty="0">
                <a:latin typeface="맑은 고딕" panose="020B0503020000020004" pitchFamily="50" charset="-127"/>
              </a:rPr>
              <a:t> 다음날은 편의점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스바씨파</a:t>
            </a:r>
            <a:endParaRPr lang="en-US" altLang="ko-KR" sz="15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</a:rPr>
              <a:t>48 :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에타</a:t>
            </a:r>
            <a:r>
              <a:rPr lang="ko-KR" altLang="en-US" sz="1500" b="1" dirty="0">
                <a:latin typeface="맑은 고딕" panose="020B0503020000020004" pitchFamily="50" charset="-127"/>
              </a:rPr>
              <a:t> 진짜 </a:t>
            </a:r>
            <a:r>
              <a:rPr lang="en-US" altLang="ko-KR" sz="1500" b="1" dirty="0">
                <a:latin typeface="맑은 고딕" panose="020B0503020000020004" pitchFamily="50" charset="-127"/>
              </a:rPr>
              <a:t>- </a:t>
            </a:r>
            <a:r>
              <a:rPr lang="ko-KR" altLang="en-US" sz="1500" b="1" dirty="0">
                <a:latin typeface="맑은 고딕" panose="020B0503020000020004" pitchFamily="50" charset="-127"/>
              </a:rPr>
              <a:t>씨발이네 </a:t>
            </a:r>
            <a:endParaRPr lang="en-US" altLang="ko-KR" sz="15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</a:rPr>
              <a:t>99 : </a:t>
            </a:r>
            <a:r>
              <a:rPr lang="ko-KR" altLang="en-US" sz="1500" b="1" dirty="0">
                <a:latin typeface="맑은 고딕" panose="020B0503020000020004" pitchFamily="50" charset="-127"/>
              </a:rPr>
              <a:t>근데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페시발은</a:t>
            </a:r>
            <a:r>
              <a:rPr lang="ko-KR" altLang="en-US" sz="1500" b="1" dirty="0">
                <a:latin typeface="맑은 고딕" panose="020B0503020000020004" pitchFamily="50" charset="-127"/>
              </a:rPr>
              <a:t> 진짜 </a:t>
            </a:r>
            <a:r>
              <a:rPr lang="en-US" altLang="ko-KR" sz="1500" b="1" dirty="0">
                <a:latin typeface="맑은 고딕" panose="020B0503020000020004" pitchFamily="50" charset="-127"/>
              </a:rPr>
              <a:t>-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페시발은</a:t>
            </a:r>
            <a:r>
              <a:rPr lang="ko-KR" altLang="en-US" sz="1500" b="1" dirty="0">
                <a:latin typeface="맑은 고딕" panose="020B0503020000020004" pitchFamily="50" charset="-127"/>
              </a:rPr>
              <a:t> 진짜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너무했다사회자랑</a:t>
            </a:r>
            <a:r>
              <a:rPr lang="ko-KR" altLang="en-US" sz="1500" b="1" dirty="0"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</a:rPr>
              <a:t>이거랑</a:t>
            </a:r>
            <a:r>
              <a:rPr lang="ko-KR" altLang="en-US" sz="1500" b="1" dirty="0">
                <a:latin typeface="맑은 고딕" panose="020B0503020000020004" pitchFamily="50" charset="-127"/>
              </a:rPr>
              <a:t> 묶여서 지금 밖에서 중앙대 수준 낮다고 욕 먹는다</a:t>
            </a:r>
            <a:r>
              <a:rPr lang="en-US" altLang="ko-KR" sz="1500" b="1" dirty="0"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93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F6CCC513-44B7-490D-A4F4-DA55EAF9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8033916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데모 영상</a:t>
            </a:r>
          </a:p>
        </p:txBody>
      </p:sp>
      <p:pic>
        <p:nvPicPr>
          <p:cNvPr id="7" name="KakaoTalk_Video_20190614_1840_24_245">
            <a:hlinkClick r:id="" action="ppaction://media"/>
            <a:extLst>
              <a:ext uri="{FF2B5EF4-FFF2-40B4-BE49-F238E27FC236}">
                <a16:creationId xmlns:a16="http://schemas.microsoft.com/office/drawing/2014/main" id="{DB1FE966-5756-47E2-B303-7E6A8411CF3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87758" y="1682941"/>
            <a:ext cx="7416484" cy="40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2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7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F6CCC513-44B7-490D-A4F4-DA55EAF9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8033916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1B7C1-1364-4ACC-A7DD-BAD2D8E33ABB}"/>
              </a:ext>
            </a:extLst>
          </p:cNvPr>
          <p:cNvSpPr txBox="1"/>
          <p:nvPr/>
        </p:nvSpPr>
        <p:spPr>
          <a:xfrm>
            <a:off x="467139" y="1946857"/>
            <a:ext cx="10957074" cy="405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아파치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</a:rPr>
              <a:t>DBMS</a:t>
            </a:r>
            <a:r>
              <a:rPr lang="ko-KR" altLang="en-US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</a:rPr>
              <a:t>: MySQL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</a:rPr>
              <a:t>Language</a:t>
            </a:r>
            <a:r>
              <a:rPr lang="ko-KR" altLang="en-US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</a:rPr>
              <a:t>:</a:t>
            </a:r>
            <a:r>
              <a:rPr lang="ko-KR" altLang="en-US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</a:rPr>
              <a:t>HTML, CSS, PHP, JavaScript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</a:rPr>
              <a:t>API : Google Cloud NLP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852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F6CCC513-44B7-490D-A4F4-DA55EAF9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8033916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868B0D-1F4F-412E-83EC-085426D3EF0A}"/>
              </a:ext>
            </a:extLst>
          </p:cNvPr>
          <p:cNvSpPr/>
          <p:nvPr/>
        </p:nvSpPr>
        <p:spPr>
          <a:xfrm>
            <a:off x="4510694" y="2885790"/>
            <a:ext cx="3228063" cy="7078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BD8F9FA-616F-4D24-83DB-AFEE4449C500}"/>
              </a:ext>
            </a:extLst>
          </p:cNvPr>
          <p:cNvGrpSpPr/>
          <p:nvPr/>
        </p:nvGrpSpPr>
        <p:grpSpPr>
          <a:xfrm rot="10800000">
            <a:off x="5735479" y="3791419"/>
            <a:ext cx="721042" cy="377132"/>
            <a:chOff x="5020056" y="2898648"/>
            <a:chExt cx="667512" cy="384047"/>
          </a:xfrm>
          <a:solidFill>
            <a:srgbClr val="C52715"/>
          </a:solidFill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9E79BDF6-1390-467D-B905-5F87331AFB55}"/>
                </a:ext>
              </a:extLst>
            </p:cNvPr>
            <p:cNvSpPr/>
            <p:nvPr/>
          </p:nvSpPr>
          <p:spPr>
            <a:xfrm>
              <a:off x="5025865" y="2898648"/>
              <a:ext cx="640080" cy="292608"/>
            </a:xfrm>
            <a:prstGeom prst="triangle">
              <a:avLst/>
            </a:prstGeom>
            <a:grpFill/>
            <a:ln>
              <a:solidFill>
                <a:srgbClr val="C52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6C8EAA7-A3F2-42AD-B4FB-02C6AE2D03B9}"/>
                </a:ext>
              </a:extLst>
            </p:cNvPr>
            <p:cNvSpPr/>
            <p:nvPr/>
          </p:nvSpPr>
          <p:spPr>
            <a:xfrm>
              <a:off x="5020056" y="3236976"/>
              <a:ext cx="667512" cy="45719"/>
            </a:xfrm>
            <a:prstGeom prst="rect">
              <a:avLst/>
            </a:prstGeom>
            <a:grpFill/>
            <a:ln>
              <a:solidFill>
                <a:srgbClr val="C52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A0A9F9-5BAE-4CF3-B318-4C882830C696}"/>
              </a:ext>
            </a:extLst>
          </p:cNvPr>
          <p:cNvCxnSpPr>
            <a:cxnSpLocks/>
          </p:cNvCxnSpPr>
          <p:nvPr/>
        </p:nvCxnSpPr>
        <p:spPr>
          <a:xfrm>
            <a:off x="3560870" y="4078530"/>
            <a:ext cx="21672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31CD10-D8A9-4B36-83BB-93A447D41294}"/>
              </a:ext>
            </a:extLst>
          </p:cNvPr>
          <p:cNvCxnSpPr>
            <a:cxnSpLocks/>
          </p:cNvCxnSpPr>
          <p:nvPr/>
        </p:nvCxnSpPr>
        <p:spPr>
          <a:xfrm>
            <a:off x="4528487" y="3692547"/>
            <a:ext cx="3192477" cy="0"/>
          </a:xfrm>
          <a:prstGeom prst="line">
            <a:avLst/>
          </a:prstGeom>
          <a:ln w="19050">
            <a:solidFill>
              <a:srgbClr val="C52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5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53" y="435864"/>
            <a:ext cx="8033916" cy="13255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피드백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B3F071BC-8B5D-40BE-B256-6C7F0D279123}"/>
              </a:ext>
            </a:extLst>
          </p:cNvPr>
          <p:cNvSpPr txBox="1">
            <a:spLocks/>
          </p:cNvSpPr>
          <p:nvPr/>
        </p:nvSpPr>
        <p:spPr>
          <a:xfrm>
            <a:off x="820027" y="1816548"/>
            <a:ext cx="11256225" cy="410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수업 중에 배운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NLP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알고리즘을 이용하여 필터링 시스템을 개발한다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Feedback 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필터링 시스템이 있는 어떤 방식으로 할지 생각해와라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NLP API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감정분석을 활용하여 필터링 시스템을 개발하겠다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>
                <a:latin typeface="맑은 고딕" panose="020B0503020000020004" pitchFamily="50" charset="-127"/>
              </a:rPr>
              <a:t>Feedback : </a:t>
            </a:r>
            <a:r>
              <a:rPr lang="ko-KR" altLang="en-US" sz="1800" dirty="0">
                <a:latin typeface="맑은 고딕" panose="020B0503020000020004" pitchFamily="50" charset="-127"/>
              </a:rPr>
              <a:t>감정분석 뿐만 아니라 </a:t>
            </a:r>
            <a:r>
              <a:rPr lang="en-US" altLang="ko-KR" sz="1800" dirty="0">
                <a:latin typeface="맑은 고딕" panose="020B0503020000020004" pitchFamily="50" charset="-127"/>
              </a:rPr>
              <a:t>+</a:t>
            </a:r>
            <a:r>
              <a:rPr lang="el-GR" altLang="ko-KR" sz="1800" dirty="0">
                <a:latin typeface="맑은 고딕" panose="020B0503020000020004" pitchFamily="50" charset="-127"/>
              </a:rPr>
              <a:t>α</a:t>
            </a:r>
            <a:r>
              <a:rPr lang="en-US" altLang="ko-KR" sz="1800" dirty="0">
                <a:latin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</a:rPr>
              <a:t>가 있으면 좋겠다</a:t>
            </a:r>
            <a:r>
              <a:rPr lang="en-US" altLang="ko-KR" sz="1800" dirty="0">
                <a:latin typeface="맑은 고딕" panose="020B0503020000020004" pitchFamily="50" charset="-127"/>
              </a:rPr>
              <a:t>.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NLP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뿐만 아니라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l-GR" altLang="ko-KR" sz="2000" b="1" dirty="0">
                <a:latin typeface="맑은 고딕" panose="020B0503020000020004" pitchFamily="50" charset="-127"/>
              </a:rPr>
              <a:t>α</a:t>
            </a:r>
            <a:r>
              <a:rPr lang="ko-KR" altLang="en-US" sz="2000" b="1" dirty="0">
                <a:latin typeface="맑은 고딕" panose="020B0503020000020004" pitchFamily="50" charset="-127"/>
              </a:rPr>
              <a:t>를 위해 멀티 필터링 시스템을 개발하겠다</a:t>
            </a:r>
            <a:r>
              <a:rPr lang="en-US" altLang="ko-KR" sz="2000" b="1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Feedback 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 필터링은 어떤 식으로 구현할 것인지 생각해봐라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설정한 키워드에 대해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IR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글을 찾고 해당 글에 대해 감정분석을 하겠다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	</a:t>
            </a:r>
            <a:r>
              <a:rPr lang="en-US" altLang="ko-KR" sz="1800" dirty="0">
                <a:latin typeface="맑은 고딕" panose="020B0503020000020004" pitchFamily="50" charset="-127"/>
              </a:rPr>
              <a:t>Feedback : </a:t>
            </a:r>
            <a:r>
              <a:rPr lang="ko-KR" altLang="en-US" sz="1800" dirty="0">
                <a:latin typeface="맑은 고딕" panose="020B0503020000020004" pitchFamily="50" charset="-127"/>
              </a:rPr>
              <a:t>필터링 시스템에 사용되는 </a:t>
            </a:r>
            <a:r>
              <a:rPr lang="en-US" altLang="ko-KR" sz="1800" dirty="0">
                <a:latin typeface="맑은 고딕" panose="020B0503020000020004" pitchFamily="50" charset="-127"/>
              </a:rPr>
              <a:t>Figurative Language </a:t>
            </a:r>
            <a:r>
              <a:rPr lang="ko-KR" altLang="en-US" sz="1800" dirty="0">
                <a:latin typeface="맑은 고딕" panose="020B0503020000020004" pitchFamily="50" charset="-127"/>
              </a:rPr>
              <a:t>대해 조사하고 발표해라</a:t>
            </a:r>
            <a:r>
              <a:rPr lang="en-US" altLang="ko-KR" sz="1800" dirty="0">
                <a:latin typeface="맑은 고딕" panose="020B0503020000020004" pitchFamily="50" charset="-127"/>
              </a:rPr>
              <a:t>.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15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53" y="435864"/>
            <a:ext cx="8033916" cy="13255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NLP API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35957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F85A97-68C4-484F-B277-6CDADFC3B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7" y="2411422"/>
            <a:ext cx="5855693" cy="2812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ABF4E7-34A4-419F-96A2-957AD7E0E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62" y="1976589"/>
            <a:ext cx="4433901" cy="3681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412277-7CAB-4006-84D7-D2A6024107BB}"/>
              </a:ext>
            </a:extLst>
          </p:cNvPr>
          <p:cNvSpPr txBox="1"/>
          <p:nvPr/>
        </p:nvSpPr>
        <p:spPr>
          <a:xfrm>
            <a:off x="8588416" y="1761427"/>
            <a:ext cx="143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&lt;Process&gt;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652E98-65C7-4947-9756-DC13078FF7F0}"/>
              </a:ext>
            </a:extLst>
          </p:cNvPr>
          <p:cNvSpPr txBox="1"/>
          <p:nvPr/>
        </p:nvSpPr>
        <p:spPr>
          <a:xfrm>
            <a:off x="2999919" y="1952217"/>
            <a:ext cx="2937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&lt;Basic Structure&gt;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30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53" y="435864"/>
            <a:ext cx="8033916" cy="13255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NLP API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35957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412277-7CAB-4006-84D7-D2A6024107BB}"/>
              </a:ext>
            </a:extLst>
          </p:cNvPr>
          <p:cNvSpPr txBox="1"/>
          <p:nvPr/>
        </p:nvSpPr>
        <p:spPr>
          <a:xfrm>
            <a:off x="4768296" y="1930234"/>
            <a:ext cx="29086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b="1" dirty="0"/>
              <a:t> Available Method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감정 분석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엔티티 분석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 분석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엔티티 감성 분석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 분류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652E98-65C7-4947-9756-DC13078FF7F0}"/>
              </a:ext>
            </a:extLst>
          </p:cNvPr>
          <p:cNvSpPr txBox="1"/>
          <p:nvPr/>
        </p:nvSpPr>
        <p:spPr>
          <a:xfrm>
            <a:off x="1018581" y="1816548"/>
            <a:ext cx="3391374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b="1" dirty="0"/>
              <a:t>Available languages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프랑스어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중국어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간체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번체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독일어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이탈리아어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일본어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포르투갈어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스페인어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7C34211-BDFF-4C27-9993-5B692FAF83DE}"/>
              </a:ext>
            </a:extLst>
          </p:cNvPr>
          <p:cNvCxnSpPr/>
          <p:nvPr/>
        </p:nvCxnSpPr>
        <p:spPr>
          <a:xfrm>
            <a:off x="4305783" y="1650079"/>
            <a:ext cx="0" cy="4074289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DAE63C9-A085-4106-852C-89F70967892B}"/>
              </a:ext>
            </a:extLst>
          </p:cNvPr>
          <p:cNvCxnSpPr/>
          <p:nvPr/>
        </p:nvCxnSpPr>
        <p:spPr>
          <a:xfrm>
            <a:off x="8032831" y="1650079"/>
            <a:ext cx="0" cy="4074289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483A8-20CA-4A4F-8CAA-1B3344830FE1}"/>
              </a:ext>
            </a:extLst>
          </p:cNvPr>
          <p:cNvSpPr txBox="1"/>
          <p:nvPr/>
        </p:nvSpPr>
        <p:spPr>
          <a:xfrm>
            <a:off x="8388744" y="1930233"/>
            <a:ext cx="26766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b="1" dirty="0"/>
              <a:t> Value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Magnitude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Salience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82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53" y="435864"/>
            <a:ext cx="8033916" cy="13255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NLP API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35957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2483A8-20CA-4A4F-8CAA-1B3344830FE1}"/>
              </a:ext>
            </a:extLst>
          </p:cNvPr>
          <p:cNvSpPr txBox="1"/>
          <p:nvPr/>
        </p:nvSpPr>
        <p:spPr>
          <a:xfrm>
            <a:off x="1524957" y="2668837"/>
            <a:ext cx="26766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b="1" dirty="0"/>
              <a:t> Value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Magnitude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Salience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8CF2B02-518D-4693-97B4-A3F3363BDC23}"/>
              </a:ext>
            </a:extLst>
          </p:cNvPr>
          <p:cNvCxnSpPr/>
          <p:nvPr/>
        </p:nvCxnSpPr>
        <p:spPr>
          <a:xfrm flipV="1">
            <a:off x="3391382" y="2349661"/>
            <a:ext cx="2704618" cy="868101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77EE60-B2BE-4323-9FA6-87E022338691}"/>
              </a:ext>
            </a:extLst>
          </p:cNvPr>
          <p:cNvCxnSpPr>
            <a:cxnSpLocks/>
          </p:cNvCxnSpPr>
          <p:nvPr/>
        </p:nvCxnSpPr>
        <p:spPr>
          <a:xfrm flipV="1">
            <a:off x="3671104" y="3690885"/>
            <a:ext cx="2424896" cy="49278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2B39C9-CF50-4136-9300-DBDAF215AEDD}"/>
              </a:ext>
            </a:extLst>
          </p:cNvPr>
          <p:cNvCxnSpPr>
            <a:cxnSpLocks/>
          </p:cNvCxnSpPr>
          <p:nvPr/>
        </p:nvCxnSpPr>
        <p:spPr>
          <a:xfrm>
            <a:off x="3391382" y="4262564"/>
            <a:ext cx="2704618" cy="806930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A109044-DE8F-4203-B247-847CD4684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88" y="1932972"/>
            <a:ext cx="5507378" cy="6817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E9CD7C-48F2-4973-87EE-B9F47B07F8CC}"/>
              </a:ext>
            </a:extLst>
          </p:cNvPr>
          <p:cNvSpPr txBox="1"/>
          <p:nvPr/>
        </p:nvSpPr>
        <p:spPr>
          <a:xfrm>
            <a:off x="11121100" y="2430100"/>
            <a:ext cx="159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긍정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17951-B040-4AED-AB9A-D9D9B5374CC3}"/>
              </a:ext>
            </a:extLst>
          </p:cNvPr>
          <p:cNvSpPr txBox="1"/>
          <p:nvPr/>
        </p:nvSpPr>
        <p:spPr>
          <a:xfrm>
            <a:off x="7303384" y="2430100"/>
            <a:ext cx="159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0D3453-9451-4BA7-81E0-330C481496B8}"/>
              </a:ext>
            </a:extLst>
          </p:cNvPr>
          <p:cNvSpPr/>
          <p:nvPr/>
        </p:nvSpPr>
        <p:spPr>
          <a:xfrm>
            <a:off x="6242372" y="3506219"/>
            <a:ext cx="416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긍정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강도를 표현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( 0~∞ 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E385A-B9CF-47E1-85BE-7F7A533F1FCA}"/>
              </a:ext>
            </a:extLst>
          </p:cNvPr>
          <p:cNvSpPr/>
          <p:nvPr/>
        </p:nvSpPr>
        <p:spPr>
          <a:xfrm>
            <a:off x="6254188" y="4884828"/>
            <a:ext cx="534171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 내에서 해당 형태소의 중요도를 표현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( 0~∞ )</a:t>
            </a:r>
          </a:p>
          <a:p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UNKNOWN | PERSON | LOCATION | ORGANIZATION |</a:t>
            </a:r>
          </a:p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EVENT | WORK_OF_ART | CONSUMER_GOOD | OTHER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02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53" y="435864"/>
            <a:ext cx="8033916" cy="13255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NLP API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35957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86F8A-78D8-4D57-91D7-526D3CBC04D0}"/>
              </a:ext>
            </a:extLst>
          </p:cNvPr>
          <p:cNvSpPr txBox="1"/>
          <p:nvPr/>
        </p:nvSpPr>
        <p:spPr>
          <a:xfrm>
            <a:off x="846362" y="1916509"/>
            <a:ext cx="1061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형태소의 긍정 부정 이원화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형태소의 세분화된 감정표현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문장의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감정값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산출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A66173-18F4-40D5-8D4A-FFCAC961E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2662749"/>
            <a:ext cx="6706536" cy="3572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DBF03-C66D-4639-A4EE-1811FC364691}"/>
              </a:ext>
            </a:extLst>
          </p:cNvPr>
          <p:cNvSpPr txBox="1"/>
          <p:nvPr/>
        </p:nvSpPr>
        <p:spPr>
          <a:xfrm>
            <a:off x="9248173" y="362676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긍정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17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53" y="435864"/>
            <a:ext cx="8033916" cy="13255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NLP API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이중부정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비유언어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35957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2901E9-6BE3-4DD9-A5BA-B084679981B3}"/>
              </a:ext>
            </a:extLst>
          </p:cNvPr>
          <p:cNvSpPr txBox="1"/>
          <p:nvPr/>
        </p:nvSpPr>
        <p:spPr>
          <a:xfrm>
            <a:off x="467139" y="1946857"/>
            <a:ext cx="10957074" cy="5255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이중 부정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/>
              <a:t>double negative)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경우는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부정적인 서술어와 결합하는 경우 긍정적인 감정을 강조하는 표현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natural language processing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부정 형태소로 간주하여 부정의 감정을 표현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Google NLP API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부정 국어와 부정어의 위치를 고려 후 강한 긍정에 가중치 부여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83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53" y="435864"/>
            <a:ext cx="8033916" cy="13255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NLP API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이중부정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비유언어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35957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2901E9-6BE3-4DD9-A5BA-B084679981B3}"/>
              </a:ext>
            </a:extLst>
          </p:cNvPr>
          <p:cNvSpPr txBox="1"/>
          <p:nvPr/>
        </p:nvSpPr>
        <p:spPr>
          <a:xfrm>
            <a:off x="467139" y="1946857"/>
            <a:ext cx="10957074" cy="340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비유언어</a:t>
            </a:r>
            <a:r>
              <a:rPr lang="en-US" altLang="ko-KR" sz="2000" b="1" dirty="0">
                <a:latin typeface="맑은 고딕" panose="020B0503020000020004" pitchFamily="50" charset="-127"/>
              </a:rPr>
              <a:t>(Figurative language</a:t>
            </a:r>
            <a:r>
              <a:rPr lang="en-US" altLang="ko-KR" dirty="0"/>
              <a:t>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경우는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</a:rPr>
              <a:t>표현하려는 대상을 다른 대상에 빗대어 나타내는 표현법을 통틀어 이르는 말</a:t>
            </a:r>
            <a:r>
              <a:rPr lang="en-US" altLang="ko-KR" sz="2000" b="1" dirty="0">
                <a:latin typeface="맑은 고딕" panose="020B0503020000020004" pitchFamily="50" charset="-127"/>
              </a:rPr>
              <a:t>.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38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1492</Words>
  <Application>Microsoft Office PowerPoint</Application>
  <PresentationFormat>와이드스크린</PresentationFormat>
  <Paragraphs>225</Paragraphs>
  <Slides>24</Slides>
  <Notes>23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나눔바른펜</vt:lpstr>
      <vt:lpstr>맑은 고딕</vt:lpstr>
      <vt:lpstr>Aharoni</vt:lpstr>
      <vt:lpstr>Arial</vt:lpstr>
      <vt:lpstr>Wingdings</vt:lpstr>
      <vt:lpstr>Office 테마</vt:lpstr>
      <vt:lpstr>PowerPoint 프레젠테이션</vt:lpstr>
      <vt:lpstr>INDEX</vt:lpstr>
      <vt:lpstr>설계 및 피드백</vt:lpstr>
      <vt:lpstr>구글 NLP API 분석</vt:lpstr>
      <vt:lpstr>구글 NLP API 분석</vt:lpstr>
      <vt:lpstr>구글 NLP API 분석</vt:lpstr>
      <vt:lpstr>구글 NLP API 분석</vt:lpstr>
      <vt:lpstr>구글 NLP API 분석(이중부정, 비유언어)</vt:lpstr>
      <vt:lpstr>구글 NLP API 분석(이중부정, 비유언어)</vt:lpstr>
      <vt:lpstr>Figurative language(비유 언어)</vt:lpstr>
      <vt:lpstr>Figurative language Processing </vt:lpstr>
      <vt:lpstr>Figurative Language Processing </vt:lpstr>
      <vt:lpstr>구현</vt:lpstr>
      <vt:lpstr>구현 ( 테스트 사이트 )</vt:lpstr>
      <vt:lpstr>구현 ( 테스트 사이트 )</vt:lpstr>
      <vt:lpstr>구현 (멀티 필터링)</vt:lpstr>
      <vt:lpstr>구현 (멀티 필터링)</vt:lpstr>
      <vt:lpstr>구현 (멀티 필터링)</vt:lpstr>
      <vt:lpstr>구현 결과</vt:lpstr>
      <vt:lpstr>구현 결과 비교</vt:lpstr>
      <vt:lpstr>구현 결과 비교</vt:lpstr>
      <vt:lpstr>데모 영상</vt:lpstr>
      <vt:lpstr>개발 </vt:lpstr>
      <vt:lpstr>질의응답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규리</dc:creator>
  <cp:lastModifiedBy>강 경석</cp:lastModifiedBy>
  <cp:revision>71</cp:revision>
  <dcterms:created xsi:type="dcterms:W3CDTF">2019-05-16T05:19:59Z</dcterms:created>
  <dcterms:modified xsi:type="dcterms:W3CDTF">2019-06-14T12:41:36Z</dcterms:modified>
</cp:coreProperties>
</file>