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59" r:id="rId9"/>
    <p:sldId id="261" r:id="rId10"/>
    <p:sldId id="269" r:id="rId11"/>
    <p:sldId id="270" r:id="rId12"/>
    <p:sldId id="271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2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5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9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35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6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7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50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7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6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8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5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3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27B3C-4E85-4883-871F-540703E31E2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BF7389-75C7-4127-8F2A-793243678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kaggl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DFD1-6490-E4C6-EFEC-8689F5B81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154036"/>
            <a:ext cx="8574622" cy="2616199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Diabetes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D76A8-6A01-C58D-2A7A-BF15FB1C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623697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IBM Machine Learning Professional Certificate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Supervised Machine Learning: Classification</a:t>
            </a:r>
          </a:p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</a:rPr>
              <a:t>Name – PAULAMI SANYAL</a:t>
            </a:r>
          </a:p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</a:rPr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22153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E6D4-9E36-7D6B-AFF7-606246AA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669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CLASSIFIER MODELS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DD1AA4-5A24-50B1-82E4-6616C548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509" y="2002525"/>
            <a:ext cx="7280922" cy="28674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05D2D6-FAEB-1AEF-B272-C5880E60781E}"/>
              </a:ext>
            </a:extLst>
          </p:cNvPr>
          <p:cNvSpPr txBox="1"/>
          <p:nvPr/>
        </p:nvSpPr>
        <p:spPr>
          <a:xfrm>
            <a:off x="1664413" y="1787703"/>
            <a:ext cx="256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KNN Algorithm </a:t>
            </a:r>
            <a:r>
              <a:rPr lang="en-IN" dirty="0"/>
              <a:t>– We also built a KNN model on the data.</a:t>
            </a:r>
          </a:p>
        </p:txBody>
      </p:sp>
    </p:spTree>
    <p:extLst>
      <p:ext uri="{BB962C8B-B14F-4D97-AF65-F5344CB8AC3E}">
        <p14:creationId xmlns:p14="http://schemas.microsoft.com/office/powerpoint/2010/main" val="37744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E6D4-9E36-7D6B-AFF7-606246AA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669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CLASSIFIER MODELS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08BDB5-2891-23DD-911B-9F69BDFC9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776" y="1660954"/>
            <a:ext cx="7004829" cy="35360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C3662-9D31-8BC6-629A-B37DE1BEBA17}"/>
              </a:ext>
            </a:extLst>
          </p:cNvPr>
          <p:cNvSpPr txBox="1"/>
          <p:nvPr/>
        </p:nvSpPr>
        <p:spPr>
          <a:xfrm>
            <a:off x="1674688" y="1660954"/>
            <a:ext cx="3061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XGBoost</a:t>
            </a:r>
            <a:r>
              <a:rPr lang="en-IN" b="1" dirty="0"/>
              <a:t> Classifier Algorithm </a:t>
            </a:r>
            <a:r>
              <a:rPr lang="en-IN" dirty="0"/>
              <a:t>– We also used </a:t>
            </a:r>
            <a:r>
              <a:rPr lang="en-IN" dirty="0" err="1"/>
              <a:t>XGBoost</a:t>
            </a:r>
            <a:r>
              <a:rPr lang="en-IN" dirty="0"/>
              <a:t> as one of the models for the dataset.</a:t>
            </a:r>
          </a:p>
        </p:txBody>
      </p:sp>
    </p:spTree>
    <p:extLst>
      <p:ext uri="{BB962C8B-B14F-4D97-AF65-F5344CB8AC3E}">
        <p14:creationId xmlns:p14="http://schemas.microsoft.com/office/powerpoint/2010/main" val="379936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E6D4-9E36-7D6B-AFF7-606246AA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669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CLASSIFIER MODELS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290299-381D-B4D3-321C-E9853641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243" y="2142884"/>
            <a:ext cx="7209787" cy="32099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3960A-684B-F4DA-ECB6-B491FB5E43D0}"/>
              </a:ext>
            </a:extLst>
          </p:cNvPr>
          <p:cNvSpPr txBox="1"/>
          <p:nvPr/>
        </p:nvSpPr>
        <p:spPr>
          <a:xfrm>
            <a:off x="1484311" y="2301411"/>
            <a:ext cx="2748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SVC algorithm </a:t>
            </a:r>
            <a:r>
              <a:rPr lang="en-IN" dirty="0"/>
              <a:t>– We built a support vector classifier model as well for the dataset.</a:t>
            </a:r>
          </a:p>
        </p:txBody>
      </p:sp>
    </p:spTree>
    <p:extLst>
      <p:ext uri="{BB962C8B-B14F-4D97-AF65-F5344CB8AC3E}">
        <p14:creationId xmlns:p14="http://schemas.microsoft.com/office/powerpoint/2010/main" val="1612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1CFD-3CA7-273B-88F9-59F09557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4097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9DA5-ADE5-42F2-570F-B2496C5A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2743"/>
            <a:ext cx="10018713" cy="3124201"/>
          </a:xfrm>
        </p:spPr>
        <p:txBody>
          <a:bodyPr/>
          <a:lstStyle/>
          <a:p>
            <a:r>
              <a:rPr lang="en-IN" dirty="0">
                <a:latin typeface="Inter"/>
              </a:rPr>
              <a:t>If we are making classification of diseases, Recall (or Sensitivity) would be the ideal score to use as a metric for decision-making.</a:t>
            </a:r>
          </a:p>
          <a:p>
            <a:r>
              <a:rPr lang="en-IN" dirty="0">
                <a:latin typeface="Inter"/>
              </a:rPr>
              <a:t>In our models, we find that Support Vector Classifier gave us the highest Recall value of about 54%.</a:t>
            </a:r>
          </a:p>
          <a:p>
            <a:r>
              <a:rPr lang="en-IN" dirty="0">
                <a:latin typeface="Inter"/>
              </a:rPr>
              <a:t>The close second would be Logistic Regression, with or without any regularization.</a:t>
            </a:r>
          </a:p>
          <a:p>
            <a:r>
              <a:rPr lang="en-IN" dirty="0">
                <a:latin typeface="Inter"/>
              </a:rPr>
              <a:t>My recommendation would be to use Support Vector Classifier in this case.</a:t>
            </a:r>
          </a:p>
        </p:txBody>
      </p:sp>
    </p:spTree>
    <p:extLst>
      <p:ext uri="{BB962C8B-B14F-4D97-AF65-F5344CB8AC3E}">
        <p14:creationId xmlns:p14="http://schemas.microsoft.com/office/powerpoint/2010/main" val="226457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20D-9DBD-ABFC-2BC0-A97B5F33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89580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SUGGESTIONS/NEXT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9DB9-88B7-DB72-C045-D8D6256D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17677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Inter"/>
              </a:rPr>
              <a:t>As we can see from the metrics obtained from the model classification report, our Recall scores were quite low. A recall value of less than 0.5 could be due to imbalanced class or untuned hyperparameters. We can further inspect the features for class imbalance and perform resampling, oversampling or </a:t>
            </a:r>
            <a:r>
              <a:rPr lang="en-IN" dirty="0" err="1">
                <a:latin typeface="Inter"/>
              </a:rPr>
              <a:t>undersampling</a:t>
            </a:r>
            <a:r>
              <a:rPr lang="en-IN" dirty="0">
                <a:latin typeface="Inter"/>
              </a:rPr>
              <a:t> or simply using </a:t>
            </a:r>
            <a:r>
              <a:rPr lang="en-IN" dirty="0" err="1">
                <a:latin typeface="Inter"/>
              </a:rPr>
              <a:t>class_weight</a:t>
            </a:r>
            <a:r>
              <a:rPr lang="en-IN" dirty="0">
                <a:latin typeface="Inter"/>
              </a:rPr>
              <a:t> as a parameter in the models, wherever applicable.</a:t>
            </a:r>
          </a:p>
          <a:p>
            <a:r>
              <a:rPr lang="en-IN" dirty="0">
                <a:latin typeface="Inter"/>
              </a:rPr>
              <a:t>We can also look for another feature like family history of diabetes in the patient to further improve the model.</a:t>
            </a:r>
          </a:p>
        </p:txBody>
      </p:sp>
    </p:spTree>
    <p:extLst>
      <p:ext uri="{BB962C8B-B14F-4D97-AF65-F5344CB8AC3E}">
        <p14:creationId xmlns:p14="http://schemas.microsoft.com/office/powerpoint/2010/main" val="148160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B6A6-1900-4507-225F-07C20FB8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406" y="1701228"/>
            <a:ext cx="10018713" cy="4473541"/>
          </a:xfrm>
        </p:spPr>
        <p:txBody>
          <a:bodyPr/>
          <a:lstStyle/>
          <a:p>
            <a:pPr marL="0" indent="0" algn="just">
              <a:buNone/>
            </a:pPr>
            <a:r>
              <a:rPr lang="en-IN" sz="6000" dirty="0"/>
              <a:t>						THANK YOU!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Source: </a:t>
            </a:r>
            <a:r>
              <a:rPr lang="en-IN" dirty="0">
                <a:hlinkClick r:id="rId2"/>
              </a:rPr>
              <a:t>kaggle.com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08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646B-4003-43ED-A40E-C1A0EA72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190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2A24-2F95-FCA8-2681-21636506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7703"/>
            <a:ext cx="10018713" cy="3282595"/>
          </a:xfrm>
        </p:spPr>
        <p:txBody>
          <a:bodyPr/>
          <a:lstStyle/>
          <a:p>
            <a:r>
              <a:rPr lang="en-US" b="0" i="0" dirty="0">
                <a:effectLst/>
                <a:latin typeface="Inter"/>
              </a:rPr>
              <a:t>The objective of this assignment is to predict the occurrence of Diabetes, based on diagnostic measurements of many previous cases. </a:t>
            </a:r>
          </a:p>
          <a:p>
            <a:r>
              <a:rPr lang="en-US" dirty="0">
                <a:latin typeface="Inter"/>
              </a:rPr>
              <a:t>Our model will try to learn from the available records of the previously diagnosed patients and classify new unknown patients with similar records, whether they have diabetes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CF02-706A-BB1D-314C-7E2E4C35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7185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EC4D-53D4-228F-D185-608D491E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6661"/>
            <a:ext cx="10018713" cy="518869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IN" sz="2000" b="0" i="0" dirty="0">
                <a:effectLst/>
                <a:latin typeface="Inter"/>
              </a:rPr>
              <a:t>Several constraints were placed on the selection of these instances from a larger database. In particular, all patients here are females at least 21 years old of Pima Indian heritage.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inherit"/>
              </a:rPr>
              <a:t>Pregnancies: Number of times pregnant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inherit"/>
              </a:rPr>
              <a:t>Glucose: Plasma glucose concentration a 2 hours in an oral glucose tolerance test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b="0" i="0" dirty="0" err="1">
                <a:effectLst/>
                <a:latin typeface="inherit"/>
              </a:rPr>
              <a:t>BloodPressure</a:t>
            </a:r>
            <a:r>
              <a:rPr lang="en-IN" sz="1800" b="0" i="0" dirty="0">
                <a:effectLst/>
                <a:latin typeface="inherit"/>
              </a:rPr>
              <a:t>: Diastolic blood pressure (mm Hg)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b="0" i="0" dirty="0" err="1">
                <a:effectLst/>
                <a:latin typeface="inherit"/>
              </a:rPr>
              <a:t>SkinThickness</a:t>
            </a:r>
            <a:r>
              <a:rPr lang="en-IN" sz="1800" b="0" i="0" dirty="0">
                <a:effectLst/>
                <a:latin typeface="inherit"/>
              </a:rPr>
              <a:t>: Triceps skin fold thickness (mm)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inherit"/>
              </a:rPr>
              <a:t>Insulin: 2-Hour serum insulin (mu U/ml)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inherit"/>
              </a:rPr>
              <a:t>BMI: Body mass index (weight in kg/(height in m)^2)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b="0" i="0" dirty="0" err="1">
                <a:effectLst/>
                <a:latin typeface="inherit"/>
              </a:rPr>
              <a:t>DiabetesPedigreeFunction</a:t>
            </a:r>
            <a:r>
              <a:rPr lang="en-IN" sz="1800" b="0" i="0" dirty="0">
                <a:effectLst/>
                <a:latin typeface="inherit"/>
              </a:rPr>
              <a:t>: Diabetes pedigree function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inherit"/>
              </a:rPr>
              <a:t>Age: Age (years)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inherit"/>
              </a:rPr>
              <a:t>Outcome: Class variable (0 or 1)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86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D80C-0AE5-867F-1320-514A5E72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9436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4E977-B601-F95E-BF2B-4E8F5AC5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170" y="1924703"/>
            <a:ext cx="6064562" cy="3740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DAAB8-65E0-5916-6A5B-90B951680206}"/>
              </a:ext>
            </a:extLst>
          </p:cNvPr>
          <p:cNvSpPr txBox="1"/>
          <p:nvPr/>
        </p:nvSpPr>
        <p:spPr>
          <a:xfrm>
            <a:off x="1484311" y="1924703"/>
            <a:ext cx="38777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Inter"/>
              </a:rPr>
              <a:t>In our dataset, we have 8 features and one target variable ‘Outcome’. The target variable ‘Outcome’ is classified into 2 categories, 1 for those patients who has diabetes and 0 for those patients who do not have diabetes.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Inter"/>
              </a:rPr>
              <a:t>Count-wise, 500 patients do not have diabetes and 268 patients do have diabetes. Percent-wise, about 65% do not have diabetes, and about 35% have diabetes.</a:t>
            </a:r>
          </a:p>
        </p:txBody>
      </p:sp>
    </p:spTree>
    <p:extLst>
      <p:ext uri="{BB962C8B-B14F-4D97-AF65-F5344CB8AC3E}">
        <p14:creationId xmlns:p14="http://schemas.microsoft.com/office/powerpoint/2010/main" val="29329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D80C-0AE5-867F-1320-514A5E72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135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EXPLORATION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A14B24-17F0-C8BE-0A31-38547BB81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495" y="1935758"/>
            <a:ext cx="7040846" cy="370475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58D03-1841-EDD6-474D-495359EE5E02}"/>
              </a:ext>
            </a:extLst>
          </p:cNvPr>
          <p:cNvSpPr txBox="1"/>
          <p:nvPr/>
        </p:nvSpPr>
        <p:spPr>
          <a:xfrm>
            <a:off x="1623317" y="1935758"/>
            <a:ext cx="3079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can see from the bar plot of the correlations of the features with the ‘Outcome’, the features that have highest correlation with the target are ‘Glucose’, BMI’, ‘Age’, and ‘Pregnancies’. </a:t>
            </a:r>
          </a:p>
        </p:txBody>
      </p:sp>
    </p:spTree>
    <p:extLst>
      <p:ext uri="{BB962C8B-B14F-4D97-AF65-F5344CB8AC3E}">
        <p14:creationId xmlns:p14="http://schemas.microsoft.com/office/powerpoint/2010/main" val="262532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D80C-0AE5-867F-1320-514A5E72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135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EXPLORATION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F05ADE-F527-AB08-5BB8-6958797842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7155"/>
            <a:ext cx="5336230" cy="459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001B5-06FA-11CF-A42B-1F7766363D90}"/>
              </a:ext>
            </a:extLst>
          </p:cNvPr>
          <p:cNvSpPr txBox="1"/>
          <p:nvPr/>
        </p:nvSpPr>
        <p:spPr>
          <a:xfrm>
            <a:off x="1695239" y="1900719"/>
            <a:ext cx="4226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Heatmaps are used to find correlations between all the feature variables in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we can see, ‘Glucose’ and ‘BMI’ both have higher correlations with our target variable ‘Outcome’.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‘</a:t>
            </a:r>
            <a:r>
              <a:rPr lang="en-IN" dirty="0" err="1"/>
              <a:t>SkinThickness</a:t>
            </a:r>
            <a:r>
              <a:rPr lang="en-IN" dirty="0"/>
              <a:t>’ and ‘Age’ have negative correlation. Meaning, as there is an increase in age, there’s a decrease in ‘</a:t>
            </a:r>
            <a:r>
              <a:rPr lang="en-IN" dirty="0" err="1"/>
              <a:t>SkinThickness</a:t>
            </a:r>
            <a:r>
              <a:rPr lang="en-IN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5074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D80C-0AE5-867F-1320-514A5E72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135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EXPLORATION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AC7AF6-9D93-593C-8AA3-6EB7F9DB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59" y="1561672"/>
            <a:ext cx="5232292" cy="510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FFEA3-E869-51D3-EAFB-08D8483FB573}"/>
              </a:ext>
            </a:extLst>
          </p:cNvPr>
          <p:cNvSpPr txBox="1"/>
          <p:nvPr/>
        </p:nvSpPr>
        <p:spPr>
          <a:xfrm>
            <a:off x="1965788" y="1890445"/>
            <a:ext cx="289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see the distributions of occurrence of diabetes amongst various given features.</a:t>
            </a:r>
          </a:p>
        </p:txBody>
      </p:sp>
    </p:spTree>
    <p:extLst>
      <p:ext uri="{BB962C8B-B14F-4D97-AF65-F5344CB8AC3E}">
        <p14:creationId xmlns:p14="http://schemas.microsoft.com/office/powerpoint/2010/main" val="229843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98E7-E4C0-D886-AD00-D8EDC0EF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108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DATA CLEANING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0D40-6633-19E4-1962-453A1AAD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0993"/>
            <a:ext cx="10018713" cy="3880207"/>
          </a:xfrm>
        </p:spPr>
        <p:txBody>
          <a:bodyPr/>
          <a:lstStyle/>
          <a:p>
            <a:r>
              <a:rPr lang="en-IN" dirty="0"/>
              <a:t>The dataset came with 8 features. And all of them were continuous in nature.</a:t>
            </a:r>
          </a:p>
          <a:p>
            <a:r>
              <a:rPr lang="en-IN" dirty="0"/>
              <a:t>However, some of the features had much higher values than the others. Hence, we had to normalize the data.</a:t>
            </a:r>
          </a:p>
          <a:p>
            <a:r>
              <a:rPr lang="en-IN" dirty="0"/>
              <a:t>We normalized the data after splitting it, and performed </a:t>
            </a:r>
            <a:r>
              <a:rPr lang="en-IN" b="1" dirty="0" err="1"/>
              <a:t>fit_transform</a:t>
            </a:r>
            <a:r>
              <a:rPr lang="en-IN" b="1" dirty="0"/>
              <a:t>() </a:t>
            </a:r>
            <a:r>
              <a:rPr lang="en-IN" dirty="0"/>
              <a:t>function only on the </a:t>
            </a:r>
            <a:r>
              <a:rPr lang="en-IN" b="1" dirty="0" err="1"/>
              <a:t>X_train</a:t>
            </a:r>
            <a:r>
              <a:rPr lang="en-IN" dirty="0"/>
              <a:t>, and then performed only </a:t>
            </a:r>
            <a:r>
              <a:rPr lang="en-IN" b="1" dirty="0"/>
              <a:t>transform() </a:t>
            </a:r>
            <a:r>
              <a:rPr lang="en-IN" dirty="0"/>
              <a:t>function on </a:t>
            </a:r>
            <a:r>
              <a:rPr lang="en-IN" b="1" dirty="0" err="1"/>
              <a:t>X_test</a:t>
            </a:r>
            <a:r>
              <a:rPr lang="en-IN" b="1" dirty="0"/>
              <a:t> </a:t>
            </a:r>
            <a:r>
              <a:rPr lang="en-IN" dirty="0"/>
              <a:t>to avoid overfitting.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96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E6D4-9E36-7D6B-AFF7-606246AA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669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CLASSIFIER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BAF2F-4221-1EC8-091E-0FA8411E4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788449"/>
            <a:ext cx="4852059" cy="171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64DB1-D170-DC5A-C86F-35EE402C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86" y="2788449"/>
            <a:ext cx="5282816" cy="1686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456AB1-A970-0BD7-A6FB-D8939731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132" y="4589004"/>
            <a:ext cx="5992490" cy="1883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D4D8B-C937-E0C5-B244-3AD855B2EAED}"/>
              </a:ext>
            </a:extLst>
          </p:cNvPr>
          <p:cNvSpPr txBox="1"/>
          <p:nvPr/>
        </p:nvSpPr>
        <p:spPr>
          <a:xfrm>
            <a:off x="1571946" y="1510301"/>
            <a:ext cx="1020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Inter"/>
              </a:rPr>
              <a:t>LOGISTIC REGRESSION </a:t>
            </a:r>
            <a:r>
              <a:rPr lang="en-IN" dirty="0">
                <a:latin typeface="Inter"/>
              </a:rPr>
              <a:t>- We built 3 models with Logistic Regression –  a standard one without regularization, one with L1 regularization and one with L2 regularization. All the models gave us similar scores. So, it’s safe to say here regularization isn’t really required.</a:t>
            </a:r>
          </a:p>
        </p:txBody>
      </p:sp>
    </p:spTree>
    <p:extLst>
      <p:ext uri="{BB962C8B-B14F-4D97-AF65-F5344CB8AC3E}">
        <p14:creationId xmlns:p14="http://schemas.microsoft.com/office/powerpoint/2010/main" val="67795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285</TotalTime>
  <Words>763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Corbel</vt:lpstr>
      <vt:lpstr>inherit</vt:lpstr>
      <vt:lpstr>Inter</vt:lpstr>
      <vt:lpstr>Parallax</vt:lpstr>
      <vt:lpstr>Diabetes Classification</vt:lpstr>
      <vt:lpstr>OBJECTIVE</vt:lpstr>
      <vt:lpstr>DATA SUMMARY</vt:lpstr>
      <vt:lpstr>DATA EXPLORATION</vt:lpstr>
      <vt:lpstr>DATA EXPLORATION</vt:lpstr>
      <vt:lpstr>DATA EXPLORATION</vt:lpstr>
      <vt:lpstr>DATA EXPLORATION</vt:lpstr>
      <vt:lpstr>DATA CLEANING &amp; FEATURE ENGINEERING</vt:lpstr>
      <vt:lpstr>CLASSIFIER MODELS</vt:lpstr>
      <vt:lpstr>CLASSIFIER MODELS</vt:lpstr>
      <vt:lpstr>CLASSIFIER MODELS</vt:lpstr>
      <vt:lpstr>CLASSIFIER MODELS</vt:lpstr>
      <vt:lpstr>RECOMMENDATION</vt:lpstr>
      <vt:lpstr>SUGGESTIONS/NEXT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Classification</dc:title>
  <dc:creator>Paulami Sanyal</dc:creator>
  <cp:lastModifiedBy>Paulami Sanyal</cp:lastModifiedBy>
  <cp:revision>12</cp:revision>
  <dcterms:created xsi:type="dcterms:W3CDTF">2022-07-22T19:57:52Z</dcterms:created>
  <dcterms:modified xsi:type="dcterms:W3CDTF">2022-07-24T11:23:32Z</dcterms:modified>
</cp:coreProperties>
</file>