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0" r:id="rId8"/>
    <p:sldId id="274" r:id="rId9"/>
    <p:sldId id="264" r:id="rId10"/>
    <p:sldId id="263" r:id="rId11"/>
    <p:sldId id="271" r:id="rId12"/>
    <p:sldId id="265" r:id="rId13"/>
    <p:sldId id="273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52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0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0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332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87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66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72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370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36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48E5-43A7-CE3C-769E-43BE252A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80C-D69F-C1DB-9484-4A28E357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3717-1B2D-B94B-1EC4-EBD4E0A1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1D71-92A4-7E82-D716-3E80203F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ABA59-38B9-14D6-BD26-BFD6BCCD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0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6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4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1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2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7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BEB37E-CF55-4507-B406-4613FEC3566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09EF723-979C-493B-B710-86C67C0620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28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github.com" TargetMode="External"/><Relationship Id="rId2" Type="http://schemas.openxmlformats.org/officeDocument/2006/relationships/hyperlink" Target="mailto:kaggle.com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B5AF-7479-9892-BF31-D62EAD934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595"/>
            <a:ext cx="9144000" cy="2283521"/>
          </a:xfrm>
        </p:spPr>
        <p:txBody>
          <a:bodyPr>
            <a:noAutofit/>
          </a:bodyPr>
          <a:lstStyle/>
          <a:p>
            <a:br>
              <a:rPr lang="en-US" sz="54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</a:br>
            <a:br>
              <a:rPr lang="en-US" sz="54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</a:br>
            <a:br>
              <a:rPr lang="en-US" sz="54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</a:br>
            <a:br>
              <a:rPr lang="en-US" sz="54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54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Used Cars Price Prediction</a:t>
            </a:r>
            <a:endParaRPr lang="en-IN" sz="5400" b="1" u="sng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00E41-8DE1-4D23-FEA8-5A6402446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562" y="3429000"/>
            <a:ext cx="4572000" cy="1189233"/>
          </a:xfrm>
        </p:spPr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PAULAMI SANYAL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June 2022</a:t>
            </a:r>
          </a:p>
        </p:txBody>
      </p:sp>
      <p:pic>
        <p:nvPicPr>
          <p:cNvPr id="1026" name="Picture 2" descr="Used Cars Increasingly Popular in S. Korea | Be Korea-savvy">
            <a:extLst>
              <a:ext uri="{FF2B5EF4-FFF2-40B4-BE49-F238E27FC236}">
                <a16:creationId xmlns:a16="http://schemas.microsoft.com/office/drawing/2014/main" id="{14D78865-FD8C-02DF-614F-BCBC4AD1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5" y="3631396"/>
            <a:ext cx="5072010" cy="260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0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26D-77B3-0165-BBD6-66BE4E3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Model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A85-67D5-66FE-44EE-4018F9FD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0" cy="3872390"/>
          </a:xfrm>
        </p:spPr>
        <p:txBody>
          <a:bodyPr/>
          <a:lstStyle/>
          <a:p>
            <a:r>
              <a:rPr lang="en-IN" dirty="0"/>
              <a:t>In terms of both root mean square error and r-square value, we find that regression with elastic net regularization to be the best alternative amongst simple linear regression, ridge regression, lasso regression and elastic net regression.</a:t>
            </a:r>
          </a:p>
          <a:p>
            <a:r>
              <a:rPr lang="en-IN" dirty="0"/>
              <a:t>Even in stochastic gradient descent,</a:t>
            </a:r>
            <a:br>
              <a:rPr lang="en-IN" dirty="0"/>
            </a:br>
            <a:r>
              <a:rPr lang="en-IN" dirty="0"/>
              <a:t>elastic net had better values than the </a:t>
            </a:r>
            <a:br>
              <a:rPr lang="en-IN" dirty="0"/>
            </a:br>
            <a:r>
              <a:rPr lang="en-IN" dirty="0"/>
              <a:t>rest of the models.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0C85F2-1F9A-B03B-420B-7911CF5F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46434"/>
            <a:ext cx="5182225" cy="19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0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26D-77B3-0165-BBD6-66BE4E3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Key findings &amp;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E737A-099C-4BA9-4C67-B44918521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971" y="1890445"/>
            <a:ext cx="5171027" cy="45776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474FF-729E-3A49-2B33-FD840ECFBDFE}"/>
              </a:ext>
            </a:extLst>
          </p:cNvPr>
          <p:cNvSpPr txBox="1"/>
          <p:nvPr/>
        </p:nvSpPr>
        <p:spPr>
          <a:xfrm>
            <a:off x="567878" y="1997094"/>
            <a:ext cx="57158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From the heatmap created we find that the features Power &amp; Engine most positively correlated, followed by Power &amp; Price, and Engine &amp;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So, we can say that Power &amp; Engine are the most important features that decides the valuation of the car.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26D-77B3-0165-BBD6-66BE4E3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Key findings &amp; insights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337F00-8872-1728-0F85-455D4CFABB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81" y="1858854"/>
            <a:ext cx="3499709" cy="226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9BA7E91-AEBB-7289-36E7-E695D5C9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9" y="1858854"/>
            <a:ext cx="3499710" cy="226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324C7DC-B648-D137-C6A8-84FB4DF1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81" y="4198617"/>
            <a:ext cx="3499709" cy="226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096E7-8AD9-FE66-ED42-2AA021719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9" y="4198617"/>
            <a:ext cx="3499709" cy="226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7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26D-77B3-0165-BBD6-66BE4E3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Key findings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9BA6-7962-15A9-F4DB-C4CBBA4E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Normalizing the target variable price made the evaluation linearly distributed through all the models – linear regression, ridge regression, lasso regression and elastic net regression.</a:t>
            </a:r>
          </a:p>
          <a:p>
            <a:r>
              <a:rPr lang="en-IN" dirty="0"/>
              <a:t>However, elastic net had the best values of all of them, and hence is recommended.</a:t>
            </a:r>
          </a:p>
        </p:txBody>
      </p:sp>
    </p:spTree>
    <p:extLst>
      <p:ext uri="{BB962C8B-B14F-4D97-AF65-F5344CB8AC3E}">
        <p14:creationId xmlns:p14="http://schemas.microsoft.com/office/powerpoint/2010/main" val="121339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26D-77B3-0165-BBD6-66BE4E3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Suggestions for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A85-67D5-66FE-44EE-4018F9FD9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Linear regression ran very smoothly and very fast. However, the regularization took much more time for training the models, but provided better outcomes in terms of error and r-square values.</a:t>
            </a:r>
          </a:p>
          <a:p>
            <a:r>
              <a:rPr lang="en-IN" b="1" dirty="0"/>
              <a:t>Personally, I would’ve added a feature of how many times the car was taken for servicing since being sold the first time. </a:t>
            </a:r>
            <a:r>
              <a:rPr lang="en-IN" dirty="0"/>
              <a:t>This feature might improve the model building as well as evaluation to some extent. This feature might be added to the model and evaluated further.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204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26D-77B3-0165-BBD6-66BE4E3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A85-67D5-66FE-44EE-4018F9FD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962" y="3353413"/>
            <a:ext cx="5024062" cy="1115845"/>
          </a:xfrm>
        </p:spPr>
        <p:txBody>
          <a:bodyPr/>
          <a:lstStyle/>
          <a:p>
            <a:r>
              <a:rPr lang="en-IN" dirty="0">
                <a:hlinkClick r:id="rId2"/>
              </a:rPr>
              <a:t>kaggle.com</a:t>
            </a:r>
            <a:endParaRPr lang="en-IN" dirty="0"/>
          </a:p>
          <a:p>
            <a:r>
              <a:rPr lang="en-IN" dirty="0">
                <a:hlinkClick r:id="rId3"/>
              </a:rPr>
              <a:t>Github.com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40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A85-67D5-66FE-44EE-4018F9FD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081" y="1774861"/>
            <a:ext cx="4469258" cy="8424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>
                <a:latin typeface="Copperplate Gothic Bold" panose="020E0705020206020404" pitchFamily="34" charset="0"/>
              </a:rPr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722077-25E3-55DA-DF8E-A96256C1F9F9}"/>
              </a:ext>
            </a:extLst>
          </p:cNvPr>
          <p:cNvSpPr txBox="1"/>
          <p:nvPr/>
        </p:nvSpPr>
        <p:spPr>
          <a:xfrm>
            <a:off x="2219218" y="2958957"/>
            <a:ext cx="80960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IBM Machine Learning Professional Certificate</a:t>
            </a:r>
          </a:p>
          <a:p>
            <a:r>
              <a:rPr lang="en-IN" sz="2000" dirty="0"/>
              <a:t>Supervised Machine Learning: Regression</a:t>
            </a: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</a:rPr>
              <a:t>By PAULAMI SANYAL</a:t>
            </a:r>
          </a:p>
        </p:txBody>
      </p:sp>
    </p:spTree>
    <p:extLst>
      <p:ext uri="{BB962C8B-B14F-4D97-AF65-F5344CB8AC3E}">
        <p14:creationId xmlns:p14="http://schemas.microsoft.com/office/powerpoint/2010/main" val="83809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E65-F2A3-43DD-CFEE-2A315F04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6A1C-FA30-66BB-589E-28AA843E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105"/>
            <a:ext cx="10515600" cy="4111857"/>
          </a:xfrm>
        </p:spPr>
        <p:txBody>
          <a:bodyPr/>
          <a:lstStyle/>
          <a:p>
            <a:r>
              <a:rPr lang="en-IN" dirty="0"/>
              <a:t>The main objective of this analysis focuses on the prediction of price of used cars.</a:t>
            </a:r>
          </a:p>
          <a:p>
            <a:r>
              <a:rPr lang="en-IN" dirty="0"/>
              <a:t>Running to used car dealers just to get the optimal price of that old car sellers need to gather might be an unnecessary trouble.</a:t>
            </a:r>
          </a:p>
          <a:p>
            <a:r>
              <a:rPr lang="en-IN" dirty="0"/>
              <a:t>Our objective is to build a model that could predict the optimal price that they might receive while selling their old cars.</a:t>
            </a:r>
          </a:p>
        </p:txBody>
      </p:sp>
    </p:spTree>
    <p:extLst>
      <p:ext uri="{BB962C8B-B14F-4D97-AF65-F5344CB8AC3E}">
        <p14:creationId xmlns:p14="http://schemas.microsoft.com/office/powerpoint/2010/main" val="22054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26D-77B3-0165-BBD6-66BE4E3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Description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A85-67D5-66FE-44EE-4018F9FD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17" y="1936553"/>
            <a:ext cx="10736494" cy="4302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consists of 13 columns: 12 features and one target ‘Price’.</a:t>
            </a:r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ADAA5-6E69-A9D9-2C3A-2459D5E5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80" y="2515331"/>
            <a:ext cx="5277120" cy="38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0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26D-77B3-0165-BBD6-66BE4E3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Summary of dataset	</a:t>
            </a:r>
            <a:endParaRPr lang="en-IN" sz="6000" b="1" u="sng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A85-67D5-66FE-44EE-4018F9FD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04" y="1890445"/>
            <a:ext cx="11106365" cy="48185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/>
              <a:t>The features of the dataset are:</a:t>
            </a:r>
          </a:p>
          <a:p>
            <a:pPr marL="0" indent="0">
              <a:buNone/>
            </a:pPr>
            <a:endParaRPr lang="en-IN" sz="1600" dirty="0"/>
          </a:p>
          <a:p>
            <a:pPr marL="971550" lvl="1" indent="-514350">
              <a:buAutoNum type="arabicPeriod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en-IN" sz="1600" dirty="0"/>
              <a:t> – Model of the car</a:t>
            </a:r>
          </a:p>
          <a:p>
            <a:pPr marL="971550" lvl="1" indent="-514350">
              <a:buAutoNum type="arabicPeriod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Location</a:t>
            </a:r>
            <a:r>
              <a:rPr lang="en-IN" sz="1600" dirty="0"/>
              <a:t> – City where the car is sold</a:t>
            </a:r>
          </a:p>
          <a:p>
            <a:pPr marL="971550" lvl="1" indent="-514350">
              <a:buAutoNum type="arabicPeriod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Year</a:t>
            </a:r>
            <a:r>
              <a:rPr lang="en-IN" sz="1600" dirty="0"/>
              <a:t> – Year of Manufacture</a:t>
            </a:r>
          </a:p>
          <a:p>
            <a:pPr marL="971550" lvl="1" indent="-514350">
              <a:buAutoNum type="arabicPeriod"/>
            </a:pPr>
            <a:r>
              <a:rPr lang="en-IN" sz="1600" b="1" dirty="0" err="1">
                <a:solidFill>
                  <a:schemeClr val="accent3">
                    <a:lumMod val="75000"/>
                  </a:schemeClr>
                </a:solidFill>
              </a:rPr>
              <a:t>Kilometers_Driven</a:t>
            </a: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1600" dirty="0"/>
              <a:t>– Number of Kilometres the car has been driven</a:t>
            </a:r>
          </a:p>
          <a:p>
            <a:pPr marL="971550" lvl="1" indent="-514350">
              <a:buAutoNum type="arabicPeriod"/>
            </a:pPr>
            <a:r>
              <a:rPr lang="en-IN" sz="1600" b="1" dirty="0" err="1">
                <a:solidFill>
                  <a:schemeClr val="accent3">
                    <a:lumMod val="75000"/>
                  </a:schemeClr>
                </a:solidFill>
              </a:rPr>
              <a:t>Fuel_Type</a:t>
            </a: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1600" dirty="0"/>
              <a:t>– The type of fuel the car runs on</a:t>
            </a:r>
          </a:p>
          <a:p>
            <a:pPr marL="971550" lvl="1" indent="-514350">
              <a:buAutoNum type="arabicPeriod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Transmission</a:t>
            </a:r>
          </a:p>
          <a:p>
            <a:pPr marL="971550" lvl="1" indent="-514350">
              <a:buAutoNum type="arabicPeriod"/>
            </a:pPr>
            <a:r>
              <a:rPr lang="en-IN" sz="1600" b="1" dirty="0" err="1">
                <a:solidFill>
                  <a:schemeClr val="accent3">
                    <a:lumMod val="75000"/>
                  </a:schemeClr>
                </a:solidFill>
              </a:rPr>
              <a:t>Owner_Type</a:t>
            </a: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1600" dirty="0"/>
              <a:t>– Whether the car has been sold first, second, third, fourth or more number of times before</a:t>
            </a:r>
          </a:p>
          <a:p>
            <a:pPr marL="971550" lvl="1" indent="-514350">
              <a:buAutoNum type="arabicPeriod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Mileage</a:t>
            </a:r>
            <a:r>
              <a:rPr lang="en-IN" sz="1600" dirty="0"/>
              <a:t> – How many kilometres do the car run per litre of fuel</a:t>
            </a:r>
          </a:p>
          <a:p>
            <a:pPr marL="971550" lvl="1" indent="-514350">
              <a:buAutoNum type="arabicPeriod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Engine</a:t>
            </a:r>
            <a:r>
              <a:rPr lang="en-IN" sz="1600" dirty="0"/>
              <a:t> – The capacity of the engine in CC (cubic centimetres)</a:t>
            </a:r>
          </a:p>
          <a:p>
            <a:pPr marL="971550" lvl="1" indent="-514350">
              <a:buAutoNum type="arabicPeriod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Power</a:t>
            </a:r>
            <a:r>
              <a:rPr lang="en-IN" sz="1600" dirty="0"/>
              <a:t> – The power of the engine</a:t>
            </a:r>
          </a:p>
          <a:p>
            <a:pPr marL="971550" lvl="1" indent="-514350">
              <a:buAutoNum type="arabicPeriod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Seats</a:t>
            </a:r>
            <a:r>
              <a:rPr lang="en-IN" sz="1600" dirty="0"/>
              <a:t> – Number of seats in the car</a:t>
            </a:r>
          </a:p>
          <a:p>
            <a:pPr marL="971550" lvl="1" indent="-514350">
              <a:buAutoNum type="arabicPeriod"/>
            </a:pPr>
            <a:r>
              <a:rPr lang="en-IN" sz="1600" b="1" dirty="0" err="1">
                <a:solidFill>
                  <a:schemeClr val="accent3">
                    <a:lumMod val="75000"/>
                  </a:schemeClr>
                </a:solidFill>
              </a:rPr>
              <a:t>New_Price</a:t>
            </a: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1600" dirty="0"/>
              <a:t>– Price of a new car</a:t>
            </a:r>
          </a:p>
          <a:p>
            <a:pPr marL="971550" lvl="1" indent="-514350">
              <a:buAutoNum type="arabicPeriod"/>
            </a:pPr>
            <a:r>
              <a:rPr lang="en-IN" sz="1600" b="1" dirty="0">
                <a:solidFill>
                  <a:schemeClr val="accent3">
                    <a:lumMod val="75000"/>
                  </a:schemeClr>
                </a:solidFill>
              </a:rPr>
              <a:t>Price</a:t>
            </a:r>
            <a:r>
              <a:rPr lang="en-IN" sz="1600" dirty="0"/>
              <a:t> – Current price of the car. This is our target variable.</a:t>
            </a:r>
          </a:p>
          <a:p>
            <a:pPr marL="514350" indent="-514350"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6697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26D-77B3-0165-BBD6-66BE4E3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Data exploration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A2BA4-260F-CB8C-0D89-C33B4A341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29" y="2886816"/>
            <a:ext cx="4442070" cy="34998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31548B-A6E7-F7CF-EF8D-FC290FEB0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34" y="3030876"/>
            <a:ext cx="6273954" cy="3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F4B40B-4F87-59B3-0074-C6E16C79099C}"/>
              </a:ext>
            </a:extLst>
          </p:cNvPr>
          <p:cNvSpPr txBox="1"/>
          <p:nvPr/>
        </p:nvSpPr>
        <p:spPr>
          <a:xfrm>
            <a:off x="606175" y="2013735"/>
            <a:ext cx="106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6019 data points and 12 features with 4 numeric and 9 object data types.</a:t>
            </a:r>
          </a:p>
        </p:txBody>
      </p:sp>
    </p:spTree>
    <p:extLst>
      <p:ext uri="{BB962C8B-B14F-4D97-AF65-F5344CB8AC3E}">
        <p14:creationId xmlns:p14="http://schemas.microsoft.com/office/powerpoint/2010/main" val="375658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26D-77B3-0165-BBD6-66BE4E3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Data cleaning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370484-2F5C-6E22-C2C1-52C684AEE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502" y="2802697"/>
            <a:ext cx="3175419" cy="366067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A5854A-6A40-03AA-D9F7-7E59D6760283}"/>
              </a:ext>
            </a:extLst>
          </p:cNvPr>
          <p:cNvSpPr txBox="1"/>
          <p:nvPr/>
        </p:nvSpPr>
        <p:spPr>
          <a:xfrm>
            <a:off x="451358" y="1910993"/>
            <a:ext cx="1128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5195 null values for the feature </a:t>
            </a:r>
            <a:r>
              <a:rPr lang="en-IN" dirty="0" err="1"/>
              <a:t>New_Price</a:t>
            </a:r>
            <a:r>
              <a:rPr lang="en-IN" dirty="0"/>
              <a:t> our of 6019 datapoints. So, we remove this feature entirely.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also remove all the null valued rows from the features Mileage, Engine, Power, &amp; Seats</a:t>
            </a:r>
          </a:p>
        </p:txBody>
      </p:sp>
    </p:spTree>
    <p:extLst>
      <p:ext uri="{BB962C8B-B14F-4D97-AF65-F5344CB8AC3E}">
        <p14:creationId xmlns:p14="http://schemas.microsoft.com/office/powerpoint/2010/main" val="203136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26D-77B3-0165-BBD6-66BE4E3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A85-67D5-66FE-44EE-4018F9FD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866730"/>
            <a:ext cx="10364452" cy="4780651"/>
          </a:xfrm>
        </p:spPr>
        <p:txBody>
          <a:bodyPr>
            <a:normAutofit/>
          </a:bodyPr>
          <a:lstStyle/>
          <a:p>
            <a:r>
              <a:rPr lang="en-IN" sz="1600" dirty="0"/>
              <a:t>We derived the name of the company &amp; the model of the car, while removing the name column</a:t>
            </a:r>
          </a:p>
          <a:p>
            <a:r>
              <a:rPr lang="en-IN" sz="1600" dirty="0"/>
              <a:t>As object datatypes cannot be used in the modelling we converted them to numeric values using one-hot-encoding – for columns location, </a:t>
            </a:r>
            <a:r>
              <a:rPr lang="en-IN" sz="1600" dirty="0" err="1"/>
              <a:t>fuel_type</a:t>
            </a:r>
            <a:r>
              <a:rPr lang="en-IN" sz="1600" dirty="0"/>
              <a:t>, transmission, </a:t>
            </a:r>
            <a:r>
              <a:rPr lang="en-IN" sz="1600" dirty="0" err="1"/>
              <a:t>owner_type</a:t>
            </a:r>
            <a:r>
              <a:rPr lang="en-IN" sz="1600" dirty="0"/>
              <a:t>, company &amp; model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521D0-5D9B-6906-3F1A-D16AA60CC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3216327"/>
            <a:ext cx="10120672" cy="32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26D-77B3-0165-BBD6-66BE4E3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Feature engineering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D58D896-AA61-8E52-16AF-2D392783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61" y="3274187"/>
            <a:ext cx="4717603" cy="324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D2475D-6C7A-1DCB-B42B-39B41D40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15" y="1818527"/>
            <a:ext cx="11404314" cy="4787756"/>
          </a:xfrm>
        </p:spPr>
        <p:txBody>
          <a:bodyPr/>
          <a:lstStyle/>
          <a:p>
            <a:r>
              <a:rPr lang="en-IN" dirty="0"/>
              <a:t>Our target variable price was right-skewed. We used log-transformation to normalize it. This improved both the error values and r-square values and gave us an improved model.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D3ECCA4-E764-8C9F-64BD-96E10B408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01" y="3355581"/>
            <a:ext cx="4599239" cy="31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46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726D-77B3-0165-BBD6-66BE4E3C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Summary of linear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A85-67D5-66FE-44EE-4018F9FD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28" y="2214694"/>
            <a:ext cx="11620072" cy="4258025"/>
          </a:xfrm>
        </p:spPr>
        <p:txBody>
          <a:bodyPr/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Simple linear regression </a:t>
            </a:r>
            <a:r>
              <a:rPr lang="en-IN" dirty="0"/>
              <a:t>– Simple linear regression model had a R-square value of about 81%  </a:t>
            </a:r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Linear regression with polynomial effects </a:t>
            </a:r>
            <a:r>
              <a:rPr lang="en-IN" dirty="0"/>
              <a:t>– my system had memory restrictions hence I had to build this one with polynomial of degree one, which is same as simple linear regression and had a r-square value of 81% as well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Regularization regression </a:t>
            </a:r>
            <a:r>
              <a:rPr lang="en-IN" dirty="0"/>
              <a:t>– we applied ridge, lasso &amp; elastic net regularization techniques for model building and found that elastic net regression had the least root mean square error and the highest r-square value of all three. </a:t>
            </a:r>
          </a:p>
        </p:txBody>
      </p:sp>
    </p:spTree>
    <p:extLst>
      <p:ext uri="{BB962C8B-B14F-4D97-AF65-F5344CB8AC3E}">
        <p14:creationId xmlns:p14="http://schemas.microsoft.com/office/powerpoint/2010/main" val="424914198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4106</TotalTime>
  <Words>778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Copperplate Gothic Bold</vt:lpstr>
      <vt:lpstr>Tw Cen MT</vt:lpstr>
      <vt:lpstr>Droplet</vt:lpstr>
      <vt:lpstr>    Used Cars Price Prediction</vt:lpstr>
      <vt:lpstr>OBJECTIVE</vt:lpstr>
      <vt:lpstr>Description of the Data</vt:lpstr>
      <vt:lpstr>Summary of dataset </vt:lpstr>
      <vt:lpstr>Data exploration </vt:lpstr>
      <vt:lpstr>Data cleaning</vt:lpstr>
      <vt:lpstr>Feature engineering</vt:lpstr>
      <vt:lpstr>Feature engineering</vt:lpstr>
      <vt:lpstr>Summary of linear regression models</vt:lpstr>
      <vt:lpstr>Model recommendation</vt:lpstr>
      <vt:lpstr>Key findings &amp; insights</vt:lpstr>
      <vt:lpstr>Key findings &amp; insights</vt:lpstr>
      <vt:lpstr>Key findings &amp; insights</vt:lpstr>
      <vt:lpstr>Suggestions for next steps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Used Cars Price Prediction</dc:title>
  <dc:creator>Paulami Sanyal</dc:creator>
  <cp:lastModifiedBy>Paulami Sanyal</cp:lastModifiedBy>
  <cp:revision>26</cp:revision>
  <dcterms:created xsi:type="dcterms:W3CDTF">2022-06-13T13:16:51Z</dcterms:created>
  <dcterms:modified xsi:type="dcterms:W3CDTF">2022-06-21T15:34:23Z</dcterms:modified>
</cp:coreProperties>
</file>