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Pauline Felten</a:t>
            </a:r>
            <a:endParaRPr sz="2800" dirty="0"/>
          </a:p>
          <a:p>
            <a:pPr marL="0" lvl="0" indent="0" algn="ctr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Étude sur l’alimentation dans le monde</a:t>
            </a:r>
            <a:endParaRPr/>
          </a:p>
        </p:txBody>
      </p:sp>
      <p:pic>
        <p:nvPicPr>
          <p:cNvPr id="124" name="Google Shape;124;p1" descr="Tout savoir sur les bienfaits d'une alimentation bio pour bébé | Autour de  bébé | Conse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522785"/>
            <a:ext cx="6553200" cy="336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carte, globe, sphère, Monde&#10;&#10;Description générée automatiquement">
            <a:extLst>
              <a:ext uri="{FF2B5EF4-FFF2-40B4-BE49-F238E27FC236}">
                <a16:creationId xmlns:a16="http://schemas.microsoft.com/office/drawing/2014/main" id="{C3F24432-94D9-5FD6-E444-E1DDC35F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552" y="3133251"/>
            <a:ext cx="6759122" cy="38475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pic>
        <p:nvPicPr>
          <p:cNvPr id="5" name="Image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951600FE-D3AE-A528-301E-89A6DC25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72" y="1883153"/>
            <a:ext cx="10160001" cy="50002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pic>
        <p:nvPicPr>
          <p:cNvPr id="3" name="Image 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017F8EA3-9610-A262-14C7-9C40797B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1883368"/>
            <a:ext cx="10467607" cy="50254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BF744D0-907A-98EF-F5B4-2C2CCC68F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31890"/>
              </p:ext>
            </p:extLst>
          </p:nvPr>
        </p:nvGraphicFramePr>
        <p:xfrm>
          <a:off x="2345596" y="1899826"/>
          <a:ext cx="7856737" cy="49581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68438">
                  <a:extLst>
                    <a:ext uri="{9D8B030D-6E8A-4147-A177-3AD203B41FA5}">
                      <a16:colId xmlns:a16="http://schemas.microsoft.com/office/drawing/2014/main" val="2725143131"/>
                    </a:ext>
                  </a:extLst>
                </a:gridCol>
                <a:gridCol w="2074984">
                  <a:extLst>
                    <a:ext uri="{9D8B030D-6E8A-4147-A177-3AD203B41FA5}">
                      <a16:colId xmlns:a16="http://schemas.microsoft.com/office/drawing/2014/main" val="4115413787"/>
                    </a:ext>
                  </a:extLst>
                </a:gridCol>
                <a:gridCol w="4613315">
                  <a:extLst>
                    <a:ext uri="{9D8B030D-6E8A-4147-A177-3AD203B41FA5}">
                      <a16:colId xmlns:a16="http://schemas.microsoft.com/office/drawing/2014/main" val="2242194668"/>
                    </a:ext>
                  </a:extLst>
                </a:gridCol>
              </a:tblGrid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Classement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Zone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Disponibilité alimentaire (Kcal/personne/jour)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486617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Autriche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9582678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Belgique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3737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2809922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Turquie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3708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4493931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États-Unis d'Amérique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3682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1455177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Israël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0381933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Irlande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03389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4659629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Luxembourg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4890400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Égypte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1084169"/>
                  </a:ext>
                </a:extLst>
              </a:tr>
              <a:tr h="455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Allemagne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3503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53493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D69EDCC-987F-2E60-8544-F0F7BAA6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92852"/>
              </p:ext>
            </p:extLst>
          </p:nvPr>
        </p:nvGraphicFramePr>
        <p:xfrm>
          <a:off x="2192783" y="1882068"/>
          <a:ext cx="7806432" cy="49759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66983">
                  <a:extLst>
                    <a:ext uri="{9D8B030D-6E8A-4147-A177-3AD203B41FA5}">
                      <a16:colId xmlns:a16="http://schemas.microsoft.com/office/drawing/2014/main" val="3581036730"/>
                    </a:ext>
                  </a:extLst>
                </a:gridCol>
                <a:gridCol w="2527293">
                  <a:extLst>
                    <a:ext uri="{9D8B030D-6E8A-4147-A177-3AD203B41FA5}">
                      <a16:colId xmlns:a16="http://schemas.microsoft.com/office/drawing/2014/main" val="4212189314"/>
                    </a:ext>
                  </a:extLst>
                </a:gridCol>
                <a:gridCol w="4212156">
                  <a:extLst>
                    <a:ext uri="{9D8B030D-6E8A-4147-A177-3AD203B41FA5}">
                      <a16:colId xmlns:a16="http://schemas.microsoft.com/office/drawing/2014/main" val="3042213386"/>
                    </a:ext>
                  </a:extLst>
                </a:gridCol>
              </a:tblGrid>
              <a:tr h="8293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Classement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Zone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Disponibilité alimentaire (Kcal/personne/jour)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7194833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République centrafricaine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1879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0752404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Zambie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290268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Madagascar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2056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0481733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Afghanistan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2087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5993320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Haïti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2089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164804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Corée du Nord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2093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873098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Tchad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2109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4854994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Zimbabwe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4288462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Ouganda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2037236"/>
                  </a:ext>
                </a:extLst>
              </a:tr>
              <a:tr h="4146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Timor-Leste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2129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2771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10) Étude sur le manioc en Thaïlande</a:t>
            </a:r>
            <a:endParaRPr dirty="0"/>
          </a:p>
        </p:txBody>
      </p:sp>
      <p:pic>
        <p:nvPicPr>
          <p:cNvPr id="3" name="Imag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A6FDAE14-EF13-F3E6-6D1D-ADA55F5BF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8"/>
          <a:stretch/>
        </p:blipFill>
        <p:spPr>
          <a:xfrm>
            <a:off x="3208876" y="1888067"/>
            <a:ext cx="5571067" cy="49888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4E185-263E-F90C-BC51-0084AE25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11) Nombre de personnes sous-</a:t>
            </a:r>
            <a:r>
              <a:rPr lang="fr-FR" sz="2800" dirty="0" err="1"/>
              <a:t>nutrie</a:t>
            </a:r>
            <a:r>
              <a:rPr lang="fr-FR" sz="2800" dirty="0"/>
              <a:t> dans les 10 pays les plus en difficulté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107A7411-099E-9959-01F7-F0D7B47C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89" y="1892808"/>
            <a:ext cx="8702221" cy="4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7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4E185-263E-F90C-BC51-0084AE25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11) Part de la production de chaque pays ayant le moins de disponibilité calorique journalière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F3574CC-0263-17F5-9D88-ED9F2C684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4740"/>
              </p:ext>
            </p:extLst>
          </p:nvPr>
        </p:nvGraphicFramePr>
        <p:xfrm>
          <a:off x="347134" y="1896533"/>
          <a:ext cx="11582400" cy="49614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46790">
                  <a:extLst>
                    <a:ext uri="{9D8B030D-6E8A-4147-A177-3AD203B41FA5}">
                      <a16:colId xmlns:a16="http://schemas.microsoft.com/office/drawing/2014/main" val="403377229"/>
                    </a:ext>
                  </a:extLst>
                </a:gridCol>
                <a:gridCol w="1423751">
                  <a:extLst>
                    <a:ext uri="{9D8B030D-6E8A-4147-A177-3AD203B41FA5}">
                      <a16:colId xmlns:a16="http://schemas.microsoft.com/office/drawing/2014/main" val="103649411"/>
                    </a:ext>
                  </a:extLst>
                </a:gridCol>
                <a:gridCol w="1404510">
                  <a:extLst>
                    <a:ext uri="{9D8B030D-6E8A-4147-A177-3AD203B41FA5}">
                      <a16:colId xmlns:a16="http://schemas.microsoft.com/office/drawing/2014/main" val="338668890"/>
                    </a:ext>
                  </a:extLst>
                </a:gridCol>
                <a:gridCol w="981233">
                  <a:extLst>
                    <a:ext uri="{9D8B030D-6E8A-4147-A177-3AD203B41FA5}">
                      <a16:colId xmlns:a16="http://schemas.microsoft.com/office/drawing/2014/main" val="3939092907"/>
                    </a:ext>
                  </a:extLst>
                </a:gridCol>
                <a:gridCol w="1385270">
                  <a:extLst>
                    <a:ext uri="{9D8B030D-6E8A-4147-A177-3AD203B41FA5}">
                      <a16:colId xmlns:a16="http://schemas.microsoft.com/office/drawing/2014/main" val="2169679609"/>
                    </a:ext>
                  </a:extLst>
                </a:gridCol>
                <a:gridCol w="1673868">
                  <a:extLst>
                    <a:ext uri="{9D8B030D-6E8A-4147-A177-3AD203B41FA5}">
                      <a16:colId xmlns:a16="http://schemas.microsoft.com/office/drawing/2014/main" val="1992275438"/>
                    </a:ext>
                  </a:extLst>
                </a:gridCol>
                <a:gridCol w="1712349">
                  <a:extLst>
                    <a:ext uri="{9D8B030D-6E8A-4147-A177-3AD203B41FA5}">
                      <a16:colId xmlns:a16="http://schemas.microsoft.com/office/drawing/2014/main" val="4116323235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3528564504"/>
                    </a:ext>
                  </a:extLst>
                </a:gridCol>
              </a:tblGrid>
              <a:tr h="82691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Zone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Taux d'exportation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Taux d'importation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Taux Perte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Taux Traitement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Part Alimentation Animale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Part Alimentation Humaine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Part Production Mondiale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4146347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Afghanistan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2.49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22.11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6.87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96.1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8021598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Centrafrique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4.87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83.58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9736782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Corée du Nord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6.68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7.68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4.88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82.29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416547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Haïti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19.5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13.39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15.02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9.48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80.86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521460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Madagascar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1.67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6.07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6.82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5.95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68.79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0729231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Ouganda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4.72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18.93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1.32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76.44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537727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Tchad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8.91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10.52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79.51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192868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Timor-Leste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22.37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2.43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112.94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9965881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Zambie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3.78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39.69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48.34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3253493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Zimbabwe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3.51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14.12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2.38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54.71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1.66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60.17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786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1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2800" dirty="0"/>
              <a:t>11) Part de la production par type pour chaque pays ayant le moins de disponibilité calorique journalière</a:t>
            </a:r>
            <a:endParaRPr sz="28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601FA58-A2BD-4BE8-60B0-F702B1CBC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07800"/>
              </p:ext>
            </p:extLst>
          </p:nvPr>
        </p:nvGraphicFramePr>
        <p:xfrm>
          <a:off x="1896533" y="1905000"/>
          <a:ext cx="7992534" cy="495299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05722">
                  <a:extLst>
                    <a:ext uri="{9D8B030D-6E8A-4147-A177-3AD203B41FA5}">
                      <a16:colId xmlns:a16="http://schemas.microsoft.com/office/drawing/2014/main" val="1122593658"/>
                    </a:ext>
                  </a:extLst>
                </a:gridCol>
                <a:gridCol w="2028257">
                  <a:extLst>
                    <a:ext uri="{9D8B030D-6E8A-4147-A177-3AD203B41FA5}">
                      <a16:colId xmlns:a16="http://schemas.microsoft.com/office/drawing/2014/main" val="3802910429"/>
                    </a:ext>
                  </a:extLst>
                </a:gridCol>
                <a:gridCol w="1345477">
                  <a:extLst>
                    <a:ext uri="{9D8B030D-6E8A-4147-A177-3AD203B41FA5}">
                      <a16:colId xmlns:a16="http://schemas.microsoft.com/office/drawing/2014/main" val="1735144395"/>
                    </a:ext>
                  </a:extLst>
                </a:gridCol>
                <a:gridCol w="1968009">
                  <a:extLst>
                    <a:ext uri="{9D8B030D-6E8A-4147-A177-3AD203B41FA5}">
                      <a16:colId xmlns:a16="http://schemas.microsoft.com/office/drawing/2014/main" val="4094701121"/>
                    </a:ext>
                  </a:extLst>
                </a:gridCol>
                <a:gridCol w="1245069">
                  <a:extLst>
                    <a:ext uri="{9D8B030D-6E8A-4147-A177-3AD203B41FA5}">
                      <a16:colId xmlns:a16="http://schemas.microsoft.com/office/drawing/2014/main" val="244096549"/>
                    </a:ext>
                  </a:extLst>
                </a:gridCol>
              </a:tblGrid>
              <a:tr h="101170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Zone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Production animale</a:t>
                      </a:r>
                      <a:b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(en Millions de Tonnes)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Proportion production </a:t>
                      </a:r>
                      <a:b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animale</a:t>
                      </a:r>
                    </a:p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(en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Production végétale</a:t>
                      </a:r>
                      <a:b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(en Millions de Tonnes)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Proportion production </a:t>
                      </a:r>
                      <a:b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végétale</a:t>
                      </a:r>
                    </a:p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(en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084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Afghanistan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8.891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48455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Haïti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4.833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9018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Madagascar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1.101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13.059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10344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Ouganda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2.603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23.718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872164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Centrafrique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2.254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31072"/>
                  </a:ext>
                </a:extLst>
              </a:tr>
              <a:tr h="3471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Corée du Nord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1.307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12.576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75330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Tchad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4.628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30503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Timor-Leste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0.327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5811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Zambie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10.096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11187"/>
                  </a:ext>
                </a:extLst>
              </a:tr>
              <a:tr h="41407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Zimbabwe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7.174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984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Très mauvaise répartition de la disponibilité alimentaire mondiale.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L’aide alimentaire n’est pas forcément distribué aux pays les plus en difficultés mais plutôt selon le contexte géopolitique (guerre…)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</a:t>
            </a:r>
            <a:endParaRPr sz="320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fr-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fr-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fr-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Analyser la disponibilité alimentaire dans le monde en 2017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Mettre en lumière la sous-nutrition dans le monde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Analyser la répartition de l’aide alimentaire depuis 2013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i="1" dirty="0">
                <a:solidFill>
                  <a:srgbClr val="271A38"/>
                </a:solidFill>
                <a:highlight>
                  <a:srgbClr val="00FFFF"/>
                </a:highlight>
                <a:latin typeface="Inter"/>
              </a:rPr>
              <a:t>« A</a:t>
            </a:r>
            <a:r>
              <a:rPr lang="fr-FR" b="0" i="1" dirty="0">
                <a:solidFill>
                  <a:srgbClr val="271A38"/>
                </a:solidFill>
                <a:effectLst/>
                <a:highlight>
                  <a:srgbClr val="00FFFF"/>
                </a:highlight>
                <a:latin typeface="Inter"/>
              </a:rPr>
              <a:t>ider à construire un monde libéré de la faim »</a:t>
            </a:r>
            <a:endParaRPr i="1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/>
              <a:t>Récupérer les données et importer les données (source FAO)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/>
              <a:t>Rapprocher les différents fichiers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/>
              <a:t>Harmoniser les unités exprimées dans chacun des fichiers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/>
              <a:t>Suivre la trame de Julien pour la réalisation de l’analyse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/>
              <a:t>Etoffer l’analyse et appuyer les propos à l’aide d’analyses complémentaires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/>
              <a:t>Recherche sur les pays 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/>
              <a:t>Alimenter la trame du </a:t>
            </a:r>
            <a:r>
              <a:rPr lang="fr-FR" dirty="0" err="1"/>
              <a:t>ppt</a:t>
            </a:r>
            <a:r>
              <a:rPr lang="fr-FR" dirty="0"/>
              <a:t> avec les figures construites sur </a:t>
            </a:r>
            <a:r>
              <a:rPr lang="fr-FR" dirty="0" err="1"/>
              <a:t>Jupyter</a:t>
            </a: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La RGPD ne s’applique pas ici car ce sont des données publiques téléchargeables sur internet 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En 2017, nous étions </a:t>
            </a:r>
            <a:r>
              <a:rPr lang="fr-FR" sz="3200" b="1" dirty="0"/>
              <a:t>7,55</a:t>
            </a:r>
            <a:r>
              <a:rPr lang="fr-FR" sz="3200" dirty="0"/>
              <a:t> </a:t>
            </a:r>
            <a:r>
              <a:rPr lang="fr-FR" dirty="0"/>
              <a:t>milliards d’être humain sur terre dont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3200" b="1" dirty="0"/>
              <a:t>536</a:t>
            </a:r>
            <a:r>
              <a:rPr lang="fr-FR" dirty="0"/>
              <a:t> millions de personnes en état de sous-nutrition soit </a:t>
            </a:r>
            <a:r>
              <a:rPr lang="fr-FR" sz="4000" b="1" dirty="0"/>
              <a:t>7% </a:t>
            </a:r>
            <a:r>
              <a:rPr lang="fr-FR" dirty="0"/>
              <a:t>de la population mondiale.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i="1" dirty="0"/>
              <a:t>Dans les pays concernés par la sous-nutrition, la population sous-alimentée représente </a:t>
            </a:r>
            <a:r>
              <a:rPr lang="fr-FR" sz="2800" b="1" i="1" dirty="0"/>
              <a:t>13%</a:t>
            </a:r>
            <a:r>
              <a:rPr lang="fr-FR" i="1" dirty="0"/>
              <a:t> de la population des pays en difficulté (</a:t>
            </a:r>
            <a:r>
              <a:rPr lang="fr-FR" sz="2800" b="1" i="1" dirty="0"/>
              <a:t>4,17</a:t>
            </a:r>
            <a:r>
              <a:rPr lang="fr-FR" i="1" dirty="0"/>
              <a:t> milliards de personnes vivent dans des endroits en difficulté soit </a:t>
            </a:r>
            <a:r>
              <a:rPr lang="fr-FR" sz="2800" b="1" i="1" dirty="0"/>
              <a:t>55% </a:t>
            </a:r>
            <a:r>
              <a:rPr lang="fr-FR" i="1" dirty="0"/>
              <a:t>de la population mondiale)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En 2017, </a:t>
            </a:r>
            <a:r>
              <a:rPr lang="fr-FR" sz="4000" b="1" dirty="0"/>
              <a:t>21 trillions</a:t>
            </a:r>
            <a:r>
              <a:rPr lang="fr-FR" dirty="0"/>
              <a:t> de kcal étaient disponibles quotidiennement pour une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recommandation journalière moyenne de </a:t>
            </a:r>
            <a:r>
              <a:rPr lang="fr-FR" sz="2800" b="1" dirty="0"/>
              <a:t>2250 kcal</a:t>
            </a:r>
            <a:r>
              <a:rPr lang="fr-FR" dirty="0"/>
              <a:t> par personne 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sz="3600" b="1" dirty="0"/>
              <a:t>           	123%</a:t>
            </a:r>
            <a:r>
              <a:rPr lang="fr-FR" dirty="0"/>
              <a:t> de la population aurait pu être nourrie correctement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9,3 milliards de personne aurait pu être nourri soit </a:t>
            </a:r>
            <a:r>
              <a:rPr lang="fr-FR" u="sng" dirty="0"/>
              <a:t>1,75 milliard de personnes supplémentaires</a:t>
            </a:r>
            <a:endParaRPr u="sng" dirty="0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A34F4F44-7271-F6DD-F532-D8E3F0F995FC}"/>
              </a:ext>
            </a:extLst>
          </p:cNvPr>
          <p:cNvSpPr/>
          <p:nvPr/>
        </p:nvSpPr>
        <p:spPr>
          <a:xfrm>
            <a:off x="1908700" y="4136995"/>
            <a:ext cx="719091" cy="3906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3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En 2017, </a:t>
            </a:r>
            <a:r>
              <a:rPr lang="fr-FR" sz="4000" b="1" dirty="0"/>
              <a:t>17 trillions </a:t>
            </a:r>
            <a:r>
              <a:rPr lang="fr-FR" dirty="0"/>
              <a:t>de kcal étaient disponibles quotidiennement pour une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recommandation journalière moyenne de </a:t>
            </a:r>
            <a:r>
              <a:rPr lang="fr-FR" sz="2800" b="1" dirty="0"/>
              <a:t>2250 kcal </a:t>
            </a:r>
            <a:r>
              <a:rPr lang="fr-FR" dirty="0"/>
              <a:t>par personne 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sz="3600" b="1" dirty="0"/>
              <a:t>		102% </a:t>
            </a:r>
            <a:r>
              <a:rPr lang="fr-FR" dirty="0"/>
              <a:t>de la population aurait pu être nourrie correctement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7,67 milliards de personne aurait pu être nourri soit </a:t>
            </a:r>
            <a:r>
              <a:rPr lang="fr-FR" u="sng" dirty="0"/>
              <a:t>123 millions de personnes supplémentaires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0278BA50-1FC9-BBA2-BC6D-4B2F10858C32}"/>
              </a:ext>
            </a:extLst>
          </p:cNvPr>
          <p:cNvSpPr/>
          <p:nvPr/>
        </p:nvSpPr>
        <p:spPr>
          <a:xfrm>
            <a:off x="1882066" y="4079970"/>
            <a:ext cx="719091" cy="3906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38310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4) Répartition de la disponibilité intérieure</a:t>
            </a:r>
            <a:endParaRPr dirty="0"/>
          </a:p>
        </p:txBody>
      </p:sp>
      <p:pic>
        <p:nvPicPr>
          <p:cNvPr id="3" name="Image 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2CDE4121-5306-5D0B-DFD8-014ACEB2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7" y="1900809"/>
            <a:ext cx="10044265" cy="49571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5) Part de l’utilisation des principales céréales entre l’alimentation humaine et animale</a:t>
            </a:r>
            <a:endParaRPr dirty="0"/>
          </a:p>
        </p:txBody>
      </p:sp>
      <p:pic>
        <p:nvPicPr>
          <p:cNvPr id="4" name="Image 3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63442CAD-8E8B-4EFC-E862-B061F511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864" y="1600431"/>
            <a:ext cx="6891867" cy="5257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pic>
        <p:nvPicPr>
          <p:cNvPr id="3" name="Image 2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B8DF2D7-5ACD-76F1-E563-43F4B6712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3" y="1872312"/>
            <a:ext cx="9008532" cy="4985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10896</TotalTime>
  <Words>789</Words>
  <Application>Microsoft Office PowerPoint</Application>
  <PresentationFormat>Grand écran</PresentationFormat>
  <Paragraphs>279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Inter</vt:lpstr>
      <vt:lpstr>Calibri</vt:lpstr>
      <vt:lpstr>Wingdings</vt:lpstr>
      <vt:lpstr>Arial</vt:lpstr>
      <vt:lpstr>Noto Sans Symbols</vt:lpstr>
      <vt:lpstr>Courier New</vt:lpstr>
      <vt:lpstr>Century Gothic</vt:lpstr>
      <vt:lpstr>Entre guillemets</vt:lpstr>
      <vt:lpstr>Étude sur l’alimentation dans le monde</vt:lpstr>
      <vt:lpstr>Contexte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11) Nombre de personnes sous-nutrie dans les 10 pays les plus en difficulté</vt:lpstr>
      <vt:lpstr>11) Part de la production de chaque pays ayant le moins de disponibilité calorique journalière</vt:lpstr>
      <vt:lpstr>11) Part de la production par type pour chaque pays ayant le moins de disponibilité calorique journalière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Pauline Felten</cp:lastModifiedBy>
  <cp:revision>18</cp:revision>
  <dcterms:created xsi:type="dcterms:W3CDTF">2023-03-17T20:58:30Z</dcterms:created>
  <dcterms:modified xsi:type="dcterms:W3CDTF">2023-07-19T12:04:37Z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