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12.09.2022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12.09.2022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КР2 (</a:t>
            </a:r>
            <a:r>
              <a:rPr lang="ru-RU" dirty="0" err="1"/>
              <a:t>інструкція</a:t>
            </a:r>
            <a:r>
              <a:rPr lang="ru-RU" dirty="0"/>
              <a:t> до </a:t>
            </a:r>
            <a:r>
              <a:rPr lang="ru-RU" dirty="0" err="1"/>
              <a:t>оформлення</a:t>
            </a:r>
            <a:r>
              <a:rPr lang="ru-RU" dirty="0"/>
              <a:t>)</a:t>
            </a:r>
            <a:endParaRPr lang="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ru"/>
              <a:t>Sit Dolor Amet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E37-0A83-79CC-A4B5-AA00B403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Змінні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62F43-134F-8092-8993-45A210FE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1630"/>
            <a:ext cx="11029615" cy="36344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uk-UA" sz="2400" dirty="0" err="1"/>
              <a:t>Обов</a:t>
            </a:r>
            <a:r>
              <a:rPr lang="en-US" sz="2400" dirty="0"/>
              <a:t>’</a:t>
            </a:r>
            <a:r>
              <a:rPr lang="uk-UA" sz="2400" dirty="0" err="1"/>
              <a:t>язково</a:t>
            </a:r>
            <a:r>
              <a:rPr lang="uk-UA" sz="2400" dirty="0"/>
              <a:t> </a:t>
            </a:r>
            <a:r>
              <a:rPr lang="uk-UA" sz="2400" b="1" dirty="0"/>
              <a:t>коротко описати змістовне значення змінних та одиниці їх вимірювання</a:t>
            </a:r>
          </a:p>
          <a:p>
            <a:pPr marL="0" indent="0">
              <a:buNone/>
            </a:pPr>
            <a:r>
              <a:rPr lang="uk-UA" sz="2400" b="1" dirty="0"/>
              <a:t>     Наприклад:</a:t>
            </a:r>
          </a:p>
          <a:p>
            <a:pPr marL="0" indent="0">
              <a:buNone/>
            </a:pPr>
            <a:endParaRPr lang="uk-UA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60668-4AD4-7B52-B259-25E3EB18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12.09.2022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712C24D-7AD2-4EE0-8F09-0FBAF62050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484397"/>
                  </p:ext>
                </p:extLst>
              </p:nvPr>
            </p:nvGraphicFramePr>
            <p:xfrm>
              <a:off x="1770077" y="3817783"/>
              <a:ext cx="8171810" cy="19278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71810">
                      <a:extLst>
                        <a:ext uri="{9D8B030D-6E8A-4147-A177-3AD203B41FA5}">
                          <a16:colId xmlns:a16="http://schemas.microsoft.com/office/drawing/2014/main" val="1188265326"/>
                        </a:ext>
                      </a:extLst>
                    </a:gridCol>
                  </a:tblGrid>
                  <a:tr h="36832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𝒙𝒋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uk-UA" sz="1800" b="1" dirty="0">
                              <a:solidFill>
                                <a:srgbClr val="C00000"/>
                              </a:solidFill>
                            </a:rPr>
                            <a:t>обсяг виробництва деталей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m:rPr>
                                  <m:nor/>
                                </m:rPr>
                                <a:rPr lang="uk-UA" sz="18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uk-UA" sz="1800" b="1" dirty="0" smtClean="0">
                                  <a:solidFill>
                                    <a:srgbClr val="C00000"/>
                                  </a:solidFill>
                                </a:rPr>
                                <m:t>(шт)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lang="uk-UA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528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𝒙𝒋</m:t>
                              </m:r>
                              <m:r>
                                <a:rPr lang="en-US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</a:rPr>
                            <a:t> </a:t>
                          </a:r>
                          <a:r>
                            <a:rPr lang="uk-UA" sz="1800" b="1" dirty="0">
                              <a:solidFill>
                                <a:srgbClr val="7030A0"/>
                              </a:solidFill>
                            </a:rPr>
                            <a:t>кількість виробів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uk-UA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uk-UA" sz="1800" b="1" dirty="0" smtClean="0">
                                  <a:solidFill>
                                    <a:srgbClr val="7030A0"/>
                                  </a:solidFill>
                                </a:rPr>
                                <m:t>(од)</m:t>
                              </m:r>
                              <m:r>
                                <a:rPr lang="en-US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r>
                                <a:rPr lang="en-US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a14:m>
                          <a:endParaRPr lang="uk-UA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266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𝒙𝒊</m:t>
                              </m:r>
                              <m:r>
                                <a:rPr lang="en-US" sz="18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uk-UA" sz="18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якщо робітник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uk-UA" sz="18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виконує роботу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800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</m:oMath>
                          </a14:m>
                          <a:endParaRPr lang="uk-UA" sz="1800" dirty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𝒙𝒊</m:t>
                              </m:r>
                              <m:r>
                                <a:rPr lang="en-US" sz="18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uk-UA" sz="18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інакше  </a:t>
                          </a:r>
                          <a:endParaRPr lang="uk-UA" sz="1800" b="1" i="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ru-RU" sz="18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US" sz="1800" b="1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endParaRPr lang="uk-UA" sz="1800" b="1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8717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712C24D-7AD2-4EE0-8F09-0FBAF62050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484397"/>
                  </p:ext>
                </p:extLst>
              </p:nvPr>
            </p:nvGraphicFramePr>
            <p:xfrm>
              <a:off x="1770077" y="3817783"/>
              <a:ext cx="8171810" cy="19278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71810">
                      <a:extLst>
                        <a:ext uri="{9D8B030D-6E8A-4147-A177-3AD203B41FA5}">
                          <a16:colId xmlns:a16="http://schemas.microsoft.com/office/drawing/2014/main" val="1188265326"/>
                        </a:ext>
                      </a:extLst>
                    </a:gridCol>
                  </a:tblGrid>
                  <a:tr h="368323"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75" t="-8197" r="-14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528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75" t="-108197" r="-14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66522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75" t="-65128" r="-149" b="-1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08717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28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87AD2-250C-BB9E-DA0D-19584F25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F7F9F4-88AF-20FC-C25A-C7A79664E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sz="2400" dirty="0"/>
                  <a:t>2. </a:t>
                </a:r>
                <a:r>
                  <a:rPr lang="uk-UA" sz="2400" dirty="0" err="1"/>
                  <a:t>Обов</a:t>
                </a:r>
                <a:r>
                  <a:rPr lang="en-US" sz="2400" dirty="0"/>
                  <a:t>’</a:t>
                </a:r>
                <a:r>
                  <a:rPr lang="uk-UA" sz="2400" dirty="0" err="1"/>
                  <a:t>язково</a:t>
                </a:r>
                <a:r>
                  <a:rPr lang="uk-UA" sz="2400" dirty="0"/>
                  <a:t> </a:t>
                </a:r>
                <a:r>
                  <a:rPr lang="uk-UA" sz="2400" b="1" dirty="0"/>
                  <a:t>коротко описати змістовне значення ЦФ та одиниці її вимірювання</a:t>
                </a:r>
              </a:p>
              <a:p>
                <a:pPr marL="0" indent="0">
                  <a:buNone/>
                </a:pPr>
                <a:r>
                  <a:rPr lang="uk-UA" sz="2400" b="1" dirty="0"/>
                  <a:t>Наприклад:</a:t>
                </a:r>
              </a:p>
              <a:p>
                <a:pPr marL="0" indent="0">
                  <a:buNone/>
                </a:pPr>
                <a:r>
                  <a:rPr lang="uk-UA" sz="2400" b="1" dirty="0">
                    <a:solidFill>
                      <a:srgbClr val="7030A0"/>
                    </a:solidFill>
                  </a:rPr>
                  <a:t>Прибуток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(</a:t>
                </a:r>
                <a:r>
                  <a:rPr lang="uk-UA" sz="2400" b="1" dirty="0" err="1">
                    <a:solidFill>
                      <a:srgbClr val="7030A0"/>
                    </a:solidFill>
                  </a:rPr>
                  <a:t>у.о</a:t>
                </a:r>
                <a:r>
                  <a:rPr lang="uk-UA" sz="2400" b="1" dirty="0">
                    <a:solidFill>
                      <a:srgbClr val="7030A0"/>
                    </a:solidFill>
                  </a:rPr>
                  <a:t>.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)</a:t>
                </a:r>
                <a:r>
                  <a:rPr lang="uk-UA" sz="2400" b="1" dirty="0">
                    <a:solidFill>
                      <a:srgbClr val="7030A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𝒎𝒂𝒙</m:t>
                    </m:r>
                  </m:oMath>
                </a14:m>
                <a:endParaRPr lang="uk-UA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uk-UA" sz="2400" b="1" dirty="0">
                    <a:solidFill>
                      <a:srgbClr val="00B050"/>
                    </a:solidFill>
                  </a:rPr>
                  <a:t>Собівартість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(</a:t>
                </a:r>
                <a:r>
                  <a:rPr lang="uk-UA" sz="2400" b="1" dirty="0">
                    <a:solidFill>
                      <a:srgbClr val="00B050"/>
                    </a:solidFill>
                  </a:rPr>
                  <a:t>грн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)</a:t>
                </a:r>
                <a:r>
                  <a:rPr lang="uk-UA" sz="2400" b="1" dirty="0">
                    <a:solidFill>
                      <a:srgbClr val="00B05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𝒎𝒂𝒙</m:t>
                    </m:r>
                  </m:oMath>
                </a14:m>
                <a:endParaRPr lang="uk-UA" sz="2400" b="1" dirty="0">
                  <a:solidFill>
                    <a:srgbClr val="00B050"/>
                  </a:solidFill>
                </a:endParaRPr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F7F9F4-88AF-20FC-C25A-C7A79664E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C56A7349-47FD-55D7-5B51-23F93A40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12.09.2022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0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7EF31-B845-9604-D805-5B48F569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Обмеження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3BE101-7416-A3B7-ACA6-ABD94793E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sz="2400" dirty="0"/>
                  <a:t>3. </a:t>
                </a:r>
                <a:r>
                  <a:rPr lang="uk-UA" sz="2400" dirty="0" err="1"/>
                  <a:t>Обов</a:t>
                </a:r>
                <a:r>
                  <a:rPr lang="en-US" sz="2400" dirty="0"/>
                  <a:t>’</a:t>
                </a:r>
                <a:r>
                  <a:rPr lang="uk-UA" sz="2400" dirty="0" err="1"/>
                  <a:t>язково</a:t>
                </a:r>
                <a:r>
                  <a:rPr lang="uk-UA" sz="2400" dirty="0"/>
                  <a:t> </a:t>
                </a:r>
                <a:r>
                  <a:rPr lang="uk-UA" sz="2400" b="1" dirty="0"/>
                  <a:t>коротко описати змістовне значення обмежень та одиниці їх вимірювання</a:t>
                </a:r>
              </a:p>
              <a:p>
                <a:pPr marL="0" indent="0">
                  <a:buNone/>
                </a:pPr>
                <a:r>
                  <a:rPr lang="uk-UA" sz="2400" b="1"/>
                  <a:t>Наприклад:</a:t>
                </a:r>
                <a:endParaRPr lang="uk-UA" sz="2400" b="1" dirty="0"/>
              </a:p>
              <a:p>
                <a:pPr marL="0" indent="0">
                  <a:buNone/>
                </a:pPr>
                <a:r>
                  <a:rPr lang="uk-UA" sz="2400" b="1" dirty="0">
                    <a:solidFill>
                      <a:srgbClr val="7030A0"/>
                    </a:solidFill>
                  </a:rPr>
                  <a:t>Сировина 1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(</a:t>
                </a:r>
                <a:r>
                  <a:rPr lang="uk-UA" sz="2400" b="1" dirty="0">
                    <a:solidFill>
                      <a:srgbClr val="7030A0"/>
                    </a:solidFill>
                  </a:rPr>
                  <a:t>кг.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)</a:t>
                </a:r>
                <a:r>
                  <a:rPr lang="uk-UA" sz="2400" b="1" dirty="0">
                    <a:solidFill>
                      <a:srgbClr val="7030A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uk-UA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uk-UA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uk-UA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uk-UA" sz="2400" b="1" dirty="0">
                    <a:solidFill>
                      <a:srgbClr val="00B050"/>
                    </a:solidFill>
                  </a:rPr>
                  <a:t>Капітал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(</a:t>
                </a:r>
                <a:r>
                  <a:rPr lang="uk-UA" sz="2400" b="1" dirty="0">
                    <a:solidFill>
                      <a:srgbClr val="00B050"/>
                    </a:solidFill>
                  </a:rPr>
                  <a:t>грн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)</a:t>
                </a:r>
                <a:r>
                  <a:rPr lang="uk-UA" sz="2400" b="1" dirty="0">
                    <a:solidFill>
                      <a:srgbClr val="00B05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uk-UA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uk-UA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</m:oMath>
                </a14:m>
                <a:endParaRPr lang="uk-UA" sz="24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uk-UA" sz="2400" b="1" dirty="0">
                    <a:solidFill>
                      <a:srgbClr val="C00000"/>
                    </a:solidFill>
                  </a:rPr>
                  <a:t>Час роботи верстату 1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(</a:t>
                </a:r>
                <a:r>
                  <a:rPr lang="uk-UA" sz="2400" b="1" dirty="0">
                    <a:solidFill>
                      <a:srgbClr val="C00000"/>
                    </a:solidFill>
                  </a:rPr>
                  <a:t>хв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)</a:t>
                </a:r>
                <a:r>
                  <a:rPr lang="uk-UA" sz="2400" b="1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uk-UA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СУМ(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𝒂𝒊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𝟒𝟐𝟎</m:t>
                    </m:r>
                  </m:oMath>
                </a14:m>
                <a:endParaRPr lang="uk-UA" sz="2400" b="1" dirty="0">
                  <a:solidFill>
                    <a:srgbClr val="C00000"/>
                  </a:solidFill>
                </a:endParaRPr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3BE101-7416-A3B7-ACA6-ABD94793E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31038B4-19C5-B48A-6D7B-5823115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12.09.2022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5076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{E07F5FAF-2D83-4195-943B-EC4021ED9989}tf33552983_win32</Template>
  <TotalTime>7</TotalTime>
  <Words>221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Calibri</vt:lpstr>
      <vt:lpstr>Cambria Math</vt:lpstr>
      <vt:lpstr>Corbel</vt:lpstr>
      <vt:lpstr>Franklin Gothic Book</vt:lpstr>
      <vt:lpstr>Franklin Gothic Demi</vt:lpstr>
      <vt:lpstr>Wingdings 2</vt:lpstr>
      <vt:lpstr>ДивидендVTI</vt:lpstr>
      <vt:lpstr>КР2 (інструкція до оформлення)</vt:lpstr>
      <vt:lpstr>Змінні</vt:lpstr>
      <vt:lpstr>ЦФ</vt:lpstr>
      <vt:lpstr>Обмеження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КР2 (інструкція до оформлення)</dc:title>
  <dc:creator>Олена Жданова</dc:creator>
  <cp:lastModifiedBy>Олена Жданова</cp:lastModifiedBy>
  <cp:revision>2</cp:revision>
  <dcterms:created xsi:type="dcterms:W3CDTF">2022-09-06T15:25:16Z</dcterms:created>
  <dcterms:modified xsi:type="dcterms:W3CDTF">2022-09-12T12:49:18Z</dcterms:modified>
</cp:coreProperties>
</file>