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s/slide6.xml" ContentType="application/vnd.openxmlformats-officedocument.presentationml.slide+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howSpecialPlsOnTitleSld="0" strictFirstAndLastChars="0">
  <p:sldMasterIdLst>
    <p:sldMasterId id="2147483648" r:id="rId1"/>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64690688" y="0"/>
      </p:cViewPr>
      <p:guideLst>
        <p:guide pos="3840"/>
        <p:guide pos="216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3" name="Google Shape;3;n"/>
          <p:cNvSpPr txBox="1"/>
          <p:nvPr>
            <p:ph type="hdr" idx="2"/>
          </p:nvPr>
        </p:nvSpPr>
        <p:spPr bwMode="auto">
          <a:xfrm>
            <a:off x="0" y="0"/>
            <a:ext cx="2971800" cy="458788"/>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4" name="Google Shape;4;n"/>
          <p:cNvSpPr txBox="1"/>
          <p:nvPr>
            <p:ph type="dt" idx="10"/>
          </p:nvPr>
        </p:nvSpPr>
        <p:spPr bwMode="auto">
          <a:xfrm>
            <a:off x="3884613" y="0"/>
            <a:ext cx="2971800" cy="458788"/>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5" name="Google Shape;5;n"/>
          <p:cNvSpPr/>
          <p:nvPr>
            <p:ph type="sldImg" idx="3"/>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a:spcBef>
                <a:spcPts val="0"/>
              </a:spcBef>
              <a:spcAft>
                <a:spcPts val="0"/>
              </a:spcAft>
              <a:buSzPts val="1400"/>
              <a:buNone/>
              <a:defRPr sz="1200" b="0" i="0" u="none" strike="noStrike" cap="none">
                <a:solidFill>
                  <a:schemeClr val="dk1"/>
                </a:solidFill>
                <a:latin typeface="Calibri"/>
                <a:ea typeface="Calibri"/>
                <a:cs typeface="Calibri"/>
              </a:defRPr>
            </a:lvl1pPr>
            <a:lvl2pPr marL="914400" marR="0" lvl="1" indent="-228600" algn="l">
              <a:spcBef>
                <a:spcPts val="0"/>
              </a:spcBef>
              <a:spcAft>
                <a:spcPts val="0"/>
              </a:spcAft>
              <a:buSzPts val="1400"/>
              <a:buNone/>
              <a:defRPr sz="1200" b="0" i="0" u="none" strike="noStrike" cap="none">
                <a:solidFill>
                  <a:schemeClr val="dk1"/>
                </a:solidFill>
                <a:latin typeface="Calibri"/>
                <a:ea typeface="Calibri"/>
                <a:cs typeface="Calibri"/>
              </a:defRPr>
            </a:lvl2pPr>
            <a:lvl3pPr marL="1371600" marR="0" lvl="2" indent="-228600" algn="l">
              <a:spcBef>
                <a:spcPts val="0"/>
              </a:spcBef>
              <a:spcAft>
                <a:spcPts val="0"/>
              </a:spcAft>
              <a:buSzPts val="1400"/>
              <a:buNone/>
              <a:defRPr sz="1200" b="0" i="0" u="none" strike="noStrike" cap="none">
                <a:solidFill>
                  <a:schemeClr val="dk1"/>
                </a:solidFill>
                <a:latin typeface="Calibri"/>
                <a:ea typeface="Calibri"/>
                <a:cs typeface="Calibri"/>
              </a:defRPr>
            </a:lvl3pPr>
            <a:lvl4pPr marL="1828800" marR="0" lvl="3" indent="-228600" algn="l">
              <a:spcBef>
                <a:spcPts val="0"/>
              </a:spcBef>
              <a:spcAft>
                <a:spcPts val="0"/>
              </a:spcAft>
              <a:buSzPts val="1400"/>
              <a:buNone/>
              <a:defRPr sz="1200" b="0" i="0" u="none" strike="noStrike" cap="none">
                <a:solidFill>
                  <a:schemeClr val="dk1"/>
                </a:solidFill>
                <a:latin typeface="Calibri"/>
                <a:ea typeface="Calibri"/>
                <a:cs typeface="Calibri"/>
              </a:defRPr>
            </a:lvl4pPr>
            <a:lvl5pPr marL="2286000" marR="0" lvl="4" indent="-228600" algn="l">
              <a:spcBef>
                <a:spcPts val="0"/>
              </a:spcBef>
              <a:spcAft>
                <a:spcPts val="0"/>
              </a:spcAft>
              <a:buSzPts val="1400"/>
              <a:buNone/>
              <a:defRPr sz="1200" b="0" i="0" u="none" strike="noStrike" cap="none">
                <a:solidFill>
                  <a:schemeClr val="dk1"/>
                </a:solidFill>
                <a:latin typeface="Calibri"/>
                <a:ea typeface="Calibri"/>
                <a:cs typeface="Calibri"/>
              </a:defRPr>
            </a:lvl5pPr>
            <a:lvl6pPr marL="2743200" marR="0" lvl="5" indent="-228600" algn="l">
              <a:spcBef>
                <a:spcPts val="0"/>
              </a:spcBef>
              <a:spcAft>
                <a:spcPts val="0"/>
              </a:spcAft>
              <a:buSzPts val="1400"/>
              <a:buNone/>
              <a:defRPr sz="1200" b="0" i="0" u="none" strike="noStrike" cap="none">
                <a:solidFill>
                  <a:schemeClr val="dk1"/>
                </a:solidFill>
                <a:latin typeface="Calibri"/>
                <a:ea typeface="Calibri"/>
                <a:cs typeface="Calibri"/>
              </a:defRPr>
            </a:lvl6pPr>
            <a:lvl7pPr marL="3200400" marR="0" lvl="6" indent="-228600" algn="l">
              <a:spcBef>
                <a:spcPts val="0"/>
              </a:spcBef>
              <a:spcAft>
                <a:spcPts val="0"/>
              </a:spcAft>
              <a:buSzPts val="1400"/>
              <a:buNone/>
              <a:defRPr sz="1200" b="0" i="0" u="none" strike="noStrike" cap="none">
                <a:solidFill>
                  <a:schemeClr val="dk1"/>
                </a:solidFill>
                <a:latin typeface="Calibri"/>
                <a:ea typeface="Calibri"/>
                <a:cs typeface="Calibri"/>
              </a:defRPr>
            </a:lvl7pPr>
            <a:lvl8pPr marL="3657600" marR="0" lvl="7" indent="-228600" algn="l">
              <a:spcBef>
                <a:spcPts val="0"/>
              </a:spcBef>
              <a:spcAft>
                <a:spcPts val="0"/>
              </a:spcAft>
              <a:buSzPts val="1400"/>
              <a:buNone/>
              <a:defRPr sz="1200" b="0" i="0" u="none" strike="noStrike" cap="none">
                <a:solidFill>
                  <a:schemeClr val="dk1"/>
                </a:solidFill>
                <a:latin typeface="Calibri"/>
                <a:ea typeface="Calibri"/>
                <a:cs typeface="Calibri"/>
              </a:defRPr>
            </a:lvl8pPr>
            <a:lvl9pPr marL="4114800" marR="0" lvl="8" indent="-228600" algn="l">
              <a:spcBef>
                <a:spcPts val="0"/>
              </a:spcBef>
              <a:spcAft>
                <a:spcPts val="0"/>
              </a:spcAft>
              <a:buSzPts val="1400"/>
              <a:buNone/>
              <a:defRPr sz="1200" b="0" i="0" u="none" strike="noStrike" cap="none">
                <a:solidFill>
                  <a:schemeClr val="dk1"/>
                </a:solidFill>
                <a:latin typeface="Calibri"/>
                <a:ea typeface="Calibri"/>
                <a:cs typeface="Calibri"/>
              </a:defRPr>
            </a:lvl9pPr>
          </a:lstStyle>
          <a:p>
            <a:pPr>
              <a:defRPr/>
            </a:pPr>
            <a:endParaRPr/>
          </a:p>
        </p:txBody>
      </p:sp>
      <p:sp>
        <p:nvSpPr>
          <p:cNvPr id="7" name="Google Shape;7;n"/>
          <p:cNvSpPr txBox="1"/>
          <p:nvPr>
            <p:ph type="ftr" idx="11"/>
          </p:nvPr>
        </p:nvSpPr>
        <p:spPr bwMode="auto">
          <a:xfrm>
            <a:off x="0" y="8685213"/>
            <a:ext cx="2971800" cy="458787"/>
          </a:xfrm>
          <a:prstGeom prst="rect">
            <a:avLst/>
          </a:prstGeom>
          <a:noFill/>
          <a:ln>
            <a:noFill/>
          </a:ln>
        </p:spPr>
        <p:txBody>
          <a:bodyPr spcFirstLastPara="1" wrap="square" lIns="91425" tIns="45700" rIns="91425" bIns="45700" anchor="b" anchorCtr="0">
            <a:noAutofit/>
          </a:bodyPr>
          <a:lstStyle>
            <a:lvl1pPr marR="0" lvl="0" algn="l">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8;n"/>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US" sz="1200" b="0" i="0" u="none" strike="noStrike" cap="none">
                <a:solidFill>
                  <a:schemeClr val="dk1"/>
                </a:solidFill>
                <a:latin typeface="Calibri"/>
                <a:ea typeface="Calibri"/>
                <a:cs typeface="Calibri"/>
              </a:rPr>
              <a:t>‹#›</a:t>
            </a:fld>
            <a:endParaRPr sz="1200" b="0" i="0" u="none" strike="noStrike" cap="none">
              <a:solidFill>
                <a:schemeClr val="dk1"/>
              </a:solidFill>
              <a:latin typeface="Calibri"/>
              <a:ea typeface="Calibri"/>
              <a:cs typeface="Calibri"/>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4" name="Google Shape;184;p1: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1: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In this project, I have implemented open-source software into an algorithm that detects the coordinates of an object within a defined 3D space for retrieval using an xArm 5 Lite robotic arm given a verbal input command. </a:t>
            </a:r>
            <a:endParaRPr/>
          </a:p>
          <a:p>
            <a:pPr marL="0" lvl="0" indent="0" algn="l">
              <a:spcBef>
                <a:spcPts val="0"/>
              </a:spcBef>
              <a:spcAft>
                <a:spcPts val="0"/>
              </a:spcAft>
              <a:buNone/>
              <a:defRPr/>
            </a:pPr>
            <a:endParaRPr/>
          </a:p>
          <a:p>
            <a:pPr marL="0" lvl="0" indent="0" algn="l">
              <a:spcBef>
                <a:spcPts val="0"/>
              </a:spcBef>
              <a:spcAft>
                <a:spcPts val="0"/>
              </a:spcAft>
              <a:buClr>
                <a:schemeClr val="dk1"/>
              </a:buClr>
              <a:buSzPts val="1100"/>
              <a:buFont typeface="Arial"/>
              <a:buNone/>
              <a:defRPr/>
            </a:pPr>
            <a:r>
              <a:rPr lang="en-US"/>
              <a:t>Robots are highly versatile systems with a diverse range of applications in many fields, including health, civil engineering, and even agriculture. Robotic arms in particular have shown a lot of promise in these contexts, so there’s been recent interest in research focusing on automating the movement process utilizing computer vision. Then to further improve the efficiency and usability of this type of system for object retrievals, I decided to incorporate speech-recognition as well.</a:t>
            </a:r>
            <a:endParaRPr/>
          </a:p>
        </p:txBody>
      </p:sp>
      <p:sp>
        <p:nvSpPr>
          <p:cNvPr id="186" name="Google Shape;186;p1: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52" name="Google Shape;352;p10:notes"/>
          <p:cNvSpPr txBox="1"/>
          <p:nvPr>
            <p:ph type="body" idx="1"/>
          </p:nvPr>
        </p:nvSpPr>
        <p:spPr bwMode="auto">
          <a:xfrm>
            <a:off x="685800" y="4400550"/>
            <a:ext cx="5486400" cy="360045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353" name="Google Shape;353;p10: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2" name="Google Shape;192;p2: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2: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This project utilizes a microphone and Vosk speech recognition to receive a user's voice command, which will activate an overhead camera and a lateral camera, then run YOLOv5 object detection to locate an object's position. The robotic arm with a gripper attachment will then execute a retrieval routine and return to its initial position to repeat the process.</a:t>
            </a:r>
            <a:endParaRPr/>
          </a:p>
        </p:txBody>
      </p:sp>
      <p:sp>
        <p:nvSpPr>
          <p:cNvPr id="194" name="Google Shape;194;p2: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33" name="Google Shape;233;p3: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3: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The actual range of motion is limited to the common area between the xArm and both cameras used to capture the given 3D space. The figure shows how the fields of vision intersect to form a working range for objects to be retrieved within.</a:t>
            </a:r>
            <a:endParaRPr/>
          </a:p>
        </p:txBody>
      </p:sp>
      <p:sp>
        <p:nvSpPr>
          <p:cNvPr id="235" name="Google Shape;235;p3: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60" name="Google Shape;260;p4: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4: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Upon activation, an audio stream begins that continually transcribes the user's input using the Vosk speech recognition small English model until a keyword to activate a retrieval routine is detected.</a:t>
            </a:r>
            <a:endParaRPr/>
          </a:p>
          <a:p>
            <a:pPr marL="0" lvl="0" indent="0" algn="l">
              <a:spcBef>
                <a:spcPts val="0"/>
              </a:spcBef>
              <a:spcAft>
                <a:spcPts val="0"/>
              </a:spcAft>
              <a:buNone/>
              <a:defRPr/>
            </a:pPr>
            <a:endParaRPr/>
          </a:p>
          <a:p>
            <a:pPr marL="0" lvl="0" indent="0" algn="l">
              <a:spcBef>
                <a:spcPts val="0"/>
              </a:spcBef>
              <a:spcAft>
                <a:spcPts val="0"/>
              </a:spcAft>
              <a:buNone/>
              <a:defRPr/>
            </a:pPr>
            <a:r>
              <a:rPr lang="en-US"/>
              <a:t>There are two routines:</a:t>
            </a:r>
            <a:endParaRPr/>
          </a:p>
          <a:p>
            <a:pPr marL="285750" lvl="0" indent="-285750" algn="l">
              <a:spcBef>
                <a:spcPts val="0"/>
              </a:spcBef>
              <a:spcAft>
                <a:spcPts val="0"/>
              </a:spcAft>
              <a:buClr>
                <a:schemeClr val="dk1"/>
              </a:buClr>
              <a:buSzPts val="1200"/>
              <a:buFont typeface="Arial"/>
              <a:buChar char="•"/>
              <a:defRPr/>
            </a:pPr>
            <a:r>
              <a:rPr lang="en-US"/>
              <a:t>Manual mode - the user says the name of an object, and the arm will fetch the first instance it can detect. If the object is not detected, the arm will wait idly until an instance is introduced into the environment.</a:t>
            </a:r>
            <a:endParaRPr/>
          </a:p>
          <a:p>
            <a:pPr marL="285750" lvl="0" indent="-285750" algn="l">
              <a:spcBef>
                <a:spcPts val="0"/>
              </a:spcBef>
              <a:spcAft>
                <a:spcPts val="0"/>
              </a:spcAft>
              <a:buClr>
                <a:schemeClr val="dk1"/>
              </a:buClr>
              <a:buSzPts val="1200"/>
              <a:buFont typeface="Arial"/>
              <a:buChar char="•"/>
              <a:defRPr/>
            </a:pPr>
            <a:r>
              <a:rPr lang="en-US"/>
              <a:t>Automatic mode - the user says "automatic," and the arm will dispose of all instances of trash. If there are no more instances detected, the arm will return to its initial position.</a:t>
            </a:r>
            <a:endParaRPr/>
          </a:p>
        </p:txBody>
      </p:sp>
      <p:sp>
        <p:nvSpPr>
          <p:cNvPr id="262" name="Google Shape;262;p4: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75" name="Google Shape;275;p5: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5: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For the data preprocessing, the camera's coordinates are not inherently synced to the xArm's, so commands from the OpenCV library are used to correct the images it takes before running YOLOv5. Calibration is done by taking images of the arm at each of the four corners of the defined environment and finding the pixel coordinates. This aligns the robot with the coordinate system of the image.</a:t>
            </a:r>
            <a:endParaRPr/>
          </a:p>
        </p:txBody>
      </p:sp>
      <p:sp>
        <p:nvSpPr>
          <p:cNvPr id="277" name="Google Shape;277;p5: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94" name="Google Shape;294;p6: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6: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For the dataset used, because the end effector is a simple, non-magnetic claw, I decided to test this algorithm on a "bottle" object clas</a:t>
            </a:r>
            <a:r>
              <a:rPr lang="en-US"/>
              <a:t>s. </a:t>
            </a:r>
            <a:r>
              <a:rPr lang="en-US"/>
              <a:t>So YOLOv5 is a single-stage object </a:t>
            </a:r>
            <a:r>
              <a:rPr lang="en-US"/>
              <a:t>detector </a:t>
            </a:r>
            <a:r>
              <a:rPr lang="en-US"/>
              <a:t>based on a pre-trained network that extracts features for the images fed into it and renders an output with bounding boxes. I </a:t>
            </a:r>
            <a:r>
              <a:rPr lang="en-US"/>
              <a:t>annotated training images of a bottle from an aerial view </a:t>
            </a:r>
            <a:r>
              <a:rPr lang="en-US"/>
              <a:t>because</a:t>
            </a:r>
            <a:r>
              <a:rPr lang="en-US"/>
              <a:t> it was </a:t>
            </a:r>
            <a:r>
              <a:rPr lang="en-US"/>
              <a:t>apparent from testing that YOLOv5 has a difficult time detecting objects from this perspective. You can see that to vary the data there was data augmentation such as simple transformation or noise added to the images.</a:t>
            </a:r>
            <a:endParaRPr/>
          </a:p>
        </p:txBody>
      </p:sp>
      <p:sp>
        <p:nvSpPr>
          <p:cNvPr id="296" name="Google Shape;296;p6: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04" name="Google Shape;304;p7: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7: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This class performed exceptionally well as a proof-of-concept for this routine, returning true positives for all testing samples as shown by the confusion matrix and F1 confidence that agrees at about 0.8.</a:t>
            </a:r>
            <a:endParaRPr/>
          </a:p>
        </p:txBody>
      </p:sp>
      <p:sp>
        <p:nvSpPr>
          <p:cNvPr id="306" name="Google Shape;306;p7: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13" name="Google Shape;313;p8: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8: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After detecting an object, the generated bounding box coordinates will be used to calculate the arm's X and Y position.</a:t>
            </a:r>
            <a:endParaRPr/>
          </a:p>
        </p:txBody>
      </p:sp>
      <p:sp>
        <p:nvSpPr>
          <p:cNvPr id="315" name="Google Shape;315;p8: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33" name="Google Shape;333;p9:notes"/>
          <p:cNvSpPr/>
          <p:nvPr>
            <p:ph type="sldImg" idx="2"/>
          </p:nvPr>
        </p:nvSpPr>
        <p:spPr bwMode="auto">
          <a:xfrm>
            <a:off x="685800" y="1143000"/>
            <a:ext cx="5486400" cy="30861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9:notes"/>
          <p:cNvSpPr txBox="1"/>
          <p:nvPr>
            <p:ph type="body" idx="1"/>
          </p:nvPr>
        </p:nvSpPr>
        <p:spPr bwMode="auto">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US"/>
              <a:t>A challenge with applying similar methods to the ZY plane was that depth perception now plays a significant role in distorting the relationship between the coordinates and geometry of an object. To adjust for the relative size shift resulting from the distance an object is from the lateral camera, I created the scale factor equation shown that is applied to the coordinate difference to return the object’s actual height and width regardless of where it is located within the image.</a:t>
            </a:r>
            <a:endParaRPr/>
          </a:p>
        </p:txBody>
      </p:sp>
      <p:sp>
        <p:nvSpPr>
          <p:cNvPr id="335" name="Google Shape;335;p9:notes"/>
          <p:cNvSpPr txBox="1"/>
          <p:nvPr>
            <p:ph type="sldNum" idx="12"/>
          </p:nvPr>
        </p:nvSpPr>
        <p:spPr bwMode="auto">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US"/>
              <a:t>‹#›</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 Id="rId4" Type="http://schemas.openxmlformats.org/officeDocument/2006/relationships/image" Target="../media/image3.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jp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userDrawn="1">
  <p:cSld name="Title Slide">
    <p:spTree>
      <p:nvGrpSpPr>
        <p:cNvPr id="1" name=""/>
        <p:cNvGrpSpPr/>
        <p:nvPr/>
      </p:nvGrpSpPr>
      <p:grpSpPr bwMode="auto">
        <a:xfrm>
          <a:off x="0" y="0"/>
          <a:ext cx="0" cy="0"/>
          <a:chOff x="0" y="0"/>
          <a:chExt cx="0" cy="0"/>
        </a:xfrm>
      </p:grpSpPr>
      <p:sp>
        <p:nvSpPr>
          <p:cNvPr id="16" name="Google Shape;16;p12"/>
          <p:cNvSpPr/>
          <p:nvPr/>
        </p:nvSpPr>
        <p:spPr bwMode="auto">
          <a:xfrm>
            <a:off x="2929290" y="1738153"/>
            <a:ext cx="9262709" cy="2606041"/>
          </a:xfrm>
          <a:custGeom>
            <a:avLst/>
            <a:gdLst/>
            <a:ahLst/>
            <a:cxnLst/>
            <a:rect l="l" t="t" r="r" b="b"/>
            <a:pathLst>
              <a:path w="9262709" h="2606041" fill="norm" stroke="1" extrusionOk="0">
                <a:moveTo>
                  <a:pt x="1301816" y="0"/>
                </a:moveTo>
                <a:lnTo>
                  <a:pt x="1312242" y="527"/>
                </a:lnTo>
                <a:lnTo>
                  <a:pt x="1312242" y="0"/>
                </a:lnTo>
                <a:lnTo>
                  <a:pt x="9262709" y="0"/>
                </a:lnTo>
                <a:lnTo>
                  <a:pt x="9262709" y="2606041"/>
                </a:lnTo>
                <a:lnTo>
                  <a:pt x="1312242" y="2606041"/>
                </a:lnTo>
                <a:lnTo>
                  <a:pt x="1312242" y="2603106"/>
                </a:lnTo>
                <a:lnTo>
                  <a:pt x="1301816" y="2603632"/>
                </a:lnTo>
                <a:cubicBezTo>
                  <a:pt x="582843" y="2603632"/>
                  <a:pt x="0" y="2020789"/>
                  <a:pt x="0" y="1301816"/>
                </a:cubicBezTo>
                <a:cubicBezTo>
                  <a:pt x="0" y="582843"/>
                  <a:pt x="582843" y="0"/>
                  <a:pt x="1301816" y="0"/>
                </a:cubicBezTo>
                <a:close/>
              </a:path>
            </a:pathLst>
          </a:cu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sp>
        <p:nvSpPr>
          <p:cNvPr id="17" name="Google Shape;17;p12"/>
          <p:cNvSpPr txBox="1"/>
          <p:nvPr>
            <p:ph type="ctrTitle"/>
          </p:nvPr>
        </p:nvSpPr>
        <p:spPr bwMode="auto">
          <a:xfrm>
            <a:off x="4101547" y="1966430"/>
            <a:ext cx="7838662" cy="69981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Quattrocento Sans"/>
              <a:buNone/>
              <a:defRPr sz="3600" b="1">
                <a:solidFill>
                  <a:schemeClr val="lt1"/>
                </a:solidFill>
                <a:latin typeface="Quattrocento Sans"/>
                <a:ea typeface="Quattrocento Sans"/>
                <a:cs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8" name="Google Shape;18;p12"/>
          <p:cNvSpPr txBox="1"/>
          <p:nvPr>
            <p:ph type="subTitle" idx="1"/>
          </p:nvPr>
        </p:nvSpPr>
        <p:spPr bwMode="auto">
          <a:xfrm>
            <a:off x="4101547" y="2988382"/>
            <a:ext cx="7838662" cy="103367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ECAA40"/>
              </a:buClr>
              <a:buSzPts val="2400"/>
              <a:buNone/>
              <a:defRPr sz="2400">
                <a:solidFill>
                  <a:srgbClr val="ECAA4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pPr>
              <a:defRPr/>
            </a:pPr>
            <a:endParaRPr/>
          </a:p>
        </p:txBody>
      </p:sp>
      <p:pic>
        <p:nvPicPr>
          <p:cNvPr id="19" name="Google Shape;19;p12"/>
          <p:cNvPicPr/>
          <p:nvPr/>
        </p:nvPicPr>
        <p:blipFill>
          <a:blip r:embed="rId2">
            <a:alphaModFix/>
          </a:blip>
          <a:srcRect l="0" t="0" r="0" b="0"/>
          <a:stretch/>
        </p:blipFill>
        <p:spPr bwMode="auto">
          <a:xfrm>
            <a:off x="4167808" y="6007222"/>
            <a:ext cx="3251280" cy="712036"/>
          </a:xfrm>
          <a:prstGeom prst="rect">
            <a:avLst/>
          </a:prstGeom>
          <a:noFill/>
          <a:ln>
            <a:noFill/>
          </a:ln>
        </p:spPr>
      </p:pic>
      <p:sp>
        <p:nvSpPr>
          <p:cNvPr id="20" name="Google Shape;20;p12"/>
          <p:cNvSpPr/>
          <p:nvPr/>
        </p:nvSpPr>
        <p:spPr bwMode="auto">
          <a:xfrm>
            <a:off x="140598" y="1"/>
            <a:ext cx="1459602" cy="6858000"/>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pic>
        <p:nvPicPr>
          <p:cNvPr id="21" name="Google Shape;21;p12" descr="Shape, square&#10;&#10;Description automatically generated"/>
          <p:cNvPicPr/>
          <p:nvPr/>
        </p:nvPicPr>
        <p:blipFill>
          <a:blip r:embed="rId3">
            <a:alphaModFix/>
          </a:blip>
          <a:srcRect l="10001" t="0" r="78374" b="0"/>
          <a:stretch/>
        </p:blipFill>
        <p:spPr bwMode="auto">
          <a:xfrm rot="10800000">
            <a:off x="140600" y="0"/>
            <a:ext cx="1417266" cy="6858000"/>
          </a:xfrm>
          <a:prstGeom prst="rect">
            <a:avLst/>
          </a:prstGeom>
          <a:noFill/>
          <a:ln>
            <a:noFill/>
          </a:ln>
        </p:spPr>
      </p:pic>
      <p:sp>
        <p:nvSpPr>
          <p:cNvPr id="22" name="Google Shape;22;p12"/>
          <p:cNvSpPr/>
          <p:nvPr/>
        </p:nvSpPr>
        <p:spPr bwMode="auto">
          <a:xfrm>
            <a:off x="159978" y="0"/>
            <a:ext cx="1397890" cy="1934817"/>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pic>
        <p:nvPicPr>
          <p:cNvPr id="23" name="Google Shape;23;p12"/>
          <p:cNvPicPr/>
          <p:nvPr/>
        </p:nvPicPr>
        <p:blipFill>
          <a:blip r:embed="rId4">
            <a:alphaModFix/>
          </a:blip>
          <a:srcRect l="0" t="0" r="0" b="0"/>
          <a:stretch/>
        </p:blipFill>
        <p:spPr bwMode="auto">
          <a:xfrm>
            <a:off x="316471" y="255501"/>
            <a:ext cx="1123663" cy="1101726"/>
          </a:xfrm>
          <a:prstGeom prst="rect">
            <a:avLst/>
          </a:prstGeom>
          <a:noFill/>
          <a:ln>
            <a:noFill/>
          </a:ln>
        </p:spPr>
      </p:pic>
      <p:sp>
        <p:nvSpPr>
          <p:cNvPr id="24" name="Google Shape;24;p12"/>
          <p:cNvSpPr txBox="1"/>
          <p:nvPr/>
        </p:nvSpPr>
        <p:spPr bwMode="auto">
          <a:xfrm>
            <a:off x="179357" y="1381521"/>
            <a:ext cx="1397889"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b="1" i="0" u="none" strike="noStrike" cap="none">
                <a:solidFill>
                  <a:schemeClr val="lt1"/>
                </a:solidFill>
                <a:latin typeface="Quattrocento Sans"/>
                <a:ea typeface="Quattrocento Sans"/>
                <a:cs typeface="Quattrocento Sans"/>
              </a:rPr>
              <a:t>NUAI  LAB</a:t>
            </a:r>
            <a:endParaRPr/>
          </a:p>
        </p:txBody>
      </p:sp>
      <p:sp>
        <p:nvSpPr>
          <p:cNvPr id="25" name="Google Shape;25;p12"/>
          <p:cNvSpPr txBox="1"/>
          <p:nvPr>
            <p:ph type="body" idx="2"/>
          </p:nvPr>
        </p:nvSpPr>
        <p:spPr bwMode="auto">
          <a:xfrm>
            <a:off x="4101548" y="4577027"/>
            <a:ext cx="7838662" cy="647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1033E"/>
              </a:buClr>
              <a:buSzPts val="2800"/>
              <a:buNone/>
              <a:defRPr b="1">
                <a:solidFill>
                  <a:srgbClr val="01033E"/>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26" name="Google Shape;26;p12"/>
          <p:cNvSpPr txBox="1"/>
          <p:nvPr>
            <p:ph type="body" idx="3"/>
          </p:nvPr>
        </p:nvSpPr>
        <p:spPr bwMode="auto">
          <a:xfrm>
            <a:off x="8594035" y="6425501"/>
            <a:ext cx="3346174" cy="293756"/>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with Section" preserve="0" showMasterPhAnim="0" userDrawn="1">
  <p:cSld name="Title and Content with Section">
    <p:spTree>
      <p:nvGrpSpPr>
        <p:cNvPr id="1" name=""/>
        <p:cNvGrpSpPr/>
        <p:nvPr/>
      </p:nvGrpSpPr>
      <p:grpSpPr bwMode="auto">
        <a:xfrm>
          <a:off x="0" y="0"/>
          <a:ext cx="0" cy="0"/>
          <a:chOff x="0" y="0"/>
          <a:chExt cx="0" cy="0"/>
        </a:xfrm>
      </p:grpSpPr>
      <p:sp>
        <p:nvSpPr>
          <p:cNvPr id="105" name="Google Shape;105;p21"/>
          <p:cNvSpPr/>
          <p:nvPr/>
        </p:nvSpPr>
        <p:spPr bwMode="auto">
          <a:xfrm rot="10800000">
            <a:off x="-3" y="149943"/>
            <a:ext cx="341315" cy="57975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nvGrpSpPr>
          <p:cNvPr id="106" name="Google Shape;106;p21"/>
          <p:cNvGrpSpPr/>
          <p:nvPr/>
        </p:nvGrpSpPr>
        <p:grpSpPr bwMode="auto">
          <a:xfrm>
            <a:off x="681004" y="150654"/>
            <a:ext cx="11510995" cy="594378"/>
            <a:chOff x="97191" y="150654"/>
            <a:chExt cx="11441053" cy="594378"/>
          </a:xfrm>
        </p:grpSpPr>
        <p:sp>
          <p:nvSpPr>
            <p:cNvPr id="107" name="Google Shape;107;p21"/>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08" name="Google Shape;108;p21"/>
            <p:cNvSpPr/>
            <p:nvPr/>
          </p:nvSpPr>
          <p:spPr bwMode="auto">
            <a:xfrm>
              <a:off x="396481" y="150654"/>
              <a:ext cx="11141763"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109" name="Google Shape;109;p21"/>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110" name="Google Shape;110;p21"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111" name="Google Shape;111;p21"/>
          <p:cNvSpPr txBox="1"/>
          <p:nvPr>
            <p:ph type="title"/>
          </p:nvPr>
        </p:nvSpPr>
        <p:spPr bwMode="auto">
          <a:xfrm>
            <a:off x="982124" y="245857"/>
            <a:ext cx="9169447" cy="4101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12" name="Google Shape;112;p21"/>
          <p:cNvSpPr txBox="1"/>
          <p:nvPr>
            <p:ph type="body" idx="1"/>
          </p:nvPr>
        </p:nvSpPr>
        <p:spPr bwMode="auto">
          <a:xfrm>
            <a:off x="982123" y="1315416"/>
            <a:ext cx="10690195" cy="50216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13" name="Google Shape;113;p21"/>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
        <p:nvSpPr>
          <p:cNvPr id="114" name="Google Shape;114;p21"/>
          <p:cNvSpPr/>
          <p:nvPr/>
        </p:nvSpPr>
        <p:spPr bwMode="auto">
          <a:xfrm rot="10800000">
            <a:off x="42619" y="151204"/>
            <a:ext cx="583528" cy="579046"/>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15" name="Google Shape;115;p21"/>
          <p:cNvSpPr/>
          <p:nvPr/>
        </p:nvSpPr>
        <p:spPr bwMode="auto">
          <a:xfrm>
            <a:off x="99697" y="202546"/>
            <a:ext cx="479031" cy="479031"/>
          </a:xfrm>
          <a:prstGeom prst="ellipse">
            <a:avLst/>
          </a:prstGeom>
          <a:noFill/>
          <a:ln w="28575" cap="flat" cmpd="sng">
            <a:solidFill>
              <a:srgbClr val="ECAA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16" name="Google Shape;116;p21"/>
          <p:cNvSpPr txBox="1"/>
          <p:nvPr>
            <p:ph type="body" idx="2"/>
          </p:nvPr>
        </p:nvSpPr>
        <p:spPr bwMode="auto">
          <a:xfrm>
            <a:off x="101800" y="269049"/>
            <a:ext cx="496466" cy="37211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ECAA40"/>
              </a:buClr>
              <a:buSzPts val="2000"/>
              <a:buNone/>
              <a:defRPr sz="2000" b="1">
                <a:solidFill>
                  <a:srgbClr val="ECAA4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Slide with Section" preserve="0" showMasterPhAnim="0" userDrawn="1">
  <p:cSld name="Comparison Slide with Section">
    <p:spTree>
      <p:nvGrpSpPr>
        <p:cNvPr id="1" name=""/>
        <p:cNvGrpSpPr/>
        <p:nvPr/>
      </p:nvGrpSpPr>
      <p:grpSpPr bwMode="auto">
        <a:xfrm>
          <a:off x="0" y="0"/>
          <a:ext cx="0" cy="0"/>
          <a:chOff x="0" y="0"/>
          <a:chExt cx="0" cy="0"/>
        </a:xfrm>
      </p:grpSpPr>
      <p:sp>
        <p:nvSpPr>
          <p:cNvPr id="118" name="Google Shape;118;p22"/>
          <p:cNvSpPr/>
          <p:nvPr/>
        </p:nvSpPr>
        <p:spPr bwMode="auto">
          <a:xfrm>
            <a:off x="6125217" y="726820"/>
            <a:ext cx="363655" cy="6115882"/>
          </a:xfrm>
          <a:custGeom>
            <a:avLst/>
            <a:gdLst/>
            <a:ahLst/>
            <a:cxnLst/>
            <a:rect l="l" t="t" r="r" b="b"/>
            <a:pathLst>
              <a:path w="24684" h="12735" fill="norm" stroke="1" extrusionOk="0">
                <a:moveTo>
                  <a:pt x="0" y="9"/>
                </a:moveTo>
                <a:lnTo>
                  <a:pt x="24684" y="0"/>
                </a:lnTo>
                <a:cubicBezTo>
                  <a:pt x="5489" y="91"/>
                  <a:pt x="13821" y="9391"/>
                  <a:pt x="11292" y="12735"/>
                </a:cubicBezTo>
                <a:cubicBezTo>
                  <a:pt x="7413" y="9403"/>
                  <a:pt x="14655" y="106"/>
                  <a:pt x="0" y="9"/>
                </a:cubicBezTo>
                <a:close/>
              </a:path>
            </a:pathLst>
          </a:cu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19" name="Google Shape;119;p22"/>
          <p:cNvSpPr txBox="1"/>
          <p:nvPr>
            <p:ph type="body" idx="1"/>
          </p:nvPr>
        </p:nvSpPr>
        <p:spPr bwMode="auto">
          <a:xfrm>
            <a:off x="927653" y="2098306"/>
            <a:ext cx="5058280"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20" name="Google Shape;120;p22"/>
          <p:cNvSpPr txBox="1"/>
          <p:nvPr>
            <p:ph type="body" idx="2"/>
          </p:nvPr>
        </p:nvSpPr>
        <p:spPr bwMode="auto">
          <a:xfrm>
            <a:off x="6555912" y="2098306"/>
            <a:ext cx="5058280"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grpSp>
        <p:nvGrpSpPr>
          <p:cNvPr id="121" name="Google Shape;121;p22"/>
          <p:cNvGrpSpPr/>
          <p:nvPr/>
        </p:nvGrpSpPr>
        <p:grpSpPr bwMode="auto">
          <a:xfrm>
            <a:off x="683226" y="150654"/>
            <a:ext cx="11508774" cy="594378"/>
            <a:chOff x="97191" y="150654"/>
            <a:chExt cx="10877080" cy="594378"/>
          </a:xfrm>
        </p:grpSpPr>
        <p:sp>
          <p:nvSpPr>
            <p:cNvPr id="122" name="Google Shape;122;p22"/>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23" name="Google Shape;123;p22"/>
            <p:cNvSpPr/>
            <p:nvPr/>
          </p:nvSpPr>
          <p:spPr bwMode="auto">
            <a:xfrm>
              <a:off x="396481" y="150654"/>
              <a:ext cx="10577791"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124" name="Google Shape;124;p22"/>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125" name="Google Shape;125;p22"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126" name="Google Shape;126;p22"/>
          <p:cNvSpPr txBox="1"/>
          <p:nvPr>
            <p:ph type="title"/>
          </p:nvPr>
        </p:nvSpPr>
        <p:spPr bwMode="auto">
          <a:xfrm>
            <a:off x="999896" y="223708"/>
            <a:ext cx="9096819"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27" name="Google Shape;127;p22"/>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
        <p:nvSpPr>
          <p:cNvPr id="128" name="Google Shape;128;p22"/>
          <p:cNvSpPr txBox="1"/>
          <p:nvPr>
            <p:ph type="body" idx="3"/>
          </p:nvPr>
        </p:nvSpPr>
        <p:spPr bwMode="auto">
          <a:xfrm>
            <a:off x="927653" y="1270000"/>
            <a:ext cx="5058280" cy="44329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29" name="Google Shape;129;p22"/>
          <p:cNvSpPr txBox="1"/>
          <p:nvPr>
            <p:ph type="body" idx="4"/>
          </p:nvPr>
        </p:nvSpPr>
        <p:spPr bwMode="auto">
          <a:xfrm>
            <a:off x="6555913" y="1270000"/>
            <a:ext cx="5058280" cy="44329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30" name="Google Shape;130;p22"/>
          <p:cNvSpPr/>
          <p:nvPr/>
        </p:nvSpPr>
        <p:spPr bwMode="auto">
          <a:xfrm rot="10800000">
            <a:off x="-3" y="149943"/>
            <a:ext cx="341315" cy="57975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31" name="Google Shape;131;p22"/>
          <p:cNvSpPr/>
          <p:nvPr/>
        </p:nvSpPr>
        <p:spPr bwMode="auto">
          <a:xfrm rot="10800000">
            <a:off x="42619" y="151204"/>
            <a:ext cx="583528" cy="579046"/>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32" name="Google Shape;132;p22"/>
          <p:cNvSpPr/>
          <p:nvPr/>
        </p:nvSpPr>
        <p:spPr bwMode="auto">
          <a:xfrm>
            <a:off x="99697" y="202546"/>
            <a:ext cx="479031" cy="479031"/>
          </a:xfrm>
          <a:prstGeom prst="ellipse">
            <a:avLst/>
          </a:prstGeom>
          <a:noFill/>
          <a:ln w="28575" cap="flat" cmpd="sng">
            <a:solidFill>
              <a:srgbClr val="ECAA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33" name="Google Shape;133;p22"/>
          <p:cNvSpPr txBox="1"/>
          <p:nvPr>
            <p:ph type="body" idx="5"/>
          </p:nvPr>
        </p:nvSpPr>
        <p:spPr bwMode="auto">
          <a:xfrm>
            <a:off x="101800" y="269049"/>
            <a:ext cx="496466" cy="37211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ECAA40"/>
              </a:buClr>
              <a:buSzPts val="2000"/>
              <a:buNone/>
              <a:defRPr sz="2000" b="1">
                <a:solidFill>
                  <a:srgbClr val="ECAA4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 Left Slide with Section" preserve="0" showMasterPhAnim="0" userDrawn="1">
  <p:cSld name="Image Left Slide with Section">
    <p:spTree>
      <p:nvGrpSpPr>
        <p:cNvPr id="1" name=""/>
        <p:cNvGrpSpPr/>
        <p:nvPr/>
      </p:nvGrpSpPr>
      <p:grpSpPr bwMode="auto">
        <a:xfrm>
          <a:off x="0" y="0"/>
          <a:ext cx="0" cy="0"/>
          <a:chOff x="0" y="0"/>
          <a:chExt cx="0" cy="0"/>
        </a:xfrm>
      </p:grpSpPr>
      <p:grpSp>
        <p:nvGrpSpPr>
          <p:cNvPr id="135" name="Google Shape;135;p23"/>
          <p:cNvGrpSpPr/>
          <p:nvPr/>
        </p:nvGrpSpPr>
        <p:grpSpPr bwMode="auto">
          <a:xfrm>
            <a:off x="683226" y="150654"/>
            <a:ext cx="11508774" cy="594378"/>
            <a:chOff x="97191" y="150654"/>
            <a:chExt cx="10877080" cy="594378"/>
          </a:xfrm>
        </p:grpSpPr>
        <p:sp>
          <p:nvSpPr>
            <p:cNvPr id="136" name="Google Shape;136;p23"/>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37" name="Google Shape;137;p23"/>
            <p:cNvSpPr/>
            <p:nvPr/>
          </p:nvSpPr>
          <p:spPr bwMode="auto">
            <a:xfrm>
              <a:off x="396481" y="150654"/>
              <a:ext cx="10577791"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138" name="Google Shape;138;p23"/>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139" name="Google Shape;139;p23"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140" name="Google Shape;140;p23"/>
          <p:cNvSpPr txBox="1"/>
          <p:nvPr>
            <p:ph type="title"/>
          </p:nvPr>
        </p:nvSpPr>
        <p:spPr bwMode="auto">
          <a:xfrm>
            <a:off x="999896" y="223708"/>
            <a:ext cx="9096819"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41" name="Google Shape;141;p23"/>
          <p:cNvSpPr/>
          <p:nvPr/>
        </p:nvSpPr>
        <p:spPr bwMode="auto">
          <a:xfrm rot="10800000">
            <a:off x="-3" y="149943"/>
            <a:ext cx="341315" cy="57975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42" name="Google Shape;142;p23"/>
          <p:cNvSpPr/>
          <p:nvPr/>
        </p:nvSpPr>
        <p:spPr bwMode="auto">
          <a:xfrm rot="10800000">
            <a:off x="42619" y="151204"/>
            <a:ext cx="583528" cy="579046"/>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43" name="Google Shape;143;p23"/>
          <p:cNvSpPr/>
          <p:nvPr/>
        </p:nvSpPr>
        <p:spPr bwMode="auto">
          <a:xfrm>
            <a:off x="99697" y="202546"/>
            <a:ext cx="479031" cy="479031"/>
          </a:xfrm>
          <a:prstGeom prst="ellipse">
            <a:avLst/>
          </a:prstGeom>
          <a:noFill/>
          <a:ln w="28575" cap="flat" cmpd="sng">
            <a:solidFill>
              <a:srgbClr val="ECAA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44" name="Google Shape;144;p23"/>
          <p:cNvSpPr txBox="1"/>
          <p:nvPr>
            <p:ph type="body" idx="1"/>
          </p:nvPr>
        </p:nvSpPr>
        <p:spPr bwMode="auto">
          <a:xfrm>
            <a:off x="101800" y="269049"/>
            <a:ext cx="496466" cy="37211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ECAA40"/>
              </a:buClr>
              <a:buSzPts val="2000"/>
              <a:buNone/>
              <a:defRPr sz="2000" b="1">
                <a:solidFill>
                  <a:srgbClr val="ECAA4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45" name="Google Shape;145;p23"/>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
        <p:nvSpPr>
          <p:cNvPr id="146" name="Google Shape;146;p23"/>
          <p:cNvSpPr txBox="1"/>
          <p:nvPr>
            <p:ph type="body" idx="2"/>
          </p:nvPr>
        </p:nvSpPr>
        <p:spPr bwMode="auto">
          <a:xfrm>
            <a:off x="6455367" y="2098306"/>
            <a:ext cx="5181600"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47" name="Google Shape;147;p23"/>
          <p:cNvSpPr txBox="1"/>
          <p:nvPr>
            <p:ph type="body" idx="3"/>
          </p:nvPr>
        </p:nvSpPr>
        <p:spPr bwMode="auto">
          <a:xfrm>
            <a:off x="6461760" y="1270000"/>
            <a:ext cx="5181600" cy="4432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48" name="Google Shape;148;p23"/>
          <p:cNvSpPr/>
          <p:nvPr>
            <p:ph type="pic" idx="4"/>
          </p:nvPr>
        </p:nvSpPr>
        <p:spPr bwMode="auto">
          <a:xfrm>
            <a:off x="683226" y="1270000"/>
            <a:ext cx="5406380" cy="4906962"/>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 Right Slide with Section" preserve="0" showMasterPhAnim="0" userDrawn="1">
  <p:cSld name="Image Right Slide with Section">
    <p:spTree>
      <p:nvGrpSpPr>
        <p:cNvPr id="1" name=""/>
        <p:cNvGrpSpPr/>
        <p:nvPr/>
      </p:nvGrpSpPr>
      <p:grpSpPr bwMode="auto">
        <a:xfrm>
          <a:off x="0" y="0"/>
          <a:ext cx="0" cy="0"/>
          <a:chOff x="0" y="0"/>
          <a:chExt cx="0" cy="0"/>
        </a:xfrm>
      </p:grpSpPr>
      <p:grpSp>
        <p:nvGrpSpPr>
          <p:cNvPr id="150" name="Google Shape;150;p24"/>
          <p:cNvGrpSpPr/>
          <p:nvPr/>
        </p:nvGrpSpPr>
        <p:grpSpPr bwMode="auto">
          <a:xfrm>
            <a:off x="683226" y="150654"/>
            <a:ext cx="11508774" cy="594378"/>
            <a:chOff x="97191" y="150654"/>
            <a:chExt cx="10877080" cy="594378"/>
          </a:xfrm>
        </p:grpSpPr>
        <p:sp>
          <p:nvSpPr>
            <p:cNvPr id="151" name="Google Shape;151;p24"/>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52" name="Google Shape;152;p24"/>
            <p:cNvSpPr/>
            <p:nvPr/>
          </p:nvSpPr>
          <p:spPr bwMode="auto">
            <a:xfrm>
              <a:off x="396481" y="150654"/>
              <a:ext cx="10577791"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153" name="Google Shape;153;p24"/>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154" name="Google Shape;154;p24"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155" name="Google Shape;155;p24"/>
          <p:cNvSpPr txBox="1"/>
          <p:nvPr>
            <p:ph type="title"/>
          </p:nvPr>
        </p:nvSpPr>
        <p:spPr bwMode="auto">
          <a:xfrm>
            <a:off x="999896" y="223708"/>
            <a:ext cx="9096819"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56" name="Google Shape;156;p24"/>
          <p:cNvSpPr/>
          <p:nvPr/>
        </p:nvSpPr>
        <p:spPr bwMode="auto">
          <a:xfrm rot="10800000">
            <a:off x="-3" y="149943"/>
            <a:ext cx="341315" cy="57975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57" name="Google Shape;157;p24"/>
          <p:cNvSpPr/>
          <p:nvPr/>
        </p:nvSpPr>
        <p:spPr bwMode="auto">
          <a:xfrm rot="10800000">
            <a:off x="42619" y="151204"/>
            <a:ext cx="583528" cy="579046"/>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58" name="Google Shape;158;p24"/>
          <p:cNvSpPr/>
          <p:nvPr/>
        </p:nvSpPr>
        <p:spPr bwMode="auto">
          <a:xfrm>
            <a:off x="99697" y="202546"/>
            <a:ext cx="479031" cy="479031"/>
          </a:xfrm>
          <a:prstGeom prst="ellipse">
            <a:avLst/>
          </a:prstGeom>
          <a:noFill/>
          <a:ln w="28575" cap="flat" cmpd="sng">
            <a:solidFill>
              <a:srgbClr val="ECAA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59" name="Google Shape;159;p24"/>
          <p:cNvSpPr txBox="1"/>
          <p:nvPr>
            <p:ph type="body" idx="1"/>
          </p:nvPr>
        </p:nvSpPr>
        <p:spPr bwMode="auto">
          <a:xfrm>
            <a:off x="101800" y="269049"/>
            <a:ext cx="496466" cy="37211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ECAA40"/>
              </a:buClr>
              <a:buSzPts val="2000"/>
              <a:buNone/>
              <a:defRPr sz="2000" b="1">
                <a:solidFill>
                  <a:srgbClr val="ECAA4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60" name="Google Shape;160;p24"/>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
        <p:nvSpPr>
          <p:cNvPr id="161" name="Google Shape;161;p24"/>
          <p:cNvSpPr txBox="1"/>
          <p:nvPr>
            <p:ph type="body" idx="2"/>
          </p:nvPr>
        </p:nvSpPr>
        <p:spPr bwMode="auto">
          <a:xfrm>
            <a:off x="922867" y="2098306"/>
            <a:ext cx="4941958"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62" name="Google Shape;162;p24"/>
          <p:cNvSpPr txBox="1"/>
          <p:nvPr>
            <p:ph type="body" idx="3"/>
          </p:nvPr>
        </p:nvSpPr>
        <p:spPr bwMode="auto">
          <a:xfrm>
            <a:off x="929260" y="1270000"/>
            <a:ext cx="4941958" cy="4432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63" name="Google Shape;163;p24"/>
          <p:cNvSpPr/>
          <p:nvPr>
            <p:ph type="pic" idx="4"/>
          </p:nvPr>
        </p:nvSpPr>
        <p:spPr bwMode="auto">
          <a:xfrm>
            <a:off x="6263814" y="1270000"/>
            <a:ext cx="5406380" cy="4906962"/>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 Full Slide with Section" preserve="0" showMasterPhAnim="0" userDrawn="1">
  <p:cSld name="Image Full Slide with Section">
    <p:spTree>
      <p:nvGrpSpPr>
        <p:cNvPr id="1" name=""/>
        <p:cNvGrpSpPr/>
        <p:nvPr/>
      </p:nvGrpSpPr>
      <p:grpSpPr bwMode="auto">
        <a:xfrm>
          <a:off x="0" y="0"/>
          <a:ext cx="0" cy="0"/>
          <a:chOff x="0" y="0"/>
          <a:chExt cx="0" cy="0"/>
        </a:xfrm>
      </p:grpSpPr>
      <p:grpSp>
        <p:nvGrpSpPr>
          <p:cNvPr id="165" name="Google Shape;165;p25"/>
          <p:cNvGrpSpPr/>
          <p:nvPr/>
        </p:nvGrpSpPr>
        <p:grpSpPr bwMode="auto">
          <a:xfrm>
            <a:off x="683226" y="150654"/>
            <a:ext cx="11508774" cy="594378"/>
            <a:chOff x="97191" y="150654"/>
            <a:chExt cx="10877080" cy="594378"/>
          </a:xfrm>
        </p:grpSpPr>
        <p:sp>
          <p:nvSpPr>
            <p:cNvPr id="166" name="Google Shape;166;p25"/>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67" name="Google Shape;167;p25"/>
            <p:cNvSpPr/>
            <p:nvPr/>
          </p:nvSpPr>
          <p:spPr bwMode="auto">
            <a:xfrm>
              <a:off x="396481" y="150654"/>
              <a:ext cx="10577791"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168" name="Google Shape;168;p25"/>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169" name="Google Shape;169;p25"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170" name="Google Shape;170;p25"/>
          <p:cNvSpPr txBox="1"/>
          <p:nvPr>
            <p:ph type="title"/>
          </p:nvPr>
        </p:nvSpPr>
        <p:spPr bwMode="auto">
          <a:xfrm>
            <a:off x="999896" y="223708"/>
            <a:ext cx="9096819"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71" name="Google Shape;171;p25"/>
          <p:cNvSpPr/>
          <p:nvPr/>
        </p:nvSpPr>
        <p:spPr bwMode="auto">
          <a:xfrm rot="10800000">
            <a:off x="-3" y="149943"/>
            <a:ext cx="341315" cy="57975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72" name="Google Shape;172;p25"/>
          <p:cNvSpPr/>
          <p:nvPr/>
        </p:nvSpPr>
        <p:spPr bwMode="auto">
          <a:xfrm rot="10800000">
            <a:off x="42619" y="151204"/>
            <a:ext cx="583528" cy="579046"/>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73" name="Google Shape;173;p25"/>
          <p:cNvSpPr/>
          <p:nvPr/>
        </p:nvSpPr>
        <p:spPr bwMode="auto">
          <a:xfrm>
            <a:off x="99697" y="202546"/>
            <a:ext cx="479031" cy="479031"/>
          </a:xfrm>
          <a:prstGeom prst="ellipse">
            <a:avLst/>
          </a:prstGeom>
          <a:noFill/>
          <a:ln w="28575" cap="flat" cmpd="sng">
            <a:solidFill>
              <a:srgbClr val="ECAA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74" name="Google Shape;174;p25"/>
          <p:cNvSpPr txBox="1"/>
          <p:nvPr>
            <p:ph type="body" idx="1"/>
          </p:nvPr>
        </p:nvSpPr>
        <p:spPr bwMode="auto">
          <a:xfrm>
            <a:off x="101800" y="269049"/>
            <a:ext cx="496466" cy="37211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ECAA40"/>
              </a:buClr>
              <a:buSzPts val="2000"/>
              <a:buNone/>
              <a:defRPr sz="2000" b="1">
                <a:solidFill>
                  <a:srgbClr val="ECAA4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75" name="Google Shape;175;p25"/>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
        <p:nvSpPr>
          <p:cNvPr id="176" name="Google Shape;176;p25"/>
          <p:cNvSpPr txBox="1"/>
          <p:nvPr>
            <p:ph type="body" idx="2"/>
          </p:nvPr>
        </p:nvSpPr>
        <p:spPr bwMode="auto">
          <a:xfrm>
            <a:off x="997383" y="5250655"/>
            <a:ext cx="5164855" cy="124221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177" name="Google Shape;177;p25"/>
          <p:cNvSpPr/>
          <p:nvPr>
            <p:ph type="pic" idx="3"/>
          </p:nvPr>
        </p:nvSpPr>
        <p:spPr bwMode="auto">
          <a:xfrm>
            <a:off x="997383" y="975518"/>
            <a:ext cx="10672812" cy="3909749"/>
          </a:xfrm>
          <a:prstGeom prst="rect">
            <a:avLst/>
          </a:prstGeom>
          <a:noFill/>
          <a:ln>
            <a:noFill/>
          </a:ln>
        </p:spPr>
      </p:sp>
      <p:sp>
        <p:nvSpPr>
          <p:cNvPr id="178" name="Google Shape;178;p25"/>
          <p:cNvSpPr txBox="1"/>
          <p:nvPr>
            <p:ph type="body" idx="4"/>
          </p:nvPr>
        </p:nvSpPr>
        <p:spPr bwMode="auto">
          <a:xfrm>
            <a:off x="6505340" y="5250655"/>
            <a:ext cx="5164855" cy="124221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ark Slide" preserve="0" showMasterPhAnim="0" userDrawn="1">
  <p:cSld name="Dark Slide">
    <p:bg>
      <p:bgPr shadeToTitle="0">
        <a:solidFill>
          <a:srgbClr val="00011E"/>
        </a:solidFill>
      </p:bgPr>
    </p:bg>
    <p:spTree>
      <p:nvGrpSpPr>
        <p:cNvPr id="1" name=""/>
        <p:cNvGrpSpPr/>
        <p:nvPr/>
      </p:nvGrpSpPr>
      <p:grpSpPr bwMode="auto">
        <a:xfrm>
          <a:off x="0" y="0"/>
          <a:ext cx="0" cy="0"/>
          <a:chOff x="0" y="0"/>
          <a:chExt cx="0" cy="0"/>
        </a:xfrm>
      </p:grpSpPr>
      <p:sp>
        <p:nvSpPr>
          <p:cNvPr id="180" name="Google Shape;180;p26"/>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defRPr>
            </a:lvl1pPr>
            <a:lvl2pPr marL="0" lvl="1" indent="0" algn="r">
              <a:spcBef>
                <a:spcPts val="0"/>
              </a:spcBef>
              <a:buNone/>
              <a:defRPr sz="1200">
                <a:solidFill>
                  <a:schemeClr val="lt1"/>
                </a:solidFill>
                <a:latin typeface="Quattrocento Sans"/>
                <a:ea typeface="Quattrocento Sans"/>
                <a:cs typeface="Quattrocento Sans"/>
              </a:defRPr>
            </a:lvl2pPr>
            <a:lvl3pPr marL="0" lvl="2" indent="0" algn="r">
              <a:spcBef>
                <a:spcPts val="0"/>
              </a:spcBef>
              <a:buNone/>
              <a:defRPr sz="1200">
                <a:solidFill>
                  <a:schemeClr val="lt1"/>
                </a:solidFill>
                <a:latin typeface="Quattrocento Sans"/>
                <a:ea typeface="Quattrocento Sans"/>
                <a:cs typeface="Quattrocento Sans"/>
              </a:defRPr>
            </a:lvl3pPr>
            <a:lvl4pPr marL="0" lvl="3" indent="0" algn="r">
              <a:spcBef>
                <a:spcPts val="0"/>
              </a:spcBef>
              <a:buNone/>
              <a:defRPr sz="1200">
                <a:solidFill>
                  <a:schemeClr val="lt1"/>
                </a:solidFill>
                <a:latin typeface="Quattrocento Sans"/>
                <a:ea typeface="Quattrocento Sans"/>
                <a:cs typeface="Quattrocento Sans"/>
              </a:defRPr>
            </a:lvl4pPr>
            <a:lvl5pPr marL="0" lvl="4" indent="0" algn="r">
              <a:spcBef>
                <a:spcPts val="0"/>
              </a:spcBef>
              <a:buNone/>
              <a:defRPr sz="1200">
                <a:solidFill>
                  <a:schemeClr val="lt1"/>
                </a:solidFill>
                <a:latin typeface="Quattrocento Sans"/>
                <a:ea typeface="Quattrocento Sans"/>
                <a:cs typeface="Quattrocento Sans"/>
              </a:defRPr>
            </a:lvl5pPr>
            <a:lvl6pPr marL="0" lvl="5" indent="0" algn="r">
              <a:spcBef>
                <a:spcPts val="0"/>
              </a:spcBef>
              <a:buNone/>
              <a:defRPr sz="1200">
                <a:solidFill>
                  <a:schemeClr val="lt1"/>
                </a:solidFill>
                <a:latin typeface="Quattrocento Sans"/>
                <a:ea typeface="Quattrocento Sans"/>
                <a:cs typeface="Quattrocento Sans"/>
              </a:defRPr>
            </a:lvl6pPr>
            <a:lvl7pPr marL="0" lvl="6" indent="0" algn="r">
              <a:spcBef>
                <a:spcPts val="0"/>
              </a:spcBef>
              <a:buNone/>
              <a:defRPr sz="1200">
                <a:solidFill>
                  <a:schemeClr val="lt1"/>
                </a:solidFill>
                <a:latin typeface="Quattrocento Sans"/>
                <a:ea typeface="Quattrocento Sans"/>
                <a:cs typeface="Quattrocento Sans"/>
              </a:defRPr>
            </a:lvl7pPr>
            <a:lvl8pPr marL="0" lvl="7" indent="0" algn="r">
              <a:spcBef>
                <a:spcPts val="0"/>
              </a:spcBef>
              <a:buNone/>
              <a:defRPr sz="1200">
                <a:solidFill>
                  <a:schemeClr val="lt1"/>
                </a:solidFill>
                <a:latin typeface="Quattrocento Sans"/>
                <a:ea typeface="Quattrocento Sans"/>
                <a:cs typeface="Quattrocento Sans"/>
              </a:defRPr>
            </a:lvl8pPr>
            <a:lvl9pPr marL="0" lvl="8" indent="0" algn="r">
              <a:spcBef>
                <a:spcPts val="0"/>
              </a:spcBef>
              <a:buNone/>
              <a:defRPr sz="1200">
                <a:solidFill>
                  <a:schemeClr val="lt1"/>
                </a:solidFill>
                <a:latin typeface="Quattrocento Sans"/>
                <a:ea typeface="Quattrocento Sans"/>
                <a:cs typeface="Quattrocento Sans"/>
              </a:defRPr>
            </a:lvl9pPr>
          </a:lstStyle>
          <a:p>
            <a:pPr marL="0" lvl="0" indent="0" algn="r">
              <a:spcBef>
                <a:spcPts val="0"/>
              </a:spcBef>
              <a:spcAft>
                <a:spcPts val="0"/>
              </a:spcAft>
              <a:buNone/>
              <a:defRPr/>
            </a:pPr>
            <a:fld id="{00000000-1234-1234-1234-123412341234}" type="slidenum">
              <a:rPr lang="en-US"/>
              <a:t>‹#›</a:t>
            </a:fld>
            <a:endParaRPr/>
          </a:p>
        </p:txBody>
      </p:sp>
      <p:pic>
        <p:nvPicPr>
          <p:cNvPr id="181" name="Google Shape;181;p26"/>
          <p:cNvPicPr/>
          <p:nvPr/>
        </p:nvPicPr>
        <p:blipFill>
          <a:blip r:embed="rId2">
            <a:alphaModFix/>
          </a:blip>
          <a:srcRect l="0" t="0" r="0" b="0"/>
          <a:stretch/>
        </p:blipFill>
        <p:spPr bwMode="auto">
          <a:xfrm>
            <a:off x="11611220" y="174618"/>
            <a:ext cx="464823" cy="45574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letely Blank" preserve="0" showMasterPhAnim="0"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type="obj" userDrawn="1">
  <p:cSld name="OBJECT">
    <p:spTree>
      <p:nvGrpSpPr>
        <p:cNvPr id="1" name=""/>
        <p:cNvGrpSpPr/>
        <p:nvPr/>
      </p:nvGrpSpPr>
      <p:grpSpPr bwMode="auto">
        <a:xfrm>
          <a:off x="0" y="0"/>
          <a:ext cx="0" cy="0"/>
          <a:chOff x="0" y="0"/>
          <a:chExt cx="0" cy="0"/>
        </a:xfrm>
      </p:grpSpPr>
      <p:grpSp>
        <p:nvGrpSpPr>
          <p:cNvPr id="28" name="Google Shape;28;p13"/>
          <p:cNvGrpSpPr/>
          <p:nvPr/>
        </p:nvGrpSpPr>
        <p:grpSpPr bwMode="auto">
          <a:xfrm>
            <a:off x="97191" y="150654"/>
            <a:ext cx="12094808" cy="594378"/>
            <a:chOff x="97191" y="150654"/>
            <a:chExt cx="12094808" cy="594378"/>
          </a:xfrm>
        </p:grpSpPr>
        <p:sp>
          <p:nvSpPr>
            <p:cNvPr id="29" name="Google Shape;29;p13"/>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sp>
          <p:nvSpPr>
            <p:cNvPr id="30" name="Google Shape;30;p13"/>
            <p:cNvSpPr/>
            <p:nvPr/>
          </p:nvSpPr>
          <p:spPr bwMode="auto">
            <a:xfrm>
              <a:off x="396482" y="150654"/>
              <a:ext cx="11795517"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grpSp>
      <p:pic>
        <p:nvPicPr>
          <p:cNvPr id="31" name="Google Shape;31;p13"/>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32" name="Google Shape;32;p13"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33" name="Google Shape;33;p13"/>
          <p:cNvSpPr txBox="1"/>
          <p:nvPr>
            <p:ph type="title"/>
          </p:nvPr>
        </p:nvSpPr>
        <p:spPr bwMode="auto">
          <a:xfrm>
            <a:off x="589722" y="245857"/>
            <a:ext cx="9561850" cy="4101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4" name="Google Shape;34;p13"/>
          <p:cNvSpPr txBox="1"/>
          <p:nvPr>
            <p:ph type="body" idx="1"/>
          </p:nvPr>
        </p:nvSpPr>
        <p:spPr bwMode="auto">
          <a:xfrm>
            <a:off x="589721" y="1315416"/>
            <a:ext cx="11082597" cy="50216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35" name="Google Shape;35;p13"/>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 Left Slide" preserve="0" showMasterPhAnim="0" userDrawn="1">
  <p:cSld name="Image Left Slide">
    <p:spTree>
      <p:nvGrpSpPr>
        <p:cNvPr id="1" name=""/>
        <p:cNvGrpSpPr/>
        <p:nvPr/>
      </p:nvGrpSpPr>
      <p:grpSpPr bwMode="auto">
        <a:xfrm>
          <a:off x="0" y="0"/>
          <a:ext cx="0" cy="0"/>
          <a:chOff x="0" y="0"/>
          <a:chExt cx="0" cy="0"/>
        </a:xfrm>
      </p:grpSpPr>
      <p:sp>
        <p:nvSpPr>
          <p:cNvPr id="37" name="Google Shape;37;p14"/>
          <p:cNvSpPr txBox="1"/>
          <p:nvPr>
            <p:ph type="body" idx="1"/>
          </p:nvPr>
        </p:nvSpPr>
        <p:spPr bwMode="auto">
          <a:xfrm>
            <a:off x="6455367" y="2098306"/>
            <a:ext cx="5181600"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grpSp>
        <p:nvGrpSpPr>
          <p:cNvPr id="38" name="Google Shape;38;p14"/>
          <p:cNvGrpSpPr/>
          <p:nvPr/>
        </p:nvGrpSpPr>
        <p:grpSpPr bwMode="auto">
          <a:xfrm>
            <a:off x="86501" y="150654"/>
            <a:ext cx="12105499" cy="594378"/>
            <a:chOff x="97191" y="150654"/>
            <a:chExt cx="11441053" cy="594378"/>
          </a:xfrm>
        </p:grpSpPr>
        <p:sp>
          <p:nvSpPr>
            <p:cNvPr id="39" name="Google Shape;39;p14"/>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40" name="Google Shape;40;p14"/>
            <p:cNvSpPr/>
            <p:nvPr/>
          </p:nvSpPr>
          <p:spPr bwMode="auto">
            <a:xfrm>
              <a:off x="396481" y="150654"/>
              <a:ext cx="11141763"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41" name="Google Shape;41;p14"/>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42" name="Google Shape;42;p14"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43" name="Google Shape;43;p14"/>
          <p:cNvSpPr txBox="1"/>
          <p:nvPr>
            <p:ph type="title"/>
          </p:nvPr>
        </p:nvSpPr>
        <p:spPr bwMode="auto">
          <a:xfrm>
            <a:off x="548640" y="223708"/>
            <a:ext cx="9548076"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44" name="Google Shape;44;p14"/>
          <p:cNvSpPr txBox="1"/>
          <p:nvPr>
            <p:ph type="body" idx="2"/>
          </p:nvPr>
        </p:nvSpPr>
        <p:spPr bwMode="auto">
          <a:xfrm>
            <a:off x="6461760" y="1270000"/>
            <a:ext cx="5181600" cy="4432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45" name="Google Shape;45;p14"/>
          <p:cNvSpPr/>
          <p:nvPr>
            <p:ph type="pic" idx="3"/>
          </p:nvPr>
        </p:nvSpPr>
        <p:spPr bwMode="auto">
          <a:xfrm>
            <a:off x="548640" y="1270000"/>
            <a:ext cx="5540967" cy="4906962"/>
          </a:xfrm>
          <a:prstGeom prst="rect">
            <a:avLst/>
          </a:prstGeom>
          <a:noFill/>
          <a:ln>
            <a:noFill/>
          </a:ln>
        </p:spPr>
      </p:sp>
      <p:sp>
        <p:nvSpPr>
          <p:cNvPr id="46" name="Google Shape;46;p14"/>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userDrawn="1">
  <p:cSld name="Blank Slide">
    <p:spTree>
      <p:nvGrpSpPr>
        <p:cNvPr id="1" name=""/>
        <p:cNvGrpSpPr/>
        <p:nvPr/>
      </p:nvGrpSpPr>
      <p:grpSpPr bwMode="auto">
        <a:xfrm>
          <a:off x="0" y="0"/>
          <a:ext cx="0" cy="0"/>
          <a:chOff x="0" y="0"/>
          <a:chExt cx="0" cy="0"/>
        </a:xfrm>
      </p:grpSpPr>
      <p:sp>
        <p:nvSpPr>
          <p:cNvPr id="48" name="Google Shape;48;p15"/>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pic>
        <p:nvPicPr>
          <p:cNvPr id="49" name="Google Shape;49;p15"/>
          <p:cNvPicPr/>
          <p:nvPr/>
        </p:nvPicPr>
        <p:blipFill>
          <a:blip r:embed="rId2">
            <a:alphaModFix/>
          </a:blip>
          <a:srcRect l="0" t="0" r="0" b="0"/>
          <a:stretch/>
        </p:blipFill>
        <p:spPr bwMode="auto">
          <a:xfrm>
            <a:off x="11611220" y="174618"/>
            <a:ext cx="464823" cy="4557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userDrawn="1">
  <p:cSld name="Title Slide 2">
    <p:spTree>
      <p:nvGrpSpPr>
        <p:cNvPr id="1" name=""/>
        <p:cNvGrpSpPr/>
        <p:nvPr/>
      </p:nvGrpSpPr>
      <p:grpSpPr bwMode="auto">
        <a:xfrm>
          <a:off x="0" y="0"/>
          <a:ext cx="0" cy="0"/>
          <a:chOff x="0" y="0"/>
          <a:chExt cx="0" cy="0"/>
        </a:xfrm>
      </p:grpSpPr>
      <p:sp>
        <p:nvSpPr>
          <p:cNvPr id="51" name="Google Shape;51;p16"/>
          <p:cNvSpPr/>
          <p:nvPr/>
        </p:nvSpPr>
        <p:spPr bwMode="auto">
          <a:xfrm>
            <a:off x="2929290" y="1738153"/>
            <a:ext cx="9262709" cy="2606041"/>
          </a:xfrm>
          <a:custGeom>
            <a:avLst/>
            <a:gdLst/>
            <a:ahLst/>
            <a:cxnLst/>
            <a:rect l="l" t="t" r="r" b="b"/>
            <a:pathLst>
              <a:path w="9262709" h="2606041" fill="norm" stroke="1" extrusionOk="0">
                <a:moveTo>
                  <a:pt x="1301816" y="0"/>
                </a:moveTo>
                <a:lnTo>
                  <a:pt x="1312242" y="527"/>
                </a:lnTo>
                <a:lnTo>
                  <a:pt x="1312242" y="0"/>
                </a:lnTo>
                <a:lnTo>
                  <a:pt x="9262709" y="0"/>
                </a:lnTo>
                <a:lnTo>
                  <a:pt x="9262709" y="2606041"/>
                </a:lnTo>
                <a:lnTo>
                  <a:pt x="1312242" y="2606041"/>
                </a:lnTo>
                <a:lnTo>
                  <a:pt x="1312242" y="2603106"/>
                </a:lnTo>
                <a:lnTo>
                  <a:pt x="1301816" y="2603632"/>
                </a:lnTo>
                <a:cubicBezTo>
                  <a:pt x="582843" y="2603632"/>
                  <a:pt x="0" y="2020789"/>
                  <a:pt x="0" y="1301816"/>
                </a:cubicBezTo>
                <a:cubicBezTo>
                  <a:pt x="0" y="582843"/>
                  <a:pt x="582843" y="0"/>
                  <a:pt x="1301816" y="0"/>
                </a:cubicBezTo>
                <a:close/>
              </a:path>
            </a:pathLst>
          </a:cu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52" name="Google Shape;52;p16"/>
          <p:cNvSpPr txBox="1"/>
          <p:nvPr>
            <p:ph type="ctrTitle"/>
          </p:nvPr>
        </p:nvSpPr>
        <p:spPr bwMode="auto">
          <a:xfrm>
            <a:off x="4101547" y="1966430"/>
            <a:ext cx="7838662" cy="69981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Quattrocento Sans"/>
              <a:buNone/>
              <a:defRPr sz="3600" b="1">
                <a:solidFill>
                  <a:schemeClr val="lt1"/>
                </a:solidFill>
                <a:latin typeface="Quattrocento Sans"/>
                <a:ea typeface="Quattrocento Sans"/>
                <a:cs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53" name="Google Shape;53;p16"/>
          <p:cNvSpPr txBox="1"/>
          <p:nvPr>
            <p:ph type="subTitle" idx="1"/>
          </p:nvPr>
        </p:nvSpPr>
        <p:spPr bwMode="auto">
          <a:xfrm>
            <a:off x="4101547" y="2988382"/>
            <a:ext cx="7838662" cy="103367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ECAA40"/>
              </a:buClr>
              <a:buSzPts val="2400"/>
              <a:buNone/>
              <a:defRPr sz="2400">
                <a:solidFill>
                  <a:srgbClr val="ECAA4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pPr>
              <a:defRPr/>
            </a:pPr>
            <a:endParaRPr/>
          </a:p>
        </p:txBody>
      </p:sp>
      <p:sp>
        <p:nvSpPr>
          <p:cNvPr id="54" name="Google Shape;54;p16"/>
          <p:cNvSpPr txBox="1"/>
          <p:nvPr/>
        </p:nvSpPr>
        <p:spPr bwMode="auto">
          <a:xfrm>
            <a:off x="4118848" y="4648147"/>
            <a:ext cx="742123" cy="550109"/>
          </a:xfrm>
          <a:prstGeom prst="rect">
            <a:avLst/>
          </a:prstGeom>
          <a:noFill/>
          <a:ln>
            <a:noFill/>
          </a:ln>
        </p:spPr>
        <p:txBody>
          <a:bodyPr spcFirstLastPara="1" wrap="square" lIns="91425" tIns="45700" rIns="91425" bIns="45700" anchor="t" anchorCtr="0">
            <a:normAutofit/>
          </a:bodyPr>
          <a:lstStyle/>
          <a:p>
            <a:pPr marL="0" marR="0" lvl="0" indent="0" algn="l">
              <a:lnSpc>
                <a:spcPct val="90000"/>
              </a:lnSpc>
              <a:spcBef>
                <a:spcPts val="0"/>
              </a:spcBef>
              <a:spcAft>
                <a:spcPts val="0"/>
              </a:spcAft>
              <a:buClr>
                <a:srgbClr val="01033E"/>
              </a:buClr>
              <a:buSzPts val="2000"/>
              <a:buFont typeface="Arial"/>
              <a:buNone/>
              <a:defRPr/>
            </a:pPr>
            <a:r>
              <a:rPr lang="en-US" sz="2000">
                <a:solidFill>
                  <a:srgbClr val="01033E"/>
                </a:solidFill>
                <a:latin typeface="Quattrocento Sans"/>
                <a:ea typeface="Quattrocento Sans"/>
                <a:cs typeface="Quattrocento Sans"/>
              </a:rPr>
              <a:t>by</a:t>
            </a:r>
            <a:endParaRPr sz="2400" b="1">
              <a:solidFill>
                <a:srgbClr val="01033E"/>
              </a:solidFill>
              <a:latin typeface="Quattrocento Sans"/>
              <a:ea typeface="Quattrocento Sans"/>
              <a:cs typeface="Quattrocento Sans"/>
            </a:endParaRPr>
          </a:p>
        </p:txBody>
      </p:sp>
      <p:pic>
        <p:nvPicPr>
          <p:cNvPr id="55" name="Google Shape;55;p16"/>
          <p:cNvPicPr/>
          <p:nvPr/>
        </p:nvPicPr>
        <p:blipFill>
          <a:blip r:embed="rId2">
            <a:alphaModFix/>
          </a:blip>
          <a:srcRect l="0" t="0" r="0" b="0"/>
          <a:stretch/>
        </p:blipFill>
        <p:spPr bwMode="auto">
          <a:xfrm>
            <a:off x="4167808" y="6007222"/>
            <a:ext cx="3251280" cy="712036"/>
          </a:xfrm>
          <a:prstGeom prst="rect">
            <a:avLst/>
          </a:prstGeom>
          <a:noFill/>
          <a:ln>
            <a:noFill/>
          </a:ln>
        </p:spPr>
      </p:pic>
      <p:sp>
        <p:nvSpPr>
          <p:cNvPr id="56" name="Google Shape;56;p16"/>
          <p:cNvSpPr/>
          <p:nvPr/>
        </p:nvSpPr>
        <p:spPr bwMode="auto">
          <a:xfrm>
            <a:off x="140598" y="1"/>
            <a:ext cx="1459602" cy="6858000"/>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pic>
        <p:nvPicPr>
          <p:cNvPr id="57" name="Google Shape;57;p16" descr="Shape, square&#10;&#10;Description automatically generated"/>
          <p:cNvPicPr/>
          <p:nvPr/>
        </p:nvPicPr>
        <p:blipFill>
          <a:blip r:embed="rId3">
            <a:alphaModFix/>
          </a:blip>
          <a:srcRect l="10001" t="0" r="78374" b="0"/>
          <a:stretch/>
        </p:blipFill>
        <p:spPr bwMode="auto">
          <a:xfrm rot="10800000">
            <a:off x="140600" y="0"/>
            <a:ext cx="1417266" cy="6858000"/>
          </a:xfrm>
          <a:prstGeom prst="rect">
            <a:avLst/>
          </a:prstGeom>
          <a:noFill/>
          <a:ln>
            <a:noFill/>
          </a:ln>
        </p:spPr>
      </p:pic>
      <p:sp>
        <p:nvSpPr>
          <p:cNvPr id="58" name="Google Shape;58;p16"/>
          <p:cNvSpPr/>
          <p:nvPr/>
        </p:nvSpPr>
        <p:spPr bwMode="auto">
          <a:xfrm>
            <a:off x="159978" y="0"/>
            <a:ext cx="1397890" cy="1934817"/>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pic>
        <p:nvPicPr>
          <p:cNvPr id="59" name="Google Shape;59;p16"/>
          <p:cNvPicPr/>
          <p:nvPr/>
        </p:nvPicPr>
        <p:blipFill>
          <a:blip r:embed="rId4">
            <a:alphaModFix/>
          </a:blip>
          <a:srcRect l="0" t="0" r="0" b="0"/>
          <a:stretch/>
        </p:blipFill>
        <p:spPr bwMode="auto">
          <a:xfrm>
            <a:off x="316471" y="255501"/>
            <a:ext cx="1123663" cy="1101726"/>
          </a:xfrm>
          <a:prstGeom prst="rect">
            <a:avLst/>
          </a:prstGeom>
          <a:noFill/>
          <a:ln>
            <a:noFill/>
          </a:ln>
        </p:spPr>
      </p:pic>
      <p:sp>
        <p:nvSpPr>
          <p:cNvPr id="60" name="Google Shape;60;p16"/>
          <p:cNvSpPr txBox="1"/>
          <p:nvPr/>
        </p:nvSpPr>
        <p:spPr bwMode="auto">
          <a:xfrm>
            <a:off x="179357" y="1381521"/>
            <a:ext cx="1397889"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b="1">
                <a:solidFill>
                  <a:schemeClr val="lt1"/>
                </a:solidFill>
                <a:latin typeface="Quattrocento Sans"/>
                <a:ea typeface="Quattrocento Sans"/>
                <a:cs typeface="Quattrocento Sans"/>
              </a:rPr>
              <a:t>NUAI  LAB</a:t>
            </a:r>
            <a:endParaRPr/>
          </a:p>
        </p:txBody>
      </p:sp>
      <p:sp>
        <p:nvSpPr>
          <p:cNvPr id="61" name="Google Shape;61;p16"/>
          <p:cNvSpPr txBox="1"/>
          <p:nvPr>
            <p:ph type="body" idx="2"/>
          </p:nvPr>
        </p:nvSpPr>
        <p:spPr bwMode="auto">
          <a:xfrm>
            <a:off x="4605338" y="4577027"/>
            <a:ext cx="7334871" cy="647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1033E"/>
              </a:buClr>
              <a:buSzPts val="2800"/>
              <a:buNone/>
              <a:defRPr b="1">
                <a:solidFill>
                  <a:srgbClr val="01033E"/>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62" name="Google Shape;62;p16"/>
          <p:cNvSpPr txBox="1"/>
          <p:nvPr>
            <p:ph type="body" idx="3"/>
          </p:nvPr>
        </p:nvSpPr>
        <p:spPr bwMode="auto">
          <a:xfrm>
            <a:off x="8594035" y="6425501"/>
            <a:ext cx="3346174" cy="293756"/>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1"/>
              </a:buClr>
              <a:buSzPts val="1600"/>
              <a:buNone/>
              <a:defRPr sz="16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Slide" preserve="0" showMasterPhAnim="0" userDrawn="1">
  <p:cSld name="Comparison Slide">
    <p:spTree>
      <p:nvGrpSpPr>
        <p:cNvPr id="1" name=""/>
        <p:cNvGrpSpPr/>
        <p:nvPr/>
      </p:nvGrpSpPr>
      <p:grpSpPr bwMode="auto">
        <a:xfrm>
          <a:off x="0" y="0"/>
          <a:ext cx="0" cy="0"/>
          <a:chOff x="0" y="0"/>
          <a:chExt cx="0" cy="0"/>
        </a:xfrm>
      </p:grpSpPr>
      <p:sp>
        <p:nvSpPr>
          <p:cNvPr id="64" name="Google Shape;64;p17"/>
          <p:cNvSpPr/>
          <p:nvPr/>
        </p:nvSpPr>
        <p:spPr bwMode="auto">
          <a:xfrm>
            <a:off x="5914172" y="726820"/>
            <a:ext cx="363655" cy="6115882"/>
          </a:xfrm>
          <a:custGeom>
            <a:avLst/>
            <a:gdLst/>
            <a:ahLst/>
            <a:cxnLst/>
            <a:rect l="l" t="t" r="r" b="b"/>
            <a:pathLst>
              <a:path w="24684" h="12735" fill="norm" stroke="1" extrusionOk="0">
                <a:moveTo>
                  <a:pt x="0" y="9"/>
                </a:moveTo>
                <a:lnTo>
                  <a:pt x="24684" y="0"/>
                </a:lnTo>
                <a:cubicBezTo>
                  <a:pt x="5489" y="91"/>
                  <a:pt x="13821" y="9391"/>
                  <a:pt x="11292" y="12735"/>
                </a:cubicBezTo>
                <a:cubicBezTo>
                  <a:pt x="7413" y="9403"/>
                  <a:pt x="14655" y="106"/>
                  <a:pt x="0" y="9"/>
                </a:cubicBezTo>
                <a:close/>
              </a:path>
            </a:pathLst>
          </a:cu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65" name="Google Shape;65;p17"/>
          <p:cNvSpPr txBox="1"/>
          <p:nvPr>
            <p:ph type="body" idx="1"/>
          </p:nvPr>
        </p:nvSpPr>
        <p:spPr bwMode="auto">
          <a:xfrm>
            <a:off x="548640" y="2098306"/>
            <a:ext cx="5181600"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66" name="Google Shape;66;p17"/>
          <p:cNvSpPr txBox="1"/>
          <p:nvPr>
            <p:ph type="body" idx="2"/>
          </p:nvPr>
        </p:nvSpPr>
        <p:spPr bwMode="auto">
          <a:xfrm>
            <a:off x="6383458" y="2098306"/>
            <a:ext cx="5181600"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grpSp>
        <p:nvGrpSpPr>
          <p:cNvPr id="67" name="Google Shape;67;p17"/>
          <p:cNvGrpSpPr/>
          <p:nvPr/>
        </p:nvGrpSpPr>
        <p:grpSpPr bwMode="auto">
          <a:xfrm>
            <a:off x="86501" y="150654"/>
            <a:ext cx="12105499" cy="594378"/>
            <a:chOff x="97191" y="150654"/>
            <a:chExt cx="11441053" cy="594378"/>
          </a:xfrm>
        </p:grpSpPr>
        <p:sp>
          <p:nvSpPr>
            <p:cNvPr id="68" name="Google Shape;68;p17"/>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69" name="Google Shape;69;p17"/>
            <p:cNvSpPr/>
            <p:nvPr/>
          </p:nvSpPr>
          <p:spPr bwMode="auto">
            <a:xfrm>
              <a:off x="396481" y="150654"/>
              <a:ext cx="11141763"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70" name="Google Shape;70;p17"/>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71" name="Google Shape;71;p17"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72" name="Google Shape;72;p17"/>
          <p:cNvSpPr txBox="1"/>
          <p:nvPr>
            <p:ph type="title"/>
          </p:nvPr>
        </p:nvSpPr>
        <p:spPr bwMode="auto">
          <a:xfrm>
            <a:off x="548640" y="223708"/>
            <a:ext cx="9548076"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73" name="Google Shape;73;p17"/>
          <p:cNvSpPr txBox="1"/>
          <p:nvPr>
            <p:ph type="body" idx="3"/>
          </p:nvPr>
        </p:nvSpPr>
        <p:spPr bwMode="auto">
          <a:xfrm>
            <a:off x="555033" y="1270000"/>
            <a:ext cx="5181600" cy="44329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74" name="Google Shape;74;p17"/>
          <p:cNvSpPr txBox="1"/>
          <p:nvPr>
            <p:ph type="body" idx="4"/>
          </p:nvPr>
        </p:nvSpPr>
        <p:spPr bwMode="auto">
          <a:xfrm>
            <a:off x="6383458" y="1270000"/>
            <a:ext cx="5181600" cy="443297"/>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75" name="Google Shape;75;p17"/>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 Right Slide" preserve="0" showMasterPhAnim="0" userDrawn="1">
  <p:cSld name="Image Right Slide">
    <p:spTree>
      <p:nvGrpSpPr>
        <p:cNvPr id="1" name=""/>
        <p:cNvGrpSpPr/>
        <p:nvPr/>
      </p:nvGrpSpPr>
      <p:grpSpPr bwMode="auto">
        <a:xfrm>
          <a:off x="0" y="0"/>
          <a:ext cx="0" cy="0"/>
          <a:chOff x="0" y="0"/>
          <a:chExt cx="0" cy="0"/>
        </a:xfrm>
      </p:grpSpPr>
      <p:sp>
        <p:nvSpPr>
          <p:cNvPr id="77" name="Google Shape;77;p18"/>
          <p:cNvSpPr txBox="1"/>
          <p:nvPr>
            <p:ph type="body" idx="1"/>
          </p:nvPr>
        </p:nvSpPr>
        <p:spPr bwMode="auto">
          <a:xfrm>
            <a:off x="548640" y="2098306"/>
            <a:ext cx="5181600" cy="40786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grpSp>
        <p:nvGrpSpPr>
          <p:cNvPr id="78" name="Google Shape;78;p18"/>
          <p:cNvGrpSpPr/>
          <p:nvPr/>
        </p:nvGrpSpPr>
        <p:grpSpPr bwMode="auto">
          <a:xfrm>
            <a:off x="86501" y="150654"/>
            <a:ext cx="12105499" cy="594378"/>
            <a:chOff x="97191" y="150654"/>
            <a:chExt cx="11441053" cy="594378"/>
          </a:xfrm>
        </p:grpSpPr>
        <p:sp>
          <p:nvSpPr>
            <p:cNvPr id="79" name="Google Shape;79;p18"/>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80" name="Google Shape;80;p18"/>
            <p:cNvSpPr/>
            <p:nvPr/>
          </p:nvSpPr>
          <p:spPr bwMode="auto">
            <a:xfrm>
              <a:off x="396481" y="150654"/>
              <a:ext cx="11141763"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81" name="Google Shape;81;p18"/>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82" name="Google Shape;82;p18"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83" name="Google Shape;83;p18"/>
          <p:cNvSpPr txBox="1"/>
          <p:nvPr>
            <p:ph type="title"/>
          </p:nvPr>
        </p:nvSpPr>
        <p:spPr bwMode="auto">
          <a:xfrm>
            <a:off x="548640" y="223708"/>
            <a:ext cx="9548076"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84" name="Google Shape;84;p18"/>
          <p:cNvSpPr txBox="1"/>
          <p:nvPr>
            <p:ph type="body" idx="2"/>
          </p:nvPr>
        </p:nvSpPr>
        <p:spPr bwMode="auto">
          <a:xfrm>
            <a:off x="555033" y="1270000"/>
            <a:ext cx="5181600" cy="4432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
        <p:nvSpPr>
          <p:cNvPr id="85" name="Google Shape;85;p18"/>
          <p:cNvSpPr/>
          <p:nvPr>
            <p:ph type="pic" idx="3"/>
          </p:nvPr>
        </p:nvSpPr>
        <p:spPr bwMode="auto">
          <a:xfrm>
            <a:off x="6096000" y="1270000"/>
            <a:ext cx="5540967" cy="4906962"/>
          </a:xfrm>
          <a:prstGeom prst="rect">
            <a:avLst/>
          </a:prstGeom>
          <a:noFill/>
          <a:ln>
            <a:noFill/>
          </a:ln>
        </p:spPr>
      </p:sp>
      <p:sp>
        <p:nvSpPr>
          <p:cNvPr id="86" name="Google Shape;86;p18"/>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mage Full Slide" preserve="0" showMasterPhAnim="0" userDrawn="1">
  <p:cSld name="Image Full Slide">
    <p:spTree>
      <p:nvGrpSpPr>
        <p:cNvPr id="1" name=""/>
        <p:cNvGrpSpPr/>
        <p:nvPr/>
      </p:nvGrpSpPr>
      <p:grpSpPr bwMode="auto">
        <a:xfrm>
          <a:off x="0" y="0"/>
          <a:ext cx="0" cy="0"/>
          <a:chOff x="0" y="0"/>
          <a:chExt cx="0" cy="0"/>
        </a:xfrm>
      </p:grpSpPr>
      <p:sp>
        <p:nvSpPr>
          <p:cNvPr id="88" name="Google Shape;88;p19"/>
          <p:cNvSpPr txBox="1"/>
          <p:nvPr>
            <p:ph type="body" idx="1"/>
          </p:nvPr>
        </p:nvSpPr>
        <p:spPr bwMode="auto">
          <a:xfrm>
            <a:off x="548640" y="5260316"/>
            <a:ext cx="5369560" cy="123255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grpSp>
        <p:nvGrpSpPr>
          <p:cNvPr id="89" name="Google Shape;89;p19"/>
          <p:cNvGrpSpPr/>
          <p:nvPr/>
        </p:nvGrpSpPr>
        <p:grpSpPr bwMode="auto">
          <a:xfrm>
            <a:off x="86501" y="150654"/>
            <a:ext cx="12105499" cy="594378"/>
            <a:chOff x="97191" y="150654"/>
            <a:chExt cx="11441053" cy="594378"/>
          </a:xfrm>
        </p:grpSpPr>
        <p:sp>
          <p:nvSpPr>
            <p:cNvPr id="90" name="Google Shape;90;p19"/>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91" name="Google Shape;91;p19"/>
            <p:cNvSpPr/>
            <p:nvPr/>
          </p:nvSpPr>
          <p:spPr bwMode="auto">
            <a:xfrm>
              <a:off x="396481" y="150654"/>
              <a:ext cx="11141763"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pic>
        <p:nvPicPr>
          <p:cNvPr id="92" name="Google Shape;92;p19"/>
          <p:cNvPicPr/>
          <p:nvPr/>
        </p:nvPicPr>
        <p:blipFill>
          <a:blip r:embed="rId2">
            <a:alphaModFix/>
          </a:blip>
          <a:srcRect l="0" t="0" r="0" b="0"/>
          <a:stretch/>
        </p:blipFill>
        <p:spPr bwMode="auto">
          <a:xfrm>
            <a:off x="11672319" y="213119"/>
            <a:ext cx="464823" cy="455748"/>
          </a:xfrm>
          <a:prstGeom prst="rect">
            <a:avLst/>
          </a:prstGeom>
          <a:noFill/>
          <a:ln>
            <a:noFill/>
          </a:ln>
        </p:spPr>
      </p:pic>
      <p:pic>
        <p:nvPicPr>
          <p:cNvPr id="93" name="Google Shape;93;p19" descr="Shape, square&#10;&#10;Description automatically generated"/>
          <p:cNvPicPr/>
          <p:nvPr/>
        </p:nvPicPr>
        <p:blipFill>
          <a:blip r:embed="rId3">
            <a:alphaModFix/>
          </a:blip>
          <a:srcRect l="10001" t="0" r="78374" b="0"/>
          <a:stretch/>
        </p:blipFill>
        <p:spPr bwMode="auto">
          <a:xfrm rot="5400000">
            <a:off x="10695448" y="-237983"/>
            <a:ext cx="283350" cy="1371102"/>
          </a:xfrm>
          <a:prstGeom prst="rect">
            <a:avLst/>
          </a:prstGeom>
          <a:noFill/>
          <a:ln>
            <a:noFill/>
          </a:ln>
        </p:spPr>
      </p:pic>
      <p:sp>
        <p:nvSpPr>
          <p:cNvPr id="94" name="Google Shape;94;p19"/>
          <p:cNvSpPr txBox="1"/>
          <p:nvPr>
            <p:ph type="title"/>
          </p:nvPr>
        </p:nvSpPr>
        <p:spPr bwMode="auto">
          <a:xfrm>
            <a:off x="548640" y="223708"/>
            <a:ext cx="9548076" cy="44771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800"/>
              <a:buFont typeface="Quattrocento Sans"/>
              <a:buNone/>
              <a:defRPr sz="28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95" name="Google Shape;95;p19"/>
          <p:cNvSpPr/>
          <p:nvPr>
            <p:ph type="pic" idx="2"/>
          </p:nvPr>
        </p:nvSpPr>
        <p:spPr bwMode="auto">
          <a:xfrm>
            <a:off x="548640" y="1011584"/>
            <a:ext cx="11088327" cy="3996267"/>
          </a:xfrm>
          <a:prstGeom prst="rect">
            <a:avLst/>
          </a:prstGeom>
          <a:noFill/>
          <a:ln>
            <a:noFill/>
          </a:ln>
        </p:spPr>
      </p:sp>
      <p:sp>
        <p:nvSpPr>
          <p:cNvPr id="96" name="Google Shape;96;p19"/>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US"/>
              <a:t>‹#›</a:t>
            </a:fld>
            <a:endParaRPr/>
          </a:p>
        </p:txBody>
      </p:sp>
      <p:sp>
        <p:nvSpPr>
          <p:cNvPr id="97" name="Google Shape;97;p19"/>
          <p:cNvSpPr txBox="1"/>
          <p:nvPr>
            <p:ph type="body" idx="3"/>
          </p:nvPr>
        </p:nvSpPr>
        <p:spPr bwMode="auto">
          <a:xfrm>
            <a:off x="6294011" y="5260316"/>
            <a:ext cx="5349350" cy="123255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Font typeface="Calibri"/>
              <a:buAutoNum type="romanUcPeriod"/>
              <a:defRPr sz="2000"/>
            </a:lvl1pPr>
            <a:lvl2pPr marL="914400" lvl="1" indent="-355600" algn="l">
              <a:lnSpc>
                <a:spcPct val="90000"/>
              </a:lnSpc>
              <a:spcBef>
                <a:spcPts val="500"/>
              </a:spcBef>
              <a:spcAft>
                <a:spcPts val="0"/>
              </a:spcAft>
              <a:buClr>
                <a:schemeClr val="dk1"/>
              </a:buClr>
              <a:buSzPts val="2000"/>
              <a:buFont typeface="Calibri"/>
              <a:buAutoNum type="romanUcPeriod"/>
              <a:defRPr sz="2000"/>
            </a:lvl2pPr>
            <a:lvl3pPr marL="1371600" lvl="2" indent="-355600" algn="l">
              <a:lnSpc>
                <a:spcPct val="90000"/>
              </a:lnSpc>
              <a:spcBef>
                <a:spcPts val="500"/>
              </a:spcBef>
              <a:spcAft>
                <a:spcPts val="0"/>
              </a:spcAft>
              <a:buClr>
                <a:schemeClr val="dk1"/>
              </a:buClr>
              <a:buSzPts val="2000"/>
              <a:buFont typeface="Calibri"/>
              <a:buAutoNum type="romanUcPeriod"/>
              <a:defRPr sz="2000"/>
            </a:lvl3pPr>
            <a:lvl4pPr marL="1828800" lvl="3" indent="-355600" algn="l">
              <a:lnSpc>
                <a:spcPct val="90000"/>
              </a:lnSpc>
              <a:spcBef>
                <a:spcPts val="500"/>
              </a:spcBef>
              <a:spcAft>
                <a:spcPts val="0"/>
              </a:spcAft>
              <a:buClr>
                <a:schemeClr val="dk1"/>
              </a:buClr>
              <a:buSzPts val="2000"/>
              <a:buFont typeface="Calibri"/>
              <a:buAutoNum type="romanUcPeriod"/>
              <a:defRPr sz="2000"/>
            </a:lvl4pPr>
            <a:lvl5pPr marL="2286000" lvl="4" indent="-355600" algn="l">
              <a:lnSpc>
                <a:spcPct val="90000"/>
              </a:lnSpc>
              <a:spcBef>
                <a:spcPts val="500"/>
              </a:spcBef>
              <a:spcAft>
                <a:spcPts val="0"/>
              </a:spcAft>
              <a:buClr>
                <a:schemeClr val="dk1"/>
              </a:buClr>
              <a:buSzPts val="2000"/>
              <a:buFont typeface="Calibri"/>
              <a:buAutoNum type="romanUcPeriod"/>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userDrawn="1">
  <p:cSld name="Section Header">
    <p:spTree>
      <p:nvGrpSpPr>
        <p:cNvPr id="1" name=""/>
        <p:cNvGrpSpPr/>
        <p:nvPr/>
      </p:nvGrpSpPr>
      <p:grpSpPr bwMode="auto">
        <a:xfrm>
          <a:off x="0" y="0"/>
          <a:ext cx="0" cy="0"/>
          <a:chOff x="0" y="0"/>
          <a:chExt cx="0" cy="0"/>
        </a:xfrm>
      </p:grpSpPr>
      <p:sp>
        <p:nvSpPr>
          <p:cNvPr id="99" name="Google Shape;99;p20"/>
          <p:cNvSpPr txBox="1"/>
          <p:nvPr>
            <p:ph type="title"/>
          </p:nvPr>
        </p:nvSpPr>
        <p:spPr bwMode="auto">
          <a:xfrm>
            <a:off x="3101009" y="2963426"/>
            <a:ext cx="8246441" cy="609601"/>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01033E"/>
              </a:buClr>
              <a:buSzPts val="3200"/>
              <a:buFont typeface="Quattrocento Sans"/>
              <a:buNone/>
              <a:defRPr sz="3200" b="1">
                <a:solidFill>
                  <a:srgbClr val="01033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00" name="Google Shape;100;p20"/>
          <p:cNvSpPr txBox="1"/>
          <p:nvPr>
            <p:ph type="body" idx="1"/>
          </p:nvPr>
        </p:nvSpPr>
        <p:spPr bwMode="auto">
          <a:xfrm>
            <a:off x="3101009" y="3617263"/>
            <a:ext cx="8246441" cy="3651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a:defRPr/>
            </a:pPr>
            <a:endParaRPr/>
          </a:p>
        </p:txBody>
      </p:sp>
      <p:sp>
        <p:nvSpPr>
          <p:cNvPr id="101" name="Google Shape;101;p20"/>
          <p:cNvSpPr/>
          <p:nvPr/>
        </p:nvSpPr>
        <p:spPr bwMode="auto">
          <a:xfrm rot="10800000">
            <a:off x="0" y="2583286"/>
            <a:ext cx="2618554" cy="1370137"/>
          </a:xfrm>
          <a:custGeom>
            <a:avLst/>
            <a:gdLst/>
            <a:ahLst/>
            <a:cxnLst/>
            <a:rect l="l" t="t" r="r" b="b"/>
            <a:pathLst>
              <a:path w="2618554" h="1370137" fill="norm" stroke="1" extrusionOk="0">
                <a:moveTo>
                  <a:pt x="2618554" y="1370137"/>
                </a:moveTo>
                <a:lnTo>
                  <a:pt x="689916" y="1370137"/>
                </a:lnTo>
                <a:lnTo>
                  <a:pt x="689916" y="1368318"/>
                </a:lnTo>
                <a:lnTo>
                  <a:pt x="684435" y="1368870"/>
                </a:lnTo>
                <a:cubicBezTo>
                  <a:pt x="306432" y="1368870"/>
                  <a:pt x="0" y="1062438"/>
                  <a:pt x="0" y="684435"/>
                </a:cubicBezTo>
                <a:cubicBezTo>
                  <a:pt x="0" y="306432"/>
                  <a:pt x="306432" y="0"/>
                  <a:pt x="684435" y="0"/>
                </a:cubicBezTo>
                <a:lnTo>
                  <a:pt x="689916" y="553"/>
                </a:lnTo>
                <a:lnTo>
                  <a:pt x="689916" y="0"/>
                </a:lnTo>
                <a:lnTo>
                  <a:pt x="2618554" y="0"/>
                </a:lnTo>
                <a:close/>
              </a:path>
            </a:pathLst>
          </a:cu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02" name="Google Shape;102;p20"/>
          <p:cNvSpPr/>
          <p:nvPr/>
        </p:nvSpPr>
        <p:spPr bwMode="auto">
          <a:xfrm>
            <a:off x="1304407" y="2695582"/>
            <a:ext cx="1104243" cy="1104244"/>
          </a:xfrm>
          <a:prstGeom prst="ellipse">
            <a:avLst/>
          </a:prstGeom>
          <a:noFill/>
          <a:ln w="28575" cap="flat" cmpd="sng">
            <a:solidFill>
              <a:srgbClr val="ECAA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103" name="Google Shape;103;p20"/>
          <p:cNvSpPr txBox="1"/>
          <p:nvPr>
            <p:ph type="body" idx="2"/>
          </p:nvPr>
        </p:nvSpPr>
        <p:spPr bwMode="auto">
          <a:xfrm>
            <a:off x="1304407" y="2857049"/>
            <a:ext cx="1173545" cy="809101"/>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ECAA40"/>
              </a:buClr>
              <a:buSzPts val="5400"/>
              <a:buNone/>
              <a:defRPr sz="5400" b="1">
                <a:solidFill>
                  <a:srgbClr val="ECAA4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 name="Google Shape;10;p11"/>
          <p:cNvSpPr txBox="1"/>
          <p:nvPr>
            <p:ph type="title"/>
          </p:nvPr>
        </p:nvSpPr>
        <p:spPr bwMode="auto">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Quattrocento Sans"/>
              <a:buNone/>
              <a:defRPr sz="4400" b="0" i="0" u="none" strike="noStrike" cap="none">
                <a:solidFill>
                  <a:schemeClr val="dk1"/>
                </a:solidFill>
                <a:latin typeface="Quattrocento Sans"/>
                <a:ea typeface="Quattrocento Sans"/>
                <a:cs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pPr>
              <a:defRPr/>
            </a:pPr>
            <a:endParaRPr/>
          </a:p>
        </p:txBody>
      </p:sp>
      <p:sp>
        <p:nvSpPr>
          <p:cNvPr id="11" name="Google Shape;11;p11"/>
          <p:cNvSpPr txBox="1"/>
          <p:nvPr>
            <p:ph type="body" idx="1"/>
          </p:nvPr>
        </p:nvSpPr>
        <p:spPr bwMode="auto">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defRPr>
            </a:lvl9pPr>
          </a:lstStyle>
          <a:p>
            <a:pPr>
              <a:defRPr/>
            </a:pPr>
            <a:endParaRPr/>
          </a:p>
        </p:txBody>
      </p:sp>
      <p:sp>
        <p:nvSpPr>
          <p:cNvPr id="12" name="Google Shape;12;p11"/>
          <p:cNvSpPr txBox="1"/>
          <p:nvPr>
            <p:ph type="dt" idx="10"/>
          </p:nvPr>
        </p:nvSpPr>
        <p:spPr bwMode="auto">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Quattrocento Sans"/>
                <a:ea typeface="Quattrocento Sans"/>
                <a:cs typeface="Quattrocento Sans"/>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3" name="Google Shape;13;p11"/>
          <p:cNvSpPr txBox="1"/>
          <p:nvPr>
            <p:ph type="ftr" idx="11"/>
          </p:nvPr>
        </p:nvSpPr>
        <p:spPr bwMode="auto">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Quattrocento Sans"/>
                <a:ea typeface="Quattrocento Sans"/>
                <a:cs typeface="Quattrocento Sans"/>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4" name="Google Shape;14;p11"/>
          <p:cNvSpPr txBox="1"/>
          <p:nvPr>
            <p:ph type="sldNum" idx="12"/>
          </p:nvPr>
        </p:nvSpPr>
        <p:spPr bwMode="auto">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Quattrocento Sans"/>
                <a:ea typeface="Quattrocento Sans"/>
                <a:cs typeface="Quattrocento Sans"/>
              </a:defRPr>
            </a:lvl1pPr>
            <a:lvl2pPr marL="0" marR="0" lvl="1" indent="0" algn="r">
              <a:spcBef>
                <a:spcPts val="0"/>
              </a:spcBef>
              <a:buNone/>
              <a:defRPr sz="1200" b="0" i="0" u="none" strike="noStrike" cap="none">
                <a:solidFill>
                  <a:srgbClr val="888888"/>
                </a:solidFill>
                <a:latin typeface="Quattrocento Sans"/>
                <a:ea typeface="Quattrocento Sans"/>
                <a:cs typeface="Quattrocento Sans"/>
              </a:defRPr>
            </a:lvl2pPr>
            <a:lvl3pPr marL="0" marR="0" lvl="2" indent="0" algn="r">
              <a:spcBef>
                <a:spcPts val="0"/>
              </a:spcBef>
              <a:buNone/>
              <a:defRPr sz="1200" b="0" i="0" u="none" strike="noStrike" cap="none">
                <a:solidFill>
                  <a:srgbClr val="888888"/>
                </a:solidFill>
                <a:latin typeface="Quattrocento Sans"/>
                <a:ea typeface="Quattrocento Sans"/>
                <a:cs typeface="Quattrocento Sans"/>
              </a:defRPr>
            </a:lvl3pPr>
            <a:lvl4pPr marL="0" marR="0" lvl="3" indent="0" algn="r">
              <a:spcBef>
                <a:spcPts val="0"/>
              </a:spcBef>
              <a:buNone/>
              <a:defRPr sz="1200" b="0" i="0" u="none" strike="noStrike" cap="none">
                <a:solidFill>
                  <a:srgbClr val="888888"/>
                </a:solidFill>
                <a:latin typeface="Quattrocento Sans"/>
                <a:ea typeface="Quattrocento Sans"/>
                <a:cs typeface="Quattrocento Sans"/>
              </a:defRPr>
            </a:lvl4pPr>
            <a:lvl5pPr marL="0" marR="0" lvl="4" indent="0" algn="r">
              <a:spcBef>
                <a:spcPts val="0"/>
              </a:spcBef>
              <a:buNone/>
              <a:defRPr sz="1200" b="0" i="0" u="none" strike="noStrike" cap="none">
                <a:solidFill>
                  <a:srgbClr val="888888"/>
                </a:solidFill>
                <a:latin typeface="Quattrocento Sans"/>
                <a:ea typeface="Quattrocento Sans"/>
                <a:cs typeface="Quattrocento Sans"/>
              </a:defRPr>
            </a:lvl5pPr>
            <a:lvl6pPr marL="0" marR="0" lvl="5" indent="0" algn="r">
              <a:spcBef>
                <a:spcPts val="0"/>
              </a:spcBef>
              <a:buNone/>
              <a:defRPr sz="1200" b="0" i="0" u="none" strike="noStrike" cap="none">
                <a:solidFill>
                  <a:srgbClr val="888888"/>
                </a:solidFill>
                <a:latin typeface="Quattrocento Sans"/>
                <a:ea typeface="Quattrocento Sans"/>
                <a:cs typeface="Quattrocento Sans"/>
              </a:defRPr>
            </a:lvl6pPr>
            <a:lvl7pPr marL="0" marR="0" lvl="6" indent="0" algn="r">
              <a:spcBef>
                <a:spcPts val="0"/>
              </a:spcBef>
              <a:buNone/>
              <a:defRPr sz="1200" b="0" i="0" u="none" strike="noStrike" cap="none">
                <a:solidFill>
                  <a:srgbClr val="888888"/>
                </a:solidFill>
                <a:latin typeface="Quattrocento Sans"/>
                <a:ea typeface="Quattrocento Sans"/>
                <a:cs typeface="Quattrocento Sans"/>
              </a:defRPr>
            </a:lvl7pPr>
            <a:lvl8pPr marL="0" marR="0" lvl="7" indent="0" algn="r">
              <a:spcBef>
                <a:spcPts val="0"/>
              </a:spcBef>
              <a:buNone/>
              <a:defRPr sz="1200" b="0" i="0" u="none" strike="noStrike" cap="none">
                <a:solidFill>
                  <a:srgbClr val="888888"/>
                </a:solidFill>
                <a:latin typeface="Quattrocento Sans"/>
                <a:ea typeface="Quattrocento Sans"/>
                <a:cs typeface="Quattrocento Sans"/>
              </a:defRPr>
            </a:lvl8pPr>
            <a:lvl9pPr marL="0" marR="0" lvl="8" indent="0" algn="r">
              <a:spcBef>
                <a:spcPts val="0"/>
              </a:spcBef>
              <a:buNone/>
              <a:defRPr sz="1200" b="0" i="0" u="none" strike="noStrike" cap="none">
                <a:solidFill>
                  <a:srgbClr val="888888"/>
                </a:solidFill>
                <a:latin typeface="Quattrocento Sans"/>
                <a:ea typeface="Quattrocento Sans"/>
                <a:cs typeface="Quattrocento Sans"/>
              </a:defRPr>
            </a:lvl9pPr>
          </a:lstStyle>
          <a:p>
            <a:pPr marL="0" lvl="0" indent="0" algn="r">
              <a:spcBef>
                <a:spcPts val="0"/>
              </a:spcBef>
              <a:spcAft>
                <a:spcPts val="0"/>
              </a:spcAft>
              <a:buNone/>
              <a:defRPr/>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5.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jp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8" name="Google Shape;188;p1"/>
          <p:cNvSpPr txBox="1"/>
          <p:nvPr>
            <p:ph type="ctrTitle"/>
          </p:nvPr>
        </p:nvSpPr>
        <p:spPr bwMode="auto">
          <a:xfrm>
            <a:off x="4093259" y="2383036"/>
            <a:ext cx="7838662" cy="1203019"/>
          </a:xfrm>
          <a:prstGeom prst="rect">
            <a:avLst/>
          </a:prstGeom>
          <a:noFill/>
          <a:ln>
            <a:noFill/>
          </a:ln>
        </p:spPr>
        <p:txBody>
          <a:bodyPr spcFirstLastPara="1" wrap="square" lIns="91425" tIns="45700" rIns="91425" bIns="45700" anchor="b" anchorCtr="0">
            <a:noAutofit/>
          </a:bodyPr>
          <a:lstStyle/>
          <a:p>
            <a:pPr marL="0" lvl="0" indent="0" algn="l">
              <a:lnSpc>
                <a:spcPct val="90000"/>
              </a:lnSpc>
              <a:spcBef>
                <a:spcPts val="0"/>
              </a:spcBef>
              <a:spcAft>
                <a:spcPts val="0"/>
              </a:spcAft>
              <a:buClr>
                <a:srgbClr val="FFFFFF"/>
              </a:buClr>
              <a:buSzPts val="3600"/>
              <a:buFont typeface="Quattrocento Sans"/>
              <a:buNone/>
              <a:defRPr/>
            </a:pPr>
            <a:r>
              <a:rPr lang="en-US">
                <a:solidFill>
                  <a:srgbClr val="FFFFFF"/>
                </a:solidFill>
                <a:latin typeface="Calibri"/>
                <a:ea typeface="Calibri"/>
                <a:cs typeface="Calibri"/>
              </a:rPr>
              <a:t>Voice-activated 3D Object Detection and Retrieval Routines</a:t>
            </a:r>
            <a:endParaRPr>
              <a:solidFill>
                <a:srgbClr val="FFFFFF"/>
              </a:solidFill>
              <a:latin typeface="Calibri"/>
              <a:ea typeface="Calibri"/>
              <a:cs typeface="Calibri"/>
            </a:endParaRPr>
          </a:p>
        </p:txBody>
      </p:sp>
      <p:sp>
        <p:nvSpPr>
          <p:cNvPr id="189" name="Google Shape;189;p1"/>
          <p:cNvSpPr txBox="1"/>
          <p:nvPr>
            <p:ph type="body" idx="2"/>
          </p:nvPr>
        </p:nvSpPr>
        <p:spPr bwMode="auto">
          <a:xfrm>
            <a:off x="4101548" y="4577027"/>
            <a:ext cx="7838662" cy="647700"/>
          </a:xfrm>
          <a:prstGeom prst="rect">
            <a:avLst/>
          </a:prstGeom>
          <a:noFill/>
          <a:ln>
            <a:noFill/>
          </a:ln>
        </p:spPr>
        <p:txBody>
          <a:bodyPr spcFirstLastPara="1" wrap="square" lIns="91425" tIns="45700" rIns="91425" bIns="45700" anchor="t" anchorCtr="0">
            <a:normAutofit/>
          </a:bodyPr>
          <a:lstStyle/>
          <a:p>
            <a:pPr marL="0" lvl="0" indent="0" algn="l">
              <a:lnSpc>
                <a:spcPct val="90000"/>
              </a:lnSpc>
              <a:spcBef>
                <a:spcPts val="0"/>
              </a:spcBef>
              <a:spcAft>
                <a:spcPts val="0"/>
              </a:spcAft>
              <a:buClr>
                <a:srgbClr val="01033E"/>
              </a:buClr>
              <a:buSzPts val="2800"/>
              <a:buNone/>
              <a:defRPr/>
            </a:pPr>
            <a:r>
              <a:rPr lang="en-US">
                <a:latin typeface="Calibri"/>
                <a:ea typeface="Calibri"/>
                <a:cs typeface="Calibri"/>
              </a:rPr>
              <a:t>Michael Gomez - EE-4953/5663 </a:t>
            </a:r>
            <a:endParaRPr>
              <a:latin typeface="Calibri"/>
              <a:ea typeface="Calibri"/>
              <a:cs typeface="Calibri"/>
            </a:endParaRPr>
          </a:p>
        </p:txBody>
      </p:sp>
      <p:sp>
        <p:nvSpPr>
          <p:cNvPr id="190" name="Google Shape;190;p1"/>
          <p:cNvSpPr txBox="1"/>
          <p:nvPr>
            <p:ph type="body" idx="3"/>
          </p:nvPr>
        </p:nvSpPr>
        <p:spPr bwMode="auto">
          <a:xfrm>
            <a:off x="8594035" y="6425501"/>
            <a:ext cx="3346174" cy="293756"/>
          </a:xfrm>
          <a:prstGeom prst="rect">
            <a:avLst/>
          </a:prstGeom>
          <a:noFill/>
          <a:ln>
            <a:noFill/>
          </a:ln>
        </p:spPr>
        <p:txBody>
          <a:bodyPr spcFirstLastPara="1" wrap="square" lIns="91425" tIns="45700" rIns="91425" bIns="45700" anchor="t" anchorCtr="0">
            <a:noAutofit/>
          </a:bodyPr>
          <a:lstStyle/>
          <a:p>
            <a:pPr marL="0" lvl="0" indent="0" algn="r">
              <a:lnSpc>
                <a:spcPct val="90000"/>
              </a:lnSpc>
              <a:spcBef>
                <a:spcPts val="0"/>
              </a:spcBef>
              <a:spcAft>
                <a:spcPts val="0"/>
              </a:spcAft>
              <a:buClr>
                <a:schemeClr val="dk1"/>
              </a:buClr>
              <a:buSzPts val="1600"/>
              <a:buNone/>
              <a:defRPr/>
            </a:pPr>
            <a:r>
              <a:rPr lang="en-US">
                <a:latin typeface="Quattrocento Sans"/>
                <a:ea typeface="Quattrocento Sans"/>
                <a:cs typeface="Quattrocento Sans"/>
              </a:rPr>
              <a:t>December 5th, 2023</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lt1"/>
        </a:solidFill>
      </p:bgPr>
    </p:bg>
    <p:spTree>
      <p:nvGrpSpPr>
        <p:cNvPr id="1" name=""/>
        <p:cNvGrpSpPr/>
        <p:nvPr/>
      </p:nvGrpSpPr>
      <p:grpSpPr bwMode="auto">
        <a:xfrm>
          <a:off x="0" y="0"/>
          <a:ext cx="0" cy="0"/>
          <a:chOff x="0" y="0"/>
          <a:chExt cx="0" cy="0"/>
        </a:xfrm>
      </p:grpSpPr>
      <p:sp>
        <p:nvSpPr>
          <p:cNvPr id="355" name="Google Shape;355;p10"/>
          <p:cNvSpPr/>
          <p:nvPr/>
        </p:nvSpPr>
        <p:spPr bwMode="auto">
          <a:xfrm>
            <a:off x="0" y="-3324"/>
            <a:ext cx="12192000" cy="6861324"/>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chemeClr val="lt1"/>
              </a:buClr>
              <a:buSzPts val="1800"/>
              <a:buFont typeface="Calibri"/>
              <a:buNone/>
              <a:defRPr/>
            </a:pPr>
            <a:endParaRPr sz="1800" b="0" i="0" u="none" strike="noStrike" cap="none">
              <a:solidFill>
                <a:srgbClr val="FFFFFF"/>
              </a:solidFill>
              <a:latin typeface="Calibri"/>
              <a:ea typeface="Calibri"/>
              <a:cs typeface="Calibri"/>
            </a:endParaRPr>
          </a:p>
        </p:txBody>
      </p:sp>
      <p:sp>
        <p:nvSpPr>
          <p:cNvPr id="356" name="Google Shape;356;p10"/>
          <p:cNvSpPr/>
          <p:nvPr/>
        </p:nvSpPr>
        <p:spPr bwMode="auto">
          <a:xfrm>
            <a:off x="795338" y="981075"/>
            <a:ext cx="10601325" cy="4552949"/>
          </a:xfrm>
          <a:prstGeom prst="rect">
            <a:avLst/>
          </a:prstGeom>
          <a:solidFill>
            <a:schemeClr val="lt1"/>
          </a:solidFill>
          <a:ln w="127000" cap="sq" cmpd="thinThick">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lnSpc>
                <a:spcPct val="100000"/>
              </a:lnSpc>
              <a:spcBef>
                <a:spcPts val="0"/>
              </a:spcBef>
              <a:spcAft>
                <a:spcPts val="0"/>
              </a:spcAft>
              <a:buClr>
                <a:schemeClr val="lt1"/>
              </a:buClr>
              <a:buSzPts val="1800"/>
              <a:buFont typeface="Calibri"/>
              <a:buNone/>
              <a:defRPr/>
            </a:pPr>
            <a:endParaRPr sz="1800" b="0" i="0" u="none" strike="noStrike" cap="none">
              <a:solidFill>
                <a:srgbClr val="FFFFFF"/>
              </a:solidFill>
              <a:latin typeface="Calibri"/>
              <a:ea typeface="Calibri"/>
              <a:cs typeface="Calibri"/>
            </a:endParaRPr>
          </a:p>
        </p:txBody>
      </p:sp>
      <p:sp>
        <p:nvSpPr>
          <p:cNvPr id="357" name="Google Shape;357;p10"/>
          <p:cNvSpPr txBox="1"/>
          <p:nvPr/>
        </p:nvSpPr>
        <p:spPr bwMode="auto">
          <a:xfrm>
            <a:off x="1537097" y="1428750"/>
            <a:ext cx="9117807" cy="2105026"/>
          </a:xfrm>
          <a:prstGeom prst="rect">
            <a:avLst/>
          </a:prstGeom>
          <a:noFill/>
          <a:ln>
            <a:noFill/>
          </a:ln>
        </p:spPr>
        <p:txBody>
          <a:bodyPr spcFirstLastPara="1" wrap="square" lIns="91425" tIns="45700" rIns="91425" bIns="45700" anchor="b" anchorCtr="0">
            <a:normAutofit/>
          </a:bodyPr>
          <a:lstStyle/>
          <a:p>
            <a:pPr marL="0" marR="0" lvl="0" indent="0" algn="ctr">
              <a:lnSpc>
                <a:spcPct val="90000"/>
              </a:lnSpc>
              <a:spcBef>
                <a:spcPts val="0"/>
              </a:spcBef>
              <a:spcAft>
                <a:spcPts val="0"/>
              </a:spcAft>
              <a:buClr>
                <a:schemeClr val="dk1"/>
              </a:buClr>
              <a:buSzPts val="6000"/>
              <a:buFont typeface="Arial"/>
              <a:buNone/>
              <a:defRPr/>
            </a:pPr>
            <a:r>
              <a:rPr lang="en-US" sz="6000">
                <a:solidFill>
                  <a:schemeClr val="dk1"/>
                </a:solidFill>
                <a:latin typeface="Calibri"/>
                <a:ea typeface="Calibri"/>
                <a:cs typeface="Calibri"/>
              </a:rPr>
              <a:t>Demo</a:t>
            </a:r>
            <a:endParaRPr sz="2800">
              <a:solidFill>
                <a:schemeClr val="dk1"/>
              </a:solidFill>
              <a:latin typeface="Quattrocento Sans"/>
              <a:ea typeface="Quattrocento Sans"/>
              <a:cs typeface="Quattrocento Sans"/>
            </a:endParaRPr>
          </a:p>
        </p:txBody>
      </p:sp>
      <p:cxnSp>
        <p:nvCxnSpPr>
          <p:cNvPr id="358" name="Google Shape;358;p10"/>
          <p:cNvCxnSpPr>
            <a:cxnSpLocks/>
          </p:cNvCxnSpPr>
          <p:nvPr/>
        </p:nvCxnSpPr>
        <p:spPr bwMode="auto">
          <a:xfrm>
            <a:off x="3352800" y="3771366"/>
            <a:ext cx="5486400" cy="0"/>
          </a:xfrm>
          <a:prstGeom prst="straightConnector1">
            <a:avLst/>
          </a:prstGeom>
          <a:noFill/>
          <a:ln w="22225" cap="flat" cmpd="sng">
            <a:solidFill>
              <a:srgbClr val="7F7F7F"/>
            </a:solidFill>
            <a:prstDash val="solid"/>
            <a:miter lim="800000"/>
            <a:headEnd type="none" w="sm" len="sm"/>
            <a:tailEnd type="none" w="sm" len="sm"/>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6" name="Google Shape;196;p2"/>
          <p:cNvSpPr txBox="1"/>
          <p:nvPr>
            <p:ph type="title"/>
          </p:nvPr>
        </p:nvSpPr>
        <p:spPr bwMode="auto">
          <a:xfrm>
            <a:off x="589722" y="245857"/>
            <a:ext cx="9561850" cy="410127"/>
          </a:xfrm>
          <a:prstGeom prst="rect">
            <a:avLst/>
          </a:prstGeom>
          <a:noFill/>
          <a:ln>
            <a:noFill/>
          </a:ln>
        </p:spPr>
        <p:txBody>
          <a:bodyPr spcFirstLastPara="1" wrap="square" lIns="91425" tIns="45700" rIns="91425" bIns="45700" anchor="ctr" anchorCtr="0">
            <a:noAutofit/>
          </a:bodyPr>
          <a:lstStyle/>
          <a:p>
            <a:pPr marL="0" lvl="0" indent="0" algn="l">
              <a:lnSpc>
                <a:spcPct val="90000"/>
              </a:lnSpc>
              <a:spcBef>
                <a:spcPts val="0"/>
              </a:spcBef>
              <a:spcAft>
                <a:spcPts val="0"/>
              </a:spcAft>
              <a:buClr>
                <a:schemeClr val="lt1"/>
              </a:buClr>
              <a:buSzPts val="2800"/>
              <a:buFont typeface="Quattrocento Sans"/>
              <a:buNone/>
              <a:defRPr/>
            </a:pPr>
            <a:r>
              <a:rPr lang="en-US">
                <a:latin typeface="Calibri"/>
                <a:ea typeface="Calibri"/>
                <a:cs typeface="Calibri"/>
              </a:rPr>
              <a:t>Project Chronology</a:t>
            </a:r>
            <a:endParaRPr>
              <a:latin typeface="Calibri"/>
              <a:ea typeface="Calibri"/>
              <a:cs typeface="Calibri"/>
            </a:endParaRPr>
          </a:p>
        </p:txBody>
      </p:sp>
      <p:sp>
        <p:nvSpPr>
          <p:cNvPr id="197" name="Google Shape;197;p2"/>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grpSp>
        <p:nvGrpSpPr>
          <p:cNvPr id="198" name="Google Shape;198;p2"/>
          <p:cNvGrpSpPr/>
          <p:nvPr/>
        </p:nvGrpSpPr>
        <p:grpSpPr bwMode="auto">
          <a:xfrm>
            <a:off x="0" y="1292764"/>
            <a:ext cx="1721088" cy="1370137"/>
            <a:chOff x="-21946" y="1709947"/>
            <a:chExt cx="746624" cy="594378"/>
          </a:xfrm>
        </p:grpSpPr>
        <p:grpSp>
          <p:nvGrpSpPr>
            <p:cNvPr id="199" name="Google Shape;199;p2"/>
            <p:cNvGrpSpPr/>
            <p:nvPr/>
          </p:nvGrpSpPr>
          <p:grpSpPr bwMode="auto">
            <a:xfrm rot="10800000">
              <a:off x="-21946" y="1709947"/>
              <a:ext cx="746624" cy="594378"/>
              <a:chOff x="97191" y="150654"/>
              <a:chExt cx="746624" cy="594378"/>
            </a:xfrm>
          </p:grpSpPr>
          <p:sp>
            <p:nvSpPr>
              <p:cNvPr id="200" name="Google Shape;200;p2"/>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sp>
            <p:nvSpPr>
              <p:cNvPr id="201" name="Google Shape;201;p2"/>
              <p:cNvSpPr/>
              <p:nvPr/>
            </p:nvSpPr>
            <p:spPr bwMode="auto">
              <a:xfrm>
                <a:off x="396483" y="150654"/>
                <a:ext cx="447332"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grpSp>
        <p:sp>
          <p:nvSpPr>
            <p:cNvPr id="202" name="Google Shape;202;p2"/>
            <p:cNvSpPr txBox="1"/>
            <p:nvPr/>
          </p:nvSpPr>
          <p:spPr bwMode="auto">
            <a:xfrm>
              <a:off x="142067" y="1806806"/>
              <a:ext cx="530632" cy="279021"/>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5400" b="1" i="0" u="none" strike="noStrike" cap="none">
                  <a:solidFill>
                    <a:srgbClr val="ECAA40"/>
                  </a:solidFill>
                  <a:latin typeface="Quattrocento Sans"/>
                  <a:ea typeface="Quattrocento Sans"/>
                  <a:cs typeface="Quattrocento Sans"/>
                </a:rPr>
                <a:t>P1</a:t>
              </a:r>
              <a:endParaRPr sz="5400" b="0" i="0" u="none" strike="noStrike" cap="none">
                <a:solidFill>
                  <a:schemeClr val="dk1"/>
                </a:solidFill>
                <a:latin typeface="Calibri"/>
                <a:ea typeface="Calibri"/>
                <a:cs typeface="Calibri"/>
              </a:endParaRPr>
            </a:p>
          </p:txBody>
        </p:sp>
        <p:sp>
          <p:nvSpPr>
            <p:cNvPr id="203" name="Google Shape;203;p2"/>
            <p:cNvSpPr/>
            <p:nvPr/>
          </p:nvSpPr>
          <p:spPr bwMode="auto">
            <a:xfrm>
              <a:off x="154589" y="1758662"/>
              <a:ext cx="479031" cy="479031"/>
            </a:xfrm>
            <a:prstGeom prst="ellipse">
              <a:avLst/>
            </a:prstGeom>
            <a:noFill/>
            <a:ln w="28575" cap="flat" cmpd="sng">
              <a:solidFill>
                <a:srgbClr val="ECAA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grpSp>
      <p:grpSp>
        <p:nvGrpSpPr>
          <p:cNvPr id="204" name="Google Shape;204;p2"/>
          <p:cNvGrpSpPr/>
          <p:nvPr/>
        </p:nvGrpSpPr>
        <p:grpSpPr bwMode="auto">
          <a:xfrm rot="10800000">
            <a:off x="-1" y="3065033"/>
            <a:ext cx="1721088" cy="1370137"/>
            <a:chOff x="97191" y="150654"/>
            <a:chExt cx="746624" cy="594378"/>
          </a:xfrm>
        </p:grpSpPr>
        <p:sp>
          <p:nvSpPr>
            <p:cNvPr id="205" name="Google Shape;205;p2"/>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sp>
          <p:nvSpPr>
            <p:cNvPr id="206" name="Google Shape;206;p2"/>
            <p:cNvSpPr/>
            <p:nvPr/>
          </p:nvSpPr>
          <p:spPr bwMode="auto">
            <a:xfrm>
              <a:off x="396483" y="150654"/>
              <a:ext cx="447332"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grpSp>
      <p:sp>
        <p:nvSpPr>
          <p:cNvPr id="207" name="Google Shape;207;p2"/>
          <p:cNvSpPr txBox="1"/>
          <p:nvPr/>
        </p:nvSpPr>
        <p:spPr bwMode="auto">
          <a:xfrm>
            <a:off x="378075" y="3288309"/>
            <a:ext cx="1223192" cy="923330"/>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5400" b="1" i="0" u="none" strike="noStrike" cap="none">
                <a:solidFill>
                  <a:srgbClr val="E8562E"/>
                </a:solidFill>
                <a:latin typeface="Quattrocento Sans"/>
                <a:ea typeface="Quattrocento Sans"/>
                <a:cs typeface="Quattrocento Sans"/>
              </a:rPr>
              <a:t>P2</a:t>
            </a:r>
            <a:endParaRPr sz="5400" b="0" i="0" u="none" strike="noStrike" cap="none">
              <a:solidFill>
                <a:srgbClr val="E8562E"/>
              </a:solidFill>
              <a:latin typeface="Calibri"/>
              <a:ea typeface="Calibri"/>
              <a:cs typeface="Calibri"/>
            </a:endParaRPr>
          </a:p>
        </p:txBody>
      </p:sp>
      <p:sp>
        <p:nvSpPr>
          <p:cNvPr id="208" name="Google Shape;208;p2"/>
          <p:cNvSpPr/>
          <p:nvPr/>
        </p:nvSpPr>
        <p:spPr bwMode="auto">
          <a:xfrm>
            <a:off x="406940" y="3177329"/>
            <a:ext cx="1104243" cy="1104244"/>
          </a:xfrm>
          <a:prstGeom prst="ellipse">
            <a:avLst/>
          </a:prstGeom>
          <a:noFill/>
          <a:ln w="28575" cap="flat" cmpd="sng">
            <a:solidFill>
              <a:srgbClr val="E8562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alibri"/>
              <a:ea typeface="Calibri"/>
              <a:cs typeface="Calibri"/>
            </a:endParaRPr>
          </a:p>
        </p:txBody>
      </p:sp>
      <p:sp>
        <p:nvSpPr>
          <p:cNvPr id="209" name="Google Shape;209;p2"/>
          <p:cNvSpPr txBox="1"/>
          <p:nvPr/>
        </p:nvSpPr>
        <p:spPr bwMode="auto">
          <a:xfrm>
            <a:off x="2073306" y="1715040"/>
            <a:ext cx="9599012" cy="52322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2800" b="1" i="0" u="none" strike="noStrike" cap="none">
                <a:solidFill>
                  <a:srgbClr val="01033E"/>
                </a:solidFill>
                <a:latin typeface="Calibri"/>
                <a:ea typeface="Calibri"/>
                <a:cs typeface="Calibri"/>
              </a:rPr>
              <a:t>xArm 5 Lite Robotic Arm</a:t>
            </a:r>
            <a:endParaRPr sz="1800">
              <a:solidFill>
                <a:schemeClr val="dk1"/>
              </a:solidFill>
              <a:latin typeface="Calibri"/>
              <a:ea typeface="Calibri"/>
              <a:cs typeface="Calibri"/>
            </a:endParaRPr>
          </a:p>
        </p:txBody>
      </p:sp>
      <p:sp>
        <p:nvSpPr>
          <p:cNvPr id="210" name="Google Shape;210;p2"/>
          <p:cNvSpPr txBox="1"/>
          <p:nvPr/>
        </p:nvSpPr>
        <p:spPr bwMode="auto">
          <a:xfrm>
            <a:off x="2073306" y="3486474"/>
            <a:ext cx="9599012" cy="52322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2800" b="1">
                <a:solidFill>
                  <a:srgbClr val="01033E"/>
                </a:solidFill>
                <a:latin typeface="Calibri"/>
                <a:ea typeface="Calibri"/>
                <a:cs typeface="Calibri"/>
              </a:rPr>
              <a:t>Vosk Speech Recognition</a:t>
            </a:r>
            <a:endParaRPr>
              <a:latin typeface="Calibri"/>
              <a:ea typeface="Calibri"/>
              <a:cs typeface="Calibri"/>
            </a:endParaRPr>
          </a:p>
        </p:txBody>
      </p:sp>
      <p:grpSp>
        <p:nvGrpSpPr>
          <p:cNvPr id="211" name="Google Shape;211;p2"/>
          <p:cNvGrpSpPr/>
          <p:nvPr/>
        </p:nvGrpSpPr>
        <p:grpSpPr bwMode="auto">
          <a:xfrm rot="10800000">
            <a:off x="-2" y="4835912"/>
            <a:ext cx="1721088" cy="1370137"/>
            <a:chOff x="97191" y="150654"/>
            <a:chExt cx="746624" cy="594378"/>
          </a:xfrm>
        </p:grpSpPr>
        <p:sp>
          <p:nvSpPr>
            <p:cNvPr id="212" name="Google Shape;212;p2"/>
            <p:cNvSpPr/>
            <p:nvPr/>
          </p:nvSpPr>
          <p:spPr bwMode="auto">
            <a:xfrm>
              <a:off x="97191" y="150654"/>
              <a:ext cx="593828" cy="593828"/>
            </a:xfrm>
            <a:prstGeom prst="ellipse">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213" name="Google Shape;213;p2"/>
            <p:cNvSpPr/>
            <p:nvPr/>
          </p:nvSpPr>
          <p:spPr bwMode="auto">
            <a:xfrm>
              <a:off x="396483" y="150654"/>
              <a:ext cx="447332" cy="594378"/>
            </a:xfrm>
            <a:prstGeom prst="rect">
              <a:avLst/>
            </a:prstGeom>
            <a:solidFill>
              <a:srgbClr val="01033E"/>
            </a:solidFill>
            <a:ln>
              <a:noFill/>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sp>
        <p:nvSpPr>
          <p:cNvPr id="214" name="Google Shape;214;p2"/>
          <p:cNvSpPr txBox="1"/>
          <p:nvPr/>
        </p:nvSpPr>
        <p:spPr bwMode="auto">
          <a:xfrm>
            <a:off x="378074" y="5059187"/>
            <a:ext cx="1223192" cy="923330"/>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5400" b="1">
                <a:solidFill>
                  <a:srgbClr val="92D050"/>
                </a:solidFill>
                <a:latin typeface="Quattrocento Sans"/>
                <a:ea typeface="Quattrocento Sans"/>
                <a:cs typeface="Quattrocento Sans"/>
              </a:rPr>
              <a:t>P3</a:t>
            </a:r>
            <a:endParaRPr sz="5400">
              <a:solidFill>
                <a:srgbClr val="92D050"/>
              </a:solidFill>
              <a:latin typeface="Calibri"/>
              <a:ea typeface="Calibri"/>
              <a:cs typeface="Calibri"/>
            </a:endParaRPr>
          </a:p>
        </p:txBody>
      </p:sp>
      <p:sp>
        <p:nvSpPr>
          <p:cNvPr id="215" name="Google Shape;215;p2"/>
          <p:cNvSpPr/>
          <p:nvPr/>
        </p:nvSpPr>
        <p:spPr bwMode="auto">
          <a:xfrm>
            <a:off x="406939" y="4948207"/>
            <a:ext cx="1104243" cy="1104244"/>
          </a:xfrm>
          <a:prstGeom prst="ellipse">
            <a:avLst/>
          </a:prstGeom>
          <a:noFill/>
          <a:ln w="28575" cap="flat" cmpd="sng">
            <a:solidFill>
              <a:srgbClr val="92D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216" name="Google Shape;216;p2"/>
          <p:cNvSpPr txBox="1"/>
          <p:nvPr/>
        </p:nvSpPr>
        <p:spPr bwMode="auto">
          <a:xfrm>
            <a:off x="2073306" y="5257185"/>
            <a:ext cx="9599012" cy="52322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2800" b="1">
                <a:solidFill>
                  <a:srgbClr val="01033E"/>
                </a:solidFill>
                <a:latin typeface="Calibri"/>
                <a:ea typeface="Calibri"/>
                <a:cs typeface="Calibri"/>
              </a:rPr>
              <a:t>YOLOv5 Object Detection</a:t>
            </a:r>
            <a:endParaRPr>
              <a:latin typeface="Calibri"/>
              <a:ea typeface="Calibri"/>
              <a:cs typeface="Calibri"/>
            </a:endParaRPr>
          </a:p>
        </p:txBody>
      </p:sp>
      <p:grpSp>
        <p:nvGrpSpPr>
          <p:cNvPr id="217" name="Google Shape;217;p2"/>
          <p:cNvGrpSpPr/>
          <p:nvPr/>
        </p:nvGrpSpPr>
        <p:grpSpPr bwMode="auto">
          <a:xfrm>
            <a:off x="7228542" y="1624456"/>
            <a:ext cx="4348499" cy="4348499"/>
            <a:chOff x="1138862" y="-432"/>
            <a:chExt cx="4348499" cy="4348499"/>
          </a:xfrm>
        </p:grpSpPr>
        <p:sp>
          <p:nvSpPr>
            <p:cNvPr id="218" name="Google Shape;218;p2"/>
            <p:cNvSpPr/>
            <p:nvPr/>
          </p:nvSpPr>
          <p:spPr bwMode="auto">
            <a:xfrm>
              <a:off x="3850448" y="96401"/>
              <a:ext cx="1540079" cy="1540079"/>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9" name="Google Shape;219;p2"/>
            <p:cNvSpPr txBox="1"/>
            <p:nvPr/>
          </p:nvSpPr>
          <p:spPr bwMode="auto">
            <a:xfrm>
              <a:off x="3850448" y="96401"/>
              <a:ext cx="1540079" cy="1540079"/>
            </a:xfrm>
            <a:prstGeom prst="rect">
              <a:avLst/>
            </a:prstGeom>
            <a:noFill/>
            <a:ln>
              <a:noFill/>
            </a:ln>
          </p:spPr>
          <p:txBody>
            <a:bodyPr spcFirstLastPara="1" wrap="square" lIns="40625" tIns="40625" rIns="40625" bIns="40625" anchor="ctr" anchorCtr="0">
              <a:noAutofit/>
            </a:bodyPr>
            <a:lstStyle/>
            <a:p>
              <a:pPr marL="0" marR="0" lvl="0" indent="0" algn="ctr">
                <a:lnSpc>
                  <a:spcPct val="90000"/>
                </a:lnSpc>
                <a:spcBef>
                  <a:spcPts val="0"/>
                </a:spcBef>
                <a:spcAft>
                  <a:spcPts val="0"/>
                </a:spcAft>
                <a:buClr>
                  <a:schemeClr val="dk1"/>
                </a:buClr>
                <a:buSzPts val="3200"/>
                <a:buFont typeface="Calibri"/>
                <a:buNone/>
                <a:defRPr/>
              </a:pPr>
              <a:r>
                <a:rPr lang="en-US" sz="3200">
                  <a:solidFill>
                    <a:schemeClr val="dk1"/>
                  </a:solidFill>
                  <a:latin typeface="Calibri"/>
                  <a:ea typeface="Calibri"/>
                  <a:cs typeface="Calibri"/>
                </a:rPr>
                <a:t> </a:t>
              </a:r>
              <a:endParaRPr/>
            </a:p>
          </p:txBody>
        </p:sp>
        <p:sp>
          <p:nvSpPr>
            <p:cNvPr id="220" name="Google Shape;220;p2"/>
            <p:cNvSpPr/>
            <p:nvPr/>
          </p:nvSpPr>
          <p:spPr bwMode="auto">
            <a:xfrm>
              <a:off x="1138862" y="-432"/>
              <a:ext cx="4348499" cy="4348499"/>
            </a:xfrm>
            <a:custGeom>
              <a:avLst/>
              <a:gdLst/>
              <a:ahLst/>
              <a:cxnLst/>
              <a:rect l="l" t="t" r="r" b="b"/>
              <a:pathLst>
                <a:path w="120000" h="120000" fill="norm" stroke="1" extrusionOk="0">
                  <a:moveTo>
                    <a:pt x="112124" y="44168"/>
                  </a:moveTo>
                  <a:cubicBezTo>
                    <a:pt x="114587" y="52278"/>
                    <a:pt x="115124" y="60851"/>
                    <a:pt x="113692" y="69204"/>
                  </a:cubicBezTo>
                  <a:lnTo>
                    <a:pt x="118944" y="70800"/>
                  </a:lnTo>
                  <a:lnTo>
                    <a:pt x="108159" y="74628"/>
                  </a:lnTo>
                  <a:lnTo>
                    <a:pt x="100442" y="65180"/>
                  </a:lnTo>
                  <a:lnTo>
                    <a:pt x="105689" y="66773"/>
                  </a:lnTo>
                  <a:cubicBezTo>
                    <a:pt x="106691" y="60014"/>
                    <a:pt x="106180" y="53116"/>
                    <a:pt x="104194" y="46577"/>
                  </a:cubicBez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1" name="Google Shape;221;p2"/>
            <p:cNvSpPr/>
            <p:nvPr/>
          </p:nvSpPr>
          <p:spPr bwMode="auto">
            <a:xfrm>
              <a:off x="3850448" y="2711152"/>
              <a:ext cx="1540079" cy="1540079"/>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2" name="Google Shape;222;p2"/>
            <p:cNvSpPr txBox="1"/>
            <p:nvPr/>
          </p:nvSpPr>
          <p:spPr bwMode="auto">
            <a:xfrm>
              <a:off x="3850448" y="2711152"/>
              <a:ext cx="1540079" cy="1540079"/>
            </a:xfrm>
            <a:prstGeom prst="rect">
              <a:avLst/>
            </a:prstGeom>
            <a:noFill/>
            <a:ln>
              <a:noFill/>
            </a:ln>
          </p:spPr>
          <p:txBody>
            <a:bodyPr spcFirstLastPara="1" wrap="square" lIns="40625" tIns="40625" rIns="40625" bIns="40625" anchor="ctr" anchorCtr="0">
              <a:noAutofit/>
            </a:bodyPr>
            <a:lstStyle/>
            <a:p>
              <a:pPr marL="0" marR="0" lvl="0" indent="0" algn="ctr">
                <a:lnSpc>
                  <a:spcPct val="90000"/>
                </a:lnSpc>
                <a:spcBef>
                  <a:spcPts val="0"/>
                </a:spcBef>
                <a:spcAft>
                  <a:spcPts val="0"/>
                </a:spcAft>
                <a:buClr>
                  <a:schemeClr val="dk1"/>
                </a:buClr>
                <a:buSzPts val="3200"/>
                <a:buFont typeface="Calibri"/>
                <a:buNone/>
                <a:defRPr/>
              </a:pPr>
              <a:r>
                <a:rPr lang="en-US" sz="3200">
                  <a:solidFill>
                    <a:schemeClr val="dk1"/>
                  </a:solidFill>
                  <a:latin typeface="Calibri"/>
                  <a:ea typeface="Calibri"/>
                  <a:cs typeface="Calibri"/>
                </a:rPr>
                <a:t> </a:t>
              </a:r>
              <a:endParaRPr/>
            </a:p>
          </p:txBody>
        </p:sp>
        <p:sp>
          <p:nvSpPr>
            <p:cNvPr id="223" name="Google Shape;223;p2"/>
            <p:cNvSpPr/>
            <p:nvPr/>
          </p:nvSpPr>
          <p:spPr bwMode="auto">
            <a:xfrm>
              <a:off x="1138862" y="-432"/>
              <a:ext cx="4348499" cy="4348499"/>
            </a:xfrm>
            <a:custGeom>
              <a:avLst/>
              <a:gdLst/>
              <a:ahLst/>
              <a:cxnLst/>
              <a:rect l="l" t="t" r="r" b="b"/>
              <a:pathLst>
                <a:path w="120000" h="120000" fill="norm" stroke="1" extrusionOk="0">
                  <a:moveTo>
                    <a:pt x="75832" y="112124"/>
                  </a:moveTo>
                  <a:lnTo>
                    <a:pt x="75832" y="112124"/>
                  </a:lnTo>
                  <a:cubicBezTo>
                    <a:pt x="67722" y="114587"/>
                    <a:pt x="59149" y="115124"/>
                    <a:pt x="50796" y="113692"/>
                  </a:cubicBezTo>
                  <a:lnTo>
                    <a:pt x="49200" y="118944"/>
                  </a:lnTo>
                  <a:lnTo>
                    <a:pt x="45372" y="108159"/>
                  </a:lnTo>
                  <a:lnTo>
                    <a:pt x="54820" y="100442"/>
                  </a:lnTo>
                  <a:lnTo>
                    <a:pt x="53227" y="105689"/>
                  </a:lnTo>
                  <a:lnTo>
                    <a:pt x="53227" y="105689"/>
                  </a:lnTo>
                  <a:cubicBezTo>
                    <a:pt x="59986" y="106691"/>
                    <a:pt x="66884" y="106180"/>
                    <a:pt x="73423" y="104194"/>
                  </a:cubicBez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4" name="Google Shape;224;p2"/>
            <p:cNvSpPr/>
            <p:nvPr/>
          </p:nvSpPr>
          <p:spPr bwMode="auto">
            <a:xfrm>
              <a:off x="1235697" y="2711152"/>
              <a:ext cx="1540079" cy="1540079"/>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5" name="Google Shape;225;p2"/>
            <p:cNvSpPr txBox="1"/>
            <p:nvPr/>
          </p:nvSpPr>
          <p:spPr bwMode="auto">
            <a:xfrm>
              <a:off x="1235697" y="2711152"/>
              <a:ext cx="1540079" cy="1540079"/>
            </a:xfrm>
            <a:prstGeom prst="rect">
              <a:avLst/>
            </a:prstGeom>
            <a:noFill/>
            <a:ln>
              <a:noFill/>
            </a:ln>
          </p:spPr>
          <p:txBody>
            <a:bodyPr spcFirstLastPara="1" wrap="square" lIns="40625" tIns="40625" rIns="40625" bIns="40625" anchor="ctr" anchorCtr="0">
              <a:noAutofit/>
            </a:bodyPr>
            <a:lstStyle/>
            <a:p>
              <a:pPr marL="0" marR="0" lvl="0" indent="0" algn="ctr">
                <a:lnSpc>
                  <a:spcPct val="90000"/>
                </a:lnSpc>
                <a:spcBef>
                  <a:spcPts val="0"/>
                </a:spcBef>
                <a:spcAft>
                  <a:spcPts val="0"/>
                </a:spcAft>
                <a:buClr>
                  <a:schemeClr val="dk1"/>
                </a:buClr>
                <a:buSzPts val="3200"/>
                <a:buFont typeface="Calibri"/>
                <a:buNone/>
                <a:defRPr/>
              </a:pPr>
              <a:r>
                <a:rPr lang="en-US" sz="3200">
                  <a:solidFill>
                    <a:schemeClr val="dk1"/>
                  </a:solidFill>
                  <a:latin typeface="Calibri"/>
                  <a:ea typeface="Calibri"/>
                  <a:cs typeface="Calibri"/>
                </a:rPr>
                <a:t>Retrieval routine</a:t>
              </a:r>
              <a:endParaRPr/>
            </a:p>
          </p:txBody>
        </p:sp>
        <p:sp>
          <p:nvSpPr>
            <p:cNvPr id="226" name="Google Shape;226;p2"/>
            <p:cNvSpPr/>
            <p:nvPr/>
          </p:nvSpPr>
          <p:spPr bwMode="auto">
            <a:xfrm>
              <a:off x="1138862" y="-432"/>
              <a:ext cx="4348499" cy="4348499"/>
            </a:xfrm>
            <a:custGeom>
              <a:avLst/>
              <a:gdLst/>
              <a:ahLst/>
              <a:cxnLst/>
              <a:rect l="l" t="t" r="r" b="b"/>
              <a:pathLst>
                <a:path w="120000" h="120000" fill="norm" stroke="1" extrusionOk="0">
                  <a:moveTo>
                    <a:pt x="7876" y="75832"/>
                  </a:moveTo>
                  <a:lnTo>
                    <a:pt x="7876" y="75832"/>
                  </a:lnTo>
                  <a:cubicBezTo>
                    <a:pt x="5413" y="67722"/>
                    <a:pt x="4876" y="59149"/>
                    <a:pt x="6308" y="50796"/>
                  </a:cubicBezTo>
                  <a:lnTo>
                    <a:pt x="1056" y="49200"/>
                  </a:lnTo>
                  <a:lnTo>
                    <a:pt x="11841" y="45372"/>
                  </a:lnTo>
                  <a:lnTo>
                    <a:pt x="19558" y="54820"/>
                  </a:lnTo>
                  <a:lnTo>
                    <a:pt x="14311" y="53227"/>
                  </a:lnTo>
                  <a:lnTo>
                    <a:pt x="14311" y="53227"/>
                  </a:lnTo>
                  <a:cubicBezTo>
                    <a:pt x="13309" y="59986"/>
                    <a:pt x="13820" y="66884"/>
                    <a:pt x="15806" y="73423"/>
                  </a:cubicBez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7" name="Google Shape;227;p2"/>
            <p:cNvSpPr/>
            <p:nvPr/>
          </p:nvSpPr>
          <p:spPr bwMode="auto">
            <a:xfrm>
              <a:off x="1235697" y="96401"/>
              <a:ext cx="1540079" cy="1540079"/>
            </a:xfrm>
            <a:prstGeom prst="rect">
              <a:avLst/>
            </a:prstGeom>
            <a:no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8" name="Google Shape;228;p2"/>
            <p:cNvSpPr txBox="1"/>
            <p:nvPr/>
          </p:nvSpPr>
          <p:spPr bwMode="auto">
            <a:xfrm>
              <a:off x="1235697" y="96401"/>
              <a:ext cx="1540079" cy="1540079"/>
            </a:xfrm>
            <a:prstGeom prst="rect">
              <a:avLst/>
            </a:prstGeom>
            <a:noFill/>
            <a:ln>
              <a:noFill/>
            </a:ln>
          </p:spPr>
          <p:txBody>
            <a:bodyPr spcFirstLastPara="1" wrap="square" lIns="40625" tIns="40625" rIns="40625" bIns="40625" anchor="ctr" anchorCtr="0">
              <a:noAutofit/>
            </a:bodyPr>
            <a:lstStyle/>
            <a:p>
              <a:pPr marL="0" marR="0" lvl="0" indent="0" algn="ctr">
                <a:lnSpc>
                  <a:spcPct val="90000"/>
                </a:lnSpc>
                <a:spcBef>
                  <a:spcPts val="0"/>
                </a:spcBef>
                <a:spcAft>
                  <a:spcPts val="0"/>
                </a:spcAft>
                <a:buClr>
                  <a:schemeClr val="dk1"/>
                </a:buClr>
                <a:buSzPts val="3200"/>
                <a:buFont typeface="Calibri"/>
                <a:buNone/>
                <a:defRPr/>
              </a:pPr>
              <a:r>
                <a:rPr lang="en-US" sz="3200">
                  <a:solidFill>
                    <a:schemeClr val="dk1"/>
                  </a:solidFill>
                  <a:latin typeface="Calibri"/>
                  <a:ea typeface="Calibri"/>
                  <a:cs typeface="Calibri"/>
                </a:rPr>
                <a:t>Start Position</a:t>
              </a:r>
              <a:endParaRPr/>
            </a:p>
          </p:txBody>
        </p:sp>
        <p:sp>
          <p:nvSpPr>
            <p:cNvPr id="229" name="Google Shape;229;p2"/>
            <p:cNvSpPr/>
            <p:nvPr/>
          </p:nvSpPr>
          <p:spPr bwMode="auto">
            <a:xfrm>
              <a:off x="1138862" y="-432"/>
              <a:ext cx="4348499" cy="4348499"/>
            </a:xfrm>
            <a:custGeom>
              <a:avLst/>
              <a:gdLst/>
              <a:ahLst/>
              <a:cxnLst/>
              <a:rect l="l" t="t" r="r" b="b"/>
              <a:pathLst>
                <a:path w="120000" h="120000" fill="norm" stroke="1" extrusionOk="0">
                  <a:moveTo>
                    <a:pt x="44168" y="7876"/>
                  </a:moveTo>
                  <a:lnTo>
                    <a:pt x="44168" y="7876"/>
                  </a:lnTo>
                  <a:cubicBezTo>
                    <a:pt x="52278" y="5413"/>
                    <a:pt x="60851" y="4876"/>
                    <a:pt x="69204" y="6308"/>
                  </a:cubicBezTo>
                  <a:lnTo>
                    <a:pt x="70800" y="1056"/>
                  </a:lnTo>
                  <a:lnTo>
                    <a:pt x="74628" y="11841"/>
                  </a:lnTo>
                  <a:lnTo>
                    <a:pt x="65180" y="19558"/>
                  </a:lnTo>
                  <a:lnTo>
                    <a:pt x="66773" y="14311"/>
                  </a:lnTo>
                  <a:lnTo>
                    <a:pt x="66773" y="14311"/>
                  </a:lnTo>
                  <a:cubicBezTo>
                    <a:pt x="60014" y="13309"/>
                    <a:pt x="53116" y="13820"/>
                    <a:pt x="46577" y="15806"/>
                  </a:cubicBezTo>
                  <a:close/>
                </a:path>
              </a:pathLst>
            </a:cu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pic>
        <p:nvPicPr>
          <p:cNvPr id="230" name="Google Shape;230;p2"/>
          <p:cNvPicPr/>
          <p:nvPr/>
        </p:nvPicPr>
        <p:blipFill>
          <a:blip r:embed="rId3">
            <a:alphaModFix/>
          </a:blip>
          <a:srcRect l="54895" t="34869" r="1" b="28289"/>
          <a:stretch/>
        </p:blipFill>
        <p:spPr bwMode="auto">
          <a:xfrm>
            <a:off x="10079068" y="4753873"/>
            <a:ext cx="1752599" cy="645696"/>
          </a:xfrm>
          <a:prstGeom prst="rect">
            <a:avLst/>
          </a:prstGeom>
          <a:noFill/>
          <a:ln>
            <a:noFill/>
          </a:ln>
        </p:spPr>
      </p:pic>
      <p:pic>
        <p:nvPicPr>
          <p:cNvPr id="231" name="Google Shape;231;p2"/>
          <p:cNvPicPr/>
          <p:nvPr/>
        </p:nvPicPr>
        <p:blipFill>
          <a:blip r:embed="rId4">
            <a:alphaModFix/>
          </a:blip>
          <a:srcRect l="0" t="0" r="0" b="0"/>
          <a:stretch/>
        </p:blipFill>
        <p:spPr bwMode="auto">
          <a:xfrm>
            <a:off x="10158763" y="1831703"/>
            <a:ext cx="1234755" cy="123475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cxnSp>
        <p:nvCxnSpPr>
          <p:cNvPr id="237" name="Google Shape;237;p3"/>
          <p:cNvCxnSpPr>
            <a:cxnSpLocks/>
          </p:cNvCxnSpPr>
          <p:nvPr/>
        </p:nvCxnSpPr>
        <p:spPr bwMode="auto">
          <a:xfrm flipH="1">
            <a:off x="3039036" y="1833282"/>
            <a:ext cx="1649505" cy="1873623"/>
          </a:xfrm>
          <a:prstGeom prst="straightConnector1">
            <a:avLst/>
          </a:prstGeom>
          <a:noFill/>
          <a:ln w="9525" cap="flat" cmpd="sng">
            <a:solidFill>
              <a:schemeClr val="dk1"/>
            </a:solidFill>
            <a:prstDash val="dash"/>
            <a:miter lim="800000"/>
            <a:headEnd type="none" w="sm" len="sm"/>
            <a:tailEnd type="none" w="sm" len="sm"/>
          </a:ln>
        </p:spPr>
      </p:cxnSp>
      <p:pic>
        <p:nvPicPr>
          <p:cNvPr id="238" name="Google Shape;238;p3" descr="A white rectangular object on a black background&#10;&#10;Description automatically generated"/>
          <p:cNvPicPr/>
          <p:nvPr/>
        </p:nvPicPr>
        <p:blipFill>
          <a:blip r:embed="rId3">
            <a:alphaModFix/>
          </a:blip>
          <a:srcRect l="0" t="17442" r="26598" b="22480"/>
          <a:stretch/>
        </p:blipFill>
        <p:spPr bwMode="auto">
          <a:xfrm>
            <a:off x="95725" y="4044549"/>
            <a:ext cx="6055872" cy="1956534"/>
          </a:xfrm>
          <a:prstGeom prst="rect">
            <a:avLst/>
          </a:prstGeom>
          <a:noFill/>
          <a:ln>
            <a:noFill/>
          </a:ln>
        </p:spPr>
      </p:pic>
      <p:sp>
        <p:nvSpPr>
          <p:cNvPr id="239" name="Google Shape;239;p3"/>
          <p:cNvSpPr txBox="1"/>
          <p:nvPr>
            <p:ph type="title"/>
          </p:nvPr>
        </p:nvSpPr>
        <p:spPr bwMode="auto">
          <a:xfrm>
            <a:off x="548640" y="223708"/>
            <a:ext cx="9548076" cy="447719"/>
          </a:xfrm>
          <a:prstGeom prst="rect">
            <a:avLst/>
          </a:prstGeom>
          <a:noFill/>
          <a:ln>
            <a:noFill/>
          </a:ln>
        </p:spPr>
        <p:txBody>
          <a:bodyPr spcFirstLastPara="1" wrap="square" lIns="91425" tIns="45700" rIns="91425" bIns="45700" anchor="ctr" anchorCtr="0">
            <a:normAutofit fontScale="90000"/>
          </a:bodyPr>
          <a:lstStyle/>
          <a:p>
            <a:pPr marL="0" lvl="0" indent="0" algn="l">
              <a:lnSpc>
                <a:spcPct val="90000"/>
              </a:lnSpc>
              <a:spcBef>
                <a:spcPts val="0"/>
              </a:spcBef>
              <a:spcAft>
                <a:spcPts val="0"/>
              </a:spcAft>
              <a:buClr>
                <a:schemeClr val="lt1"/>
              </a:buClr>
              <a:buSzPct val="100000"/>
              <a:buFont typeface="Quattrocento Sans"/>
              <a:buNone/>
              <a:defRPr/>
            </a:pPr>
            <a:r>
              <a:rPr lang="en-US">
                <a:latin typeface="Calibri"/>
                <a:ea typeface="Calibri"/>
                <a:cs typeface="Calibri"/>
              </a:rPr>
              <a:t>Usable Range of the xArm 5 </a:t>
            </a:r>
            <a:r>
              <a:rPr lang="en-US">
                <a:solidFill>
                  <a:srgbClr val="FFFFFF"/>
                </a:solidFill>
                <a:latin typeface="Calibri"/>
                <a:ea typeface="Calibri"/>
                <a:cs typeface="Calibri"/>
              </a:rPr>
              <a:t>Lite</a:t>
            </a:r>
            <a:endParaRPr>
              <a:solidFill>
                <a:srgbClr val="FFFFFF"/>
              </a:solidFill>
              <a:latin typeface="Calibri"/>
              <a:ea typeface="Calibri"/>
              <a:cs typeface="Calibri"/>
            </a:endParaRPr>
          </a:p>
        </p:txBody>
      </p:sp>
      <p:sp>
        <p:nvSpPr>
          <p:cNvPr id="240" name="Google Shape;240;p3"/>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sp>
        <p:nvSpPr>
          <p:cNvPr id="241" name="Google Shape;241;p3"/>
          <p:cNvSpPr txBox="1"/>
          <p:nvPr/>
        </p:nvSpPr>
        <p:spPr bwMode="auto">
          <a:xfrm>
            <a:off x="6152274" y="1677501"/>
            <a:ext cx="5937900" cy="3570900"/>
          </a:xfrm>
          <a:prstGeom prst="rect">
            <a:avLst/>
          </a:prstGeom>
          <a:noFill/>
          <a:ln>
            <a:noFill/>
          </a:ln>
        </p:spPr>
        <p:txBody>
          <a:bodyPr spcFirstLastPara="1" wrap="square" lIns="91425" tIns="45700" rIns="91425" bIns="45700" anchor="t" anchorCtr="0">
            <a:spAutoFit/>
          </a:bodyPr>
          <a:lstStyle/>
          <a:p>
            <a:pPr marL="285750" marR="0" lvl="0" indent="-285750" algn="l">
              <a:lnSpc>
                <a:spcPct val="200000"/>
              </a:lnSpc>
              <a:spcBef>
                <a:spcPts val="0"/>
              </a:spcBef>
              <a:spcAft>
                <a:spcPts val="0"/>
              </a:spcAft>
              <a:buClr>
                <a:srgbClr val="03121E"/>
              </a:buClr>
              <a:buSzPts val="2000"/>
              <a:buFont typeface="Calibri"/>
              <a:buChar char="•"/>
              <a:defRPr/>
            </a:pPr>
            <a:r>
              <a:rPr lang="en-US" sz="2000">
                <a:solidFill>
                  <a:srgbClr val="03121E"/>
                </a:solidFill>
                <a:latin typeface="Calibri"/>
                <a:ea typeface="Calibri"/>
                <a:cs typeface="Calibri"/>
              </a:rPr>
              <a:t>Range is limited by mount location and gripper</a:t>
            </a:r>
            <a:endParaRPr>
              <a:latin typeface="Calibri"/>
              <a:ea typeface="Calibri"/>
              <a:cs typeface="Calibri"/>
            </a:endParaRPr>
          </a:p>
          <a:p>
            <a:pPr marL="285750" marR="0" lvl="0" indent="-285750" algn="l">
              <a:lnSpc>
                <a:spcPct val="150000"/>
              </a:lnSpc>
              <a:spcBef>
                <a:spcPts val="0"/>
              </a:spcBef>
              <a:spcAft>
                <a:spcPts val="0"/>
              </a:spcAft>
              <a:buClr>
                <a:srgbClr val="03121E"/>
              </a:buClr>
              <a:buSzPts val="2000"/>
              <a:buFont typeface="Calibri"/>
              <a:buChar char="•"/>
              <a:defRPr/>
            </a:pPr>
            <a:r>
              <a:rPr lang="en-US" sz="2000">
                <a:solidFill>
                  <a:srgbClr val="03121E"/>
                </a:solidFill>
                <a:latin typeface="Calibri"/>
                <a:ea typeface="Calibri"/>
                <a:cs typeface="Calibri"/>
              </a:rPr>
              <a:t>Actual range (workspace) is the common ground between arm and cameras</a:t>
            </a:r>
            <a:endParaRPr sz="1800">
              <a:solidFill>
                <a:schemeClr val="dk1"/>
              </a:solidFill>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X max = 490 mm</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Y max = 385 mm</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Z max = 500 mm</a:t>
            </a:r>
            <a:endParaRPr>
              <a:latin typeface="Calibri"/>
              <a:ea typeface="Calibri"/>
              <a:cs typeface="Calibri"/>
            </a:endParaRPr>
          </a:p>
          <a:p>
            <a:pPr marL="742950" marR="0" lvl="1" indent="-171450" algn="l">
              <a:spcBef>
                <a:spcPts val="0"/>
              </a:spcBef>
              <a:spcAft>
                <a:spcPts val="0"/>
              </a:spcAft>
              <a:buClr>
                <a:schemeClr val="dk1"/>
              </a:buClr>
              <a:buSzPts val="1800"/>
              <a:buFont typeface="Arial"/>
              <a:buNone/>
              <a:defRPr/>
            </a:pPr>
            <a:endParaRPr sz="1800" b="0" i="0" u="none" strike="noStrike" cap="none">
              <a:solidFill>
                <a:srgbClr val="03121E"/>
              </a:solidFill>
              <a:latin typeface="Quattrocento Sans"/>
              <a:ea typeface="Quattrocento Sans"/>
              <a:cs typeface="Quattrocento Sans"/>
            </a:endParaRPr>
          </a:p>
          <a:p>
            <a:pPr marL="0" marR="0" lvl="0" indent="0" algn="l">
              <a:spcBef>
                <a:spcPts val="0"/>
              </a:spcBef>
              <a:spcAft>
                <a:spcPts val="0"/>
              </a:spcAft>
              <a:buNone/>
              <a:defRPr/>
            </a:pPr>
            <a:endParaRPr sz="1800">
              <a:solidFill>
                <a:srgbClr val="000000"/>
              </a:solidFill>
              <a:latin typeface="Calibri"/>
              <a:ea typeface="Calibri"/>
              <a:cs typeface="Calibri"/>
            </a:endParaRPr>
          </a:p>
        </p:txBody>
      </p:sp>
      <p:sp>
        <p:nvSpPr>
          <p:cNvPr id="242" name="Google Shape;242;p3"/>
          <p:cNvSpPr/>
          <p:nvPr/>
        </p:nvSpPr>
        <p:spPr bwMode="auto">
          <a:xfrm>
            <a:off x="5164524" y="5159922"/>
            <a:ext cx="1030085" cy="49396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pic>
        <p:nvPicPr>
          <p:cNvPr id="243" name="Google Shape;243;p3" descr="A white pipe with a black background&#10;&#10;Description automatically generated"/>
          <p:cNvPicPr/>
          <p:nvPr/>
        </p:nvPicPr>
        <p:blipFill>
          <a:blip r:embed="rId4">
            <a:alphaModFix/>
          </a:blip>
          <a:srcRect l="0" t="0" r="0" b="0"/>
          <a:stretch/>
        </p:blipFill>
        <p:spPr bwMode="auto">
          <a:xfrm>
            <a:off x="1162240" y="1922239"/>
            <a:ext cx="2632172" cy="3023792"/>
          </a:xfrm>
          <a:prstGeom prst="rect">
            <a:avLst/>
          </a:prstGeom>
          <a:noFill/>
          <a:ln>
            <a:noFill/>
          </a:ln>
        </p:spPr>
      </p:pic>
      <p:pic>
        <p:nvPicPr>
          <p:cNvPr id="244" name="Google Shape;244;p3" descr="A camera on a tripod&#10;&#10;Description automatically generated"/>
          <p:cNvPicPr/>
          <p:nvPr/>
        </p:nvPicPr>
        <p:blipFill>
          <a:blip r:embed="rId5">
            <a:alphaModFix/>
          </a:blip>
          <a:srcRect l="0" t="0" r="0" b="0"/>
          <a:stretch/>
        </p:blipFill>
        <p:spPr bwMode="auto">
          <a:xfrm>
            <a:off x="4185679" y="3657299"/>
            <a:ext cx="760807" cy="779931"/>
          </a:xfrm>
          <a:prstGeom prst="rect">
            <a:avLst/>
          </a:prstGeom>
          <a:noFill/>
          <a:ln>
            <a:noFill/>
          </a:ln>
        </p:spPr>
      </p:pic>
      <p:sp>
        <p:nvSpPr>
          <p:cNvPr id="245" name="Google Shape;245;p3"/>
          <p:cNvSpPr/>
          <p:nvPr/>
        </p:nvSpPr>
        <p:spPr bwMode="auto">
          <a:xfrm flipH="1">
            <a:off x="4876799" y="1622611"/>
            <a:ext cx="53789" cy="3056965"/>
          </a:xfrm>
          <a:prstGeom prst="can">
            <a:avLst>
              <a:gd name="adj" fmla="val 25000"/>
            </a:avLst>
          </a:prstGeom>
          <a:solidFill>
            <a:srgbClr val="DBDBDB"/>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nvGrpSpPr>
          <p:cNvPr id="246" name="Google Shape;246;p3"/>
          <p:cNvGrpSpPr/>
          <p:nvPr/>
        </p:nvGrpSpPr>
        <p:grpSpPr bwMode="auto">
          <a:xfrm>
            <a:off x="4616941" y="1459833"/>
            <a:ext cx="456967" cy="459320"/>
            <a:chOff x="4616941" y="1459833"/>
            <a:chExt cx="456967" cy="459320"/>
          </a:xfrm>
        </p:grpSpPr>
        <p:pic>
          <p:nvPicPr>
            <p:cNvPr id="247" name="Google Shape;247;p3" descr="A close up of a webcam&#10;&#10;Description automatically generated"/>
            <p:cNvPicPr/>
            <p:nvPr/>
          </p:nvPicPr>
          <p:blipFill>
            <a:blip r:embed="rId6">
              <a:alphaModFix/>
            </a:blip>
            <a:srcRect l="0" t="0" r="0" b="0"/>
            <a:stretch/>
          </p:blipFill>
          <p:spPr bwMode="auto">
            <a:xfrm rot="-4559999">
              <a:off x="4656038" y="1501589"/>
              <a:ext cx="378773" cy="376518"/>
            </a:xfrm>
            <a:prstGeom prst="rect">
              <a:avLst/>
            </a:prstGeom>
            <a:noFill/>
            <a:ln>
              <a:noFill/>
            </a:ln>
          </p:spPr>
        </p:pic>
        <p:sp>
          <p:nvSpPr>
            <p:cNvPr id="248" name="Google Shape;248;p3"/>
            <p:cNvSpPr/>
            <p:nvPr/>
          </p:nvSpPr>
          <p:spPr bwMode="auto">
            <a:xfrm rot="719999">
              <a:off x="4690581" y="1471244"/>
              <a:ext cx="134259" cy="23299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grpSp>
      <p:sp>
        <p:nvSpPr>
          <p:cNvPr id="249" name="Google Shape;249;p3"/>
          <p:cNvSpPr txBox="1"/>
          <p:nvPr/>
        </p:nvSpPr>
        <p:spPr bwMode="auto">
          <a:xfrm>
            <a:off x="5659701" y="5341370"/>
            <a:ext cx="3007322" cy="1015662"/>
          </a:xfrm>
          <a:prstGeom prst="rect">
            <a:avLst/>
          </a:prstGeom>
          <a:solidFill>
            <a:schemeClr val="lt1"/>
          </a:solidFill>
          <a:ln w="28575"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2000">
                <a:solidFill>
                  <a:schemeClr val="dk1"/>
                </a:solidFill>
                <a:latin typeface="Calibri"/>
                <a:ea typeface="Calibri"/>
                <a:cs typeface="Calibri"/>
              </a:rPr>
              <a:t>Workspace is defined as a rectangular prism within the operating range</a:t>
            </a:r>
            <a:endParaRPr/>
          </a:p>
        </p:txBody>
      </p:sp>
      <p:cxnSp>
        <p:nvCxnSpPr>
          <p:cNvPr id="250" name="Google Shape;250;p3"/>
          <p:cNvCxnSpPr>
            <a:cxnSpLocks/>
          </p:cNvCxnSpPr>
          <p:nvPr/>
        </p:nvCxnSpPr>
        <p:spPr bwMode="auto">
          <a:xfrm flipH="1">
            <a:off x="2537013" y="1887070"/>
            <a:ext cx="2088775" cy="2088775"/>
          </a:xfrm>
          <a:prstGeom prst="straightConnector1">
            <a:avLst/>
          </a:prstGeom>
          <a:noFill/>
          <a:ln w="9525" cap="flat" cmpd="sng">
            <a:solidFill>
              <a:schemeClr val="dk1"/>
            </a:solidFill>
            <a:prstDash val="dash"/>
            <a:miter lim="800000"/>
            <a:headEnd type="none" w="sm" len="sm"/>
            <a:tailEnd type="none" w="sm" len="sm"/>
          </a:ln>
        </p:spPr>
      </p:cxnSp>
      <p:cxnSp>
        <p:nvCxnSpPr>
          <p:cNvPr id="251" name="Google Shape;251;p3"/>
          <p:cNvCxnSpPr>
            <a:cxnSpLocks/>
          </p:cNvCxnSpPr>
          <p:nvPr/>
        </p:nvCxnSpPr>
        <p:spPr bwMode="auto">
          <a:xfrm flipH="1">
            <a:off x="3603811" y="1878105"/>
            <a:ext cx="1057835" cy="2061883"/>
          </a:xfrm>
          <a:prstGeom prst="straightConnector1">
            <a:avLst/>
          </a:prstGeom>
          <a:noFill/>
          <a:ln w="9525" cap="flat" cmpd="sng">
            <a:solidFill>
              <a:schemeClr val="dk1"/>
            </a:solidFill>
            <a:prstDash val="dash"/>
            <a:miter lim="800000"/>
            <a:headEnd type="none" w="sm" len="sm"/>
            <a:tailEnd type="none" w="sm" len="sm"/>
          </a:ln>
        </p:spPr>
      </p:cxnSp>
      <p:cxnSp>
        <p:nvCxnSpPr>
          <p:cNvPr id="252" name="Google Shape;252;p3"/>
          <p:cNvCxnSpPr>
            <a:cxnSpLocks/>
          </p:cNvCxnSpPr>
          <p:nvPr/>
        </p:nvCxnSpPr>
        <p:spPr bwMode="auto">
          <a:xfrm flipH="1">
            <a:off x="4132729" y="1869139"/>
            <a:ext cx="537882" cy="1828801"/>
          </a:xfrm>
          <a:prstGeom prst="straightConnector1">
            <a:avLst/>
          </a:prstGeom>
          <a:noFill/>
          <a:ln w="9525" cap="flat" cmpd="sng">
            <a:solidFill>
              <a:schemeClr val="dk1"/>
            </a:solidFill>
            <a:prstDash val="dash"/>
            <a:miter lim="800000"/>
            <a:headEnd type="none" w="sm" len="sm"/>
            <a:tailEnd type="none" w="sm" len="sm"/>
          </a:ln>
        </p:spPr>
      </p:cxnSp>
      <p:cxnSp>
        <p:nvCxnSpPr>
          <p:cNvPr id="253" name="Google Shape;253;p3"/>
          <p:cNvCxnSpPr>
            <a:cxnSpLocks/>
          </p:cNvCxnSpPr>
          <p:nvPr/>
        </p:nvCxnSpPr>
        <p:spPr bwMode="auto">
          <a:xfrm>
            <a:off x="3092824" y="3697940"/>
            <a:ext cx="1470211" cy="35860"/>
          </a:xfrm>
          <a:prstGeom prst="straightConnector1">
            <a:avLst/>
          </a:prstGeom>
          <a:noFill/>
          <a:ln w="9525" cap="flat" cmpd="sng">
            <a:solidFill>
              <a:schemeClr val="dk1"/>
            </a:solidFill>
            <a:prstDash val="dash"/>
            <a:miter lim="800000"/>
            <a:headEnd type="none" w="sm" len="sm"/>
            <a:tailEnd type="none" w="sm" len="sm"/>
          </a:ln>
        </p:spPr>
      </p:cxnSp>
      <p:pic>
        <p:nvPicPr>
          <p:cNvPr id="254" name="Google Shape;254;p3" descr="A black box with a black background&#10;&#10;Description automatically generated"/>
          <p:cNvPicPr/>
          <p:nvPr/>
        </p:nvPicPr>
        <p:blipFill>
          <a:blip r:embed="rId7">
            <a:alphaModFix/>
          </a:blip>
          <a:srcRect l="0" t="0" r="0" b="0"/>
          <a:stretch/>
        </p:blipFill>
        <p:spPr bwMode="auto">
          <a:xfrm>
            <a:off x="2471315" y="3603812"/>
            <a:ext cx="1718145" cy="1488142"/>
          </a:xfrm>
          <a:prstGeom prst="rect">
            <a:avLst/>
          </a:prstGeom>
          <a:noFill/>
          <a:ln>
            <a:noFill/>
          </a:ln>
        </p:spPr>
      </p:pic>
      <p:cxnSp>
        <p:nvCxnSpPr>
          <p:cNvPr id="255" name="Google Shape;255;p3"/>
          <p:cNvCxnSpPr>
            <a:cxnSpLocks/>
          </p:cNvCxnSpPr>
          <p:nvPr/>
        </p:nvCxnSpPr>
        <p:spPr bwMode="auto">
          <a:xfrm flipH="1">
            <a:off x="3083858" y="3760693"/>
            <a:ext cx="1443317" cy="986119"/>
          </a:xfrm>
          <a:prstGeom prst="straightConnector1">
            <a:avLst/>
          </a:prstGeom>
          <a:noFill/>
          <a:ln w="9525" cap="flat" cmpd="sng">
            <a:solidFill>
              <a:schemeClr val="dk1"/>
            </a:solidFill>
            <a:prstDash val="dash"/>
            <a:miter lim="800000"/>
            <a:headEnd type="none" w="sm" len="sm"/>
            <a:tailEnd type="none" w="sm" len="sm"/>
          </a:ln>
        </p:spPr>
      </p:cxnSp>
      <p:cxnSp>
        <p:nvCxnSpPr>
          <p:cNvPr id="256" name="Google Shape;256;p3"/>
          <p:cNvCxnSpPr>
            <a:cxnSpLocks/>
          </p:cNvCxnSpPr>
          <p:nvPr/>
        </p:nvCxnSpPr>
        <p:spPr bwMode="auto">
          <a:xfrm flipH="1">
            <a:off x="4123763" y="3805516"/>
            <a:ext cx="412375" cy="968189"/>
          </a:xfrm>
          <a:prstGeom prst="straightConnector1">
            <a:avLst/>
          </a:prstGeom>
          <a:noFill/>
          <a:ln w="9525" cap="flat" cmpd="sng">
            <a:solidFill>
              <a:schemeClr val="dk1"/>
            </a:solidFill>
            <a:prstDash val="dash"/>
            <a:miter lim="800000"/>
            <a:headEnd type="none" w="sm" len="sm"/>
            <a:tailEnd type="none" w="sm" len="sm"/>
          </a:ln>
        </p:spPr>
      </p:cxnSp>
      <p:cxnSp>
        <p:nvCxnSpPr>
          <p:cNvPr id="257" name="Google Shape;257;p3"/>
          <p:cNvCxnSpPr>
            <a:cxnSpLocks/>
          </p:cNvCxnSpPr>
          <p:nvPr/>
        </p:nvCxnSpPr>
        <p:spPr bwMode="auto">
          <a:xfrm rot="10800000">
            <a:off x="4150659" y="3697941"/>
            <a:ext cx="430305" cy="44823"/>
          </a:xfrm>
          <a:prstGeom prst="straightConnector1">
            <a:avLst/>
          </a:prstGeom>
          <a:noFill/>
          <a:ln w="9525" cap="flat" cmpd="sng">
            <a:solidFill>
              <a:schemeClr val="dk1"/>
            </a:solidFill>
            <a:prstDash val="dash"/>
            <a:miter lim="800000"/>
            <a:headEnd type="none" w="sm" len="sm"/>
            <a:tailEnd type="none" w="sm" len="sm"/>
          </a:ln>
        </p:spPr>
      </p:cxnSp>
      <p:cxnSp>
        <p:nvCxnSpPr>
          <p:cNvPr id="258" name="Google Shape;258;p3"/>
          <p:cNvCxnSpPr>
            <a:cxnSpLocks/>
          </p:cNvCxnSpPr>
          <p:nvPr/>
        </p:nvCxnSpPr>
        <p:spPr bwMode="auto">
          <a:xfrm rot="10800000">
            <a:off x="4163719" y="4808126"/>
            <a:ext cx="1484488" cy="534340"/>
          </a:xfrm>
          <a:prstGeom prst="straightConnector1">
            <a:avLst/>
          </a:prstGeom>
          <a:noFill/>
          <a:ln w="19050"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4" name="Google Shape;264;p4"/>
          <p:cNvSpPr txBox="1"/>
          <p:nvPr>
            <p:ph type="title"/>
          </p:nvPr>
        </p:nvSpPr>
        <p:spPr bwMode="auto">
          <a:xfrm>
            <a:off x="548640" y="223708"/>
            <a:ext cx="9548076" cy="447719"/>
          </a:xfrm>
          <a:prstGeom prst="rect">
            <a:avLst/>
          </a:prstGeom>
          <a:noFill/>
          <a:ln>
            <a:noFill/>
          </a:ln>
        </p:spPr>
        <p:txBody>
          <a:bodyPr spcFirstLastPara="1" wrap="square" lIns="91425" tIns="45700" rIns="91425" bIns="45700" anchor="ctr" anchorCtr="0">
            <a:normAutofit fontScale="90000"/>
          </a:bodyPr>
          <a:lstStyle/>
          <a:p>
            <a:pPr marL="0" lvl="0" indent="0" algn="l">
              <a:lnSpc>
                <a:spcPct val="90000"/>
              </a:lnSpc>
              <a:spcBef>
                <a:spcPts val="0"/>
              </a:spcBef>
              <a:spcAft>
                <a:spcPts val="0"/>
              </a:spcAft>
              <a:buClr>
                <a:schemeClr val="lt1"/>
              </a:buClr>
              <a:buSzPct val="100000"/>
              <a:buFont typeface="Quattrocento Sans"/>
              <a:buNone/>
              <a:defRPr/>
            </a:pPr>
            <a:r>
              <a:rPr lang="en-US">
                <a:latin typeface="Calibri"/>
                <a:ea typeface="Calibri"/>
                <a:cs typeface="Calibri"/>
              </a:rPr>
              <a:t>Vosk Speech-to-Text Implementation</a:t>
            </a:r>
            <a:endParaRPr>
              <a:latin typeface="Calibri"/>
              <a:ea typeface="Calibri"/>
              <a:cs typeface="Calibri"/>
            </a:endParaRPr>
          </a:p>
        </p:txBody>
      </p:sp>
      <p:sp>
        <p:nvSpPr>
          <p:cNvPr id="265" name="Google Shape;265;p4"/>
          <p:cNvSpPr txBox="1"/>
          <p:nvPr/>
        </p:nvSpPr>
        <p:spPr bwMode="auto">
          <a:xfrm>
            <a:off x="276049" y="2125388"/>
            <a:ext cx="3999300" cy="2955300"/>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3121E"/>
              </a:buClr>
              <a:buSzPts val="2000"/>
              <a:buFont typeface="Calibri"/>
              <a:buChar char="•"/>
              <a:defRPr/>
            </a:pPr>
            <a:r>
              <a:rPr lang="en-US" sz="2000">
                <a:solidFill>
                  <a:srgbClr val="03121E"/>
                </a:solidFill>
                <a:latin typeface="Calibri"/>
                <a:ea typeface="Calibri"/>
                <a:cs typeface="Calibri"/>
              </a:rPr>
              <a:t>Open-source engine that uses locally downloaded model</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Works completely offline</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Low latency</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High accuracy transcriptions</a:t>
            </a:r>
            <a:endParaRPr>
              <a:latin typeface="Calibri"/>
              <a:ea typeface="Calibri"/>
              <a:cs typeface="Calibri"/>
            </a:endParaRPr>
          </a:p>
          <a:p>
            <a:pPr marL="742950" marR="0" lvl="1" indent="-171450" algn="l">
              <a:spcBef>
                <a:spcPts val="0"/>
              </a:spcBef>
              <a:spcAft>
                <a:spcPts val="0"/>
              </a:spcAft>
              <a:buClr>
                <a:schemeClr val="dk1"/>
              </a:buClr>
              <a:buSzPts val="1800"/>
              <a:buFont typeface="Arial"/>
              <a:buNone/>
              <a:defRPr/>
            </a:pPr>
            <a:endParaRPr sz="1800" b="0" i="0" u="none" strike="noStrike" cap="none">
              <a:solidFill>
                <a:srgbClr val="03121E"/>
              </a:solidFill>
              <a:latin typeface="Quattrocento Sans"/>
              <a:ea typeface="Quattrocento Sans"/>
              <a:cs typeface="Quattrocento Sans"/>
            </a:endParaRPr>
          </a:p>
          <a:p>
            <a:pPr marL="0" marR="0" lvl="0" indent="0" algn="l">
              <a:spcBef>
                <a:spcPts val="0"/>
              </a:spcBef>
              <a:spcAft>
                <a:spcPts val="0"/>
              </a:spcAft>
              <a:buNone/>
              <a:defRPr/>
            </a:pPr>
            <a:endParaRPr sz="1800">
              <a:solidFill>
                <a:srgbClr val="000000"/>
              </a:solidFill>
              <a:latin typeface="Calibri"/>
              <a:ea typeface="Calibri"/>
              <a:cs typeface="Calibri"/>
            </a:endParaRPr>
          </a:p>
        </p:txBody>
      </p:sp>
      <p:pic>
        <p:nvPicPr>
          <p:cNvPr id="266" name="Google Shape;266;p4" descr="A screen shot of a computer code&#10;&#10;Description automatically generated"/>
          <p:cNvPicPr/>
          <p:nvPr/>
        </p:nvPicPr>
        <p:blipFill>
          <a:blip r:embed="rId3">
            <a:alphaModFix/>
          </a:blip>
          <a:srcRect l="0" t="0" r="0" b="0"/>
          <a:stretch/>
        </p:blipFill>
        <p:spPr bwMode="auto">
          <a:xfrm>
            <a:off x="4536250" y="2083133"/>
            <a:ext cx="7352829" cy="3039808"/>
          </a:xfrm>
          <a:prstGeom prst="rect">
            <a:avLst/>
          </a:prstGeom>
          <a:noFill/>
          <a:ln>
            <a:noFill/>
          </a:ln>
        </p:spPr>
      </p:pic>
      <p:grpSp>
        <p:nvGrpSpPr>
          <p:cNvPr id="267" name="Google Shape;267;p4"/>
          <p:cNvGrpSpPr/>
          <p:nvPr/>
        </p:nvGrpSpPr>
        <p:grpSpPr bwMode="auto">
          <a:xfrm>
            <a:off x="8730515" y="2428028"/>
            <a:ext cx="1779807" cy="1122417"/>
            <a:chOff x="9285554" y="1585531"/>
            <a:chExt cx="2229273" cy="1542472"/>
          </a:xfrm>
        </p:grpSpPr>
        <p:pic>
          <p:nvPicPr>
            <p:cNvPr id="268" name="Google Shape;268;p4" descr="A picture containing logo&#10;&#10;Description automatically generated"/>
            <p:cNvPicPr/>
            <p:nvPr/>
          </p:nvPicPr>
          <p:blipFill>
            <a:blip r:embed="rId4">
              <a:alphaModFix/>
            </a:blip>
            <a:srcRect l="0" t="0" r="37112" b="768"/>
            <a:stretch/>
          </p:blipFill>
          <p:spPr bwMode="auto">
            <a:xfrm>
              <a:off x="9789721" y="1790836"/>
              <a:ext cx="1725106" cy="1209066"/>
            </a:xfrm>
            <a:prstGeom prst="rect">
              <a:avLst/>
            </a:prstGeom>
            <a:noFill/>
            <a:ln>
              <a:noFill/>
            </a:ln>
          </p:spPr>
        </p:pic>
        <p:sp>
          <p:nvSpPr>
            <p:cNvPr id="269" name="Google Shape;269;p4"/>
            <p:cNvSpPr/>
            <p:nvPr/>
          </p:nvSpPr>
          <p:spPr bwMode="auto">
            <a:xfrm>
              <a:off x="9285554" y="1585531"/>
              <a:ext cx="552849" cy="1542472"/>
            </a:xfrm>
            <a:prstGeom prst="rightBrace">
              <a:avLst>
                <a:gd name="adj1" fmla="val 8333"/>
                <a:gd name="adj2" fmla="val 50000"/>
              </a:avLst>
            </a:prstGeom>
            <a:solidFill>
              <a:srgbClr val="2B2B2B"/>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grpSp>
      <p:grpSp>
        <p:nvGrpSpPr>
          <p:cNvPr id="270" name="Google Shape;270;p4"/>
          <p:cNvGrpSpPr/>
          <p:nvPr/>
        </p:nvGrpSpPr>
        <p:grpSpPr bwMode="auto">
          <a:xfrm>
            <a:off x="10769822" y="4121500"/>
            <a:ext cx="1122182" cy="732958"/>
            <a:chOff x="9264162" y="4004004"/>
            <a:chExt cx="1686414" cy="1209067"/>
          </a:xfrm>
        </p:grpSpPr>
        <p:pic>
          <p:nvPicPr>
            <p:cNvPr id="271" name="Google Shape;271;p4" descr="A picture containing logo&#10;&#10;Description automatically generated"/>
            <p:cNvPicPr/>
            <p:nvPr/>
          </p:nvPicPr>
          <p:blipFill>
            <a:blip r:embed="rId4">
              <a:alphaModFix/>
            </a:blip>
            <a:srcRect l="62886" t="0" r="-343" b="768"/>
            <a:stretch/>
          </p:blipFill>
          <p:spPr bwMode="auto">
            <a:xfrm>
              <a:off x="9923050" y="4004004"/>
              <a:ext cx="1027526" cy="1209067"/>
            </a:xfrm>
            <a:prstGeom prst="rect">
              <a:avLst/>
            </a:prstGeom>
            <a:noFill/>
            <a:ln>
              <a:noFill/>
            </a:ln>
          </p:spPr>
        </p:pic>
        <p:sp>
          <p:nvSpPr>
            <p:cNvPr id="272" name="Google Shape;272;p4"/>
            <p:cNvSpPr/>
            <p:nvPr/>
          </p:nvSpPr>
          <p:spPr bwMode="auto">
            <a:xfrm>
              <a:off x="9264162" y="4055931"/>
              <a:ext cx="470369" cy="1070759"/>
            </a:xfrm>
            <a:prstGeom prst="rightBrace">
              <a:avLst>
                <a:gd name="adj1" fmla="val 8333"/>
                <a:gd name="adj2" fmla="val 50000"/>
              </a:avLst>
            </a:prstGeom>
            <a:solidFill>
              <a:srgbClr val="2B2B2B"/>
            </a:solidFill>
            <a:ln w="285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grpSp>
      <p:sp>
        <p:nvSpPr>
          <p:cNvPr id="273" name="Google Shape;273;p4"/>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9" name="Google Shape;279;p5"/>
          <p:cNvSpPr txBox="1"/>
          <p:nvPr>
            <p:ph type="title"/>
          </p:nvPr>
        </p:nvSpPr>
        <p:spPr bwMode="auto">
          <a:xfrm>
            <a:off x="589722" y="245857"/>
            <a:ext cx="9561850" cy="410127"/>
          </a:xfrm>
          <a:prstGeom prst="rect">
            <a:avLst/>
          </a:prstGeom>
          <a:noFill/>
          <a:ln>
            <a:noFill/>
          </a:ln>
        </p:spPr>
        <p:txBody>
          <a:bodyPr spcFirstLastPara="1" wrap="square" lIns="91425" tIns="45700" rIns="91425" bIns="45700" anchor="ctr" anchorCtr="0">
            <a:noAutofit/>
          </a:bodyPr>
          <a:lstStyle/>
          <a:p>
            <a:pPr marL="0" lvl="0" indent="0" algn="l">
              <a:lnSpc>
                <a:spcPct val="90000"/>
              </a:lnSpc>
              <a:spcBef>
                <a:spcPts val="0"/>
              </a:spcBef>
              <a:spcAft>
                <a:spcPts val="0"/>
              </a:spcAft>
              <a:buClr>
                <a:schemeClr val="lt1"/>
              </a:buClr>
              <a:buSzPts val="2800"/>
              <a:buFont typeface="Quattrocento Sans"/>
              <a:buNone/>
              <a:defRPr/>
            </a:pPr>
            <a:r>
              <a:rPr lang="en-US">
                <a:latin typeface="Calibri"/>
                <a:ea typeface="Calibri"/>
                <a:cs typeface="Calibri"/>
              </a:rPr>
              <a:t>Webcam to Robot Perspective Transform</a:t>
            </a:r>
            <a:endParaRPr>
              <a:latin typeface="Calibri"/>
              <a:ea typeface="Calibri"/>
              <a:cs typeface="Calibri"/>
            </a:endParaRPr>
          </a:p>
        </p:txBody>
      </p:sp>
      <p:sp>
        <p:nvSpPr>
          <p:cNvPr id="280" name="Google Shape;280;p5"/>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sp>
        <p:nvSpPr>
          <p:cNvPr id="281" name="Google Shape;281;p5"/>
          <p:cNvSpPr txBox="1"/>
          <p:nvPr/>
        </p:nvSpPr>
        <p:spPr bwMode="auto">
          <a:xfrm>
            <a:off x="7882006" y="1994370"/>
            <a:ext cx="2743200" cy="4572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pic>
        <p:nvPicPr>
          <p:cNvPr id="282" name="Google Shape;282;p5" descr="A picture containing wall, indoor&#10;&#10;Description automatically generated"/>
          <p:cNvPicPr/>
          <p:nvPr/>
        </p:nvPicPr>
        <p:blipFill>
          <a:blip r:embed="rId3">
            <a:alphaModFix/>
          </a:blip>
          <a:srcRect l="0" t="0" r="0" b="0"/>
          <a:stretch/>
        </p:blipFill>
        <p:spPr bwMode="auto">
          <a:xfrm>
            <a:off x="7019806" y="2101814"/>
            <a:ext cx="4116681" cy="3001648"/>
          </a:xfrm>
          <a:prstGeom prst="rect">
            <a:avLst/>
          </a:prstGeom>
          <a:noFill/>
          <a:ln>
            <a:noFill/>
          </a:ln>
        </p:spPr>
      </p:pic>
      <p:pic>
        <p:nvPicPr>
          <p:cNvPr id="283" name="Google Shape;283;p5" descr="A picture containing indoor&#10;&#10;Description automatically generated"/>
          <p:cNvPicPr/>
          <p:nvPr/>
        </p:nvPicPr>
        <p:blipFill>
          <a:blip r:embed="rId4">
            <a:alphaModFix/>
          </a:blip>
          <a:srcRect l="0" t="0" r="0" b="0"/>
          <a:stretch/>
        </p:blipFill>
        <p:spPr bwMode="auto">
          <a:xfrm>
            <a:off x="988257" y="1835856"/>
            <a:ext cx="4718755" cy="3534362"/>
          </a:xfrm>
          <a:prstGeom prst="rect">
            <a:avLst/>
          </a:prstGeom>
          <a:noFill/>
          <a:ln>
            <a:noFill/>
          </a:ln>
        </p:spPr>
      </p:pic>
      <p:sp>
        <p:nvSpPr>
          <p:cNvPr id="284" name="Google Shape;284;p5"/>
          <p:cNvSpPr txBox="1"/>
          <p:nvPr/>
        </p:nvSpPr>
        <p:spPr bwMode="auto">
          <a:xfrm>
            <a:off x="1975754" y="5437180"/>
            <a:ext cx="274320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640 x 480</a:t>
            </a:r>
            <a:endParaRPr sz="1800">
              <a:solidFill>
                <a:schemeClr val="dk1"/>
              </a:solidFill>
              <a:latin typeface="Calibri"/>
              <a:ea typeface="Calibri"/>
              <a:cs typeface="Calibri"/>
            </a:endParaRPr>
          </a:p>
        </p:txBody>
      </p:sp>
      <p:sp>
        <p:nvSpPr>
          <p:cNvPr id="285" name="Google Shape;285;p5"/>
          <p:cNvSpPr txBox="1"/>
          <p:nvPr/>
        </p:nvSpPr>
        <p:spPr bwMode="auto">
          <a:xfrm>
            <a:off x="7706966" y="5185880"/>
            <a:ext cx="2743200" cy="646500"/>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490 x 385</a:t>
            </a:r>
            <a:endParaRPr sz="1800">
              <a:solidFill>
                <a:schemeClr val="dk1"/>
              </a:solidFill>
              <a:latin typeface="Calibri"/>
              <a:ea typeface="Calibri"/>
              <a:cs typeface="Calibri"/>
            </a:endParaRPr>
          </a:p>
          <a:p>
            <a:pPr marL="0" marR="0" lvl="0" indent="0" algn="ctr">
              <a:spcBef>
                <a:spcPts val="0"/>
              </a:spcBef>
              <a:spcAft>
                <a:spcPts val="0"/>
              </a:spcAft>
              <a:buNone/>
              <a:defRPr/>
            </a:pPr>
            <a:r>
              <a:rPr lang="en-US" sz="1800">
                <a:solidFill>
                  <a:schemeClr val="dk1"/>
                </a:solidFill>
                <a:latin typeface="Calibri"/>
                <a:ea typeface="Calibri"/>
                <a:cs typeface="Calibri"/>
              </a:rPr>
              <a:t>1 pixel = 1mm</a:t>
            </a:r>
            <a:endParaRPr sz="1800">
              <a:solidFill>
                <a:schemeClr val="dk1"/>
              </a:solidFill>
              <a:latin typeface="Calibri"/>
              <a:ea typeface="Calibri"/>
              <a:cs typeface="Calibri"/>
            </a:endParaRPr>
          </a:p>
        </p:txBody>
      </p:sp>
      <p:sp>
        <p:nvSpPr>
          <p:cNvPr id="286" name="Google Shape;286;p5"/>
          <p:cNvSpPr/>
          <p:nvPr/>
        </p:nvSpPr>
        <p:spPr bwMode="auto">
          <a:xfrm>
            <a:off x="5877127" y="3364149"/>
            <a:ext cx="980872" cy="486382"/>
          </a:xfrm>
          <a:prstGeom prst="rightArrow">
            <a:avLst>
              <a:gd name="adj1" fmla="val 50000"/>
              <a:gd name="adj2" fmla="val 50000"/>
            </a:avLst>
          </a:prstGeom>
          <a:solidFill>
            <a:schemeClr val="dk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287" name="Google Shape;287;p5"/>
          <p:cNvSpPr txBox="1"/>
          <p:nvPr/>
        </p:nvSpPr>
        <p:spPr bwMode="auto">
          <a:xfrm>
            <a:off x="1621277" y="1394298"/>
            <a:ext cx="345656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cv2.getPerspectiveTransform()</a:t>
            </a:r>
            <a:endParaRPr>
              <a:latin typeface="Calibri"/>
              <a:ea typeface="Calibri"/>
              <a:cs typeface="Calibri"/>
            </a:endParaRPr>
          </a:p>
        </p:txBody>
      </p:sp>
      <p:sp>
        <p:nvSpPr>
          <p:cNvPr id="288" name="Google Shape;288;p5"/>
          <p:cNvSpPr txBox="1"/>
          <p:nvPr/>
        </p:nvSpPr>
        <p:spPr bwMode="auto">
          <a:xfrm>
            <a:off x="7441659" y="1686127"/>
            <a:ext cx="345656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cv2.warpPerspective()</a:t>
            </a:r>
            <a:endParaRPr>
              <a:latin typeface="Calibri"/>
              <a:ea typeface="Calibri"/>
              <a:cs typeface="Calibri"/>
            </a:endParaRPr>
          </a:p>
        </p:txBody>
      </p:sp>
      <p:sp>
        <p:nvSpPr>
          <p:cNvPr id="289" name="Google Shape;289;p5"/>
          <p:cNvSpPr txBox="1"/>
          <p:nvPr/>
        </p:nvSpPr>
        <p:spPr bwMode="auto">
          <a:xfrm>
            <a:off x="2689118" y="2455334"/>
            <a:ext cx="1025407"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rgbClr val="2F5496"/>
                </a:solidFill>
                <a:latin typeface="Calibri"/>
                <a:ea typeface="Calibri"/>
                <a:cs typeface="Calibri"/>
              </a:rPr>
              <a:t>(272, 91)</a:t>
            </a:r>
            <a:endParaRPr/>
          </a:p>
        </p:txBody>
      </p:sp>
      <p:sp>
        <p:nvSpPr>
          <p:cNvPr id="290" name="Google Shape;290;p5"/>
          <p:cNvSpPr txBox="1"/>
          <p:nvPr/>
        </p:nvSpPr>
        <p:spPr bwMode="auto">
          <a:xfrm>
            <a:off x="2589238" y="3725334"/>
            <a:ext cx="1128888"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rgbClr val="2F5496"/>
                </a:solidFill>
                <a:latin typeface="Calibri"/>
                <a:ea typeface="Calibri"/>
                <a:cs typeface="Calibri"/>
              </a:rPr>
              <a:t>(271, 271)</a:t>
            </a:r>
            <a:endParaRPr/>
          </a:p>
        </p:txBody>
      </p:sp>
      <p:sp>
        <p:nvSpPr>
          <p:cNvPr id="291" name="Google Shape;291;p5"/>
          <p:cNvSpPr txBox="1"/>
          <p:nvPr/>
        </p:nvSpPr>
        <p:spPr bwMode="auto">
          <a:xfrm>
            <a:off x="4393059" y="2296109"/>
            <a:ext cx="1128888"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rgbClr val="2F5496"/>
                </a:solidFill>
                <a:latin typeface="Calibri"/>
                <a:ea typeface="Calibri"/>
                <a:cs typeface="Calibri"/>
              </a:rPr>
              <a:t>(504, 92)</a:t>
            </a:r>
            <a:endParaRPr/>
          </a:p>
        </p:txBody>
      </p:sp>
      <p:sp>
        <p:nvSpPr>
          <p:cNvPr id="292" name="Google Shape;292;p5"/>
          <p:cNvSpPr txBox="1"/>
          <p:nvPr/>
        </p:nvSpPr>
        <p:spPr bwMode="auto">
          <a:xfrm>
            <a:off x="4460593" y="3685228"/>
            <a:ext cx="1138914"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rgbClr val="2F5496"/>
                </a:solidFill>
                <a:latin typeface="Calibri"/>
                <a:ea typeface="Calibri"/>
                <a:cs typeface="Calibri"/>
              </a:rPr>
              <a:t>(510, 270)</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8" name="Google Shape;298;p6"/>
          <p:cNvSpPr txBox="1"/>
          <p:nvPr>
            <p:ph type="title"/>
          </p:nvPr>
        </p:nvSpPr>
        <p:spPr bwMode="auto">
          <a:xfrm>
            <a:off x="589722" y="245857"/>
            <a:ext cx="9561850" cy="410127"/>
          </a:xfrm>
          <a:prstGeom prst="rect">
            <a:avLst/>
          </a:prstGeom>
          <a:noFill/>
          <a:ln>
            <a:noFill/>
          </a:ln>
        </p:spPr>
        <p:txBody>
          <a:bodyPr spcFirstLastPara="1" wrap="square" lIns="91425" tIns="45700" rIns="91425" bIns="45700" anchor="ctr" anchorCtr="0">
            <a:noAutofit/>
          </a:bodyPr>
          <a:lstStyle/>
          <a:p>
            <a:pPr marL="0" lvl="0" indent="0" algn="l">
              <a:lnSpc>
                <a:spcPct val="90000"/>
              </a:lnSpc>
              <a:spcBef>
                <a:spcPts val="0"/>
              </a:spcBef>
              <a:spcAft>
                <a:spcPts val="0"/>
              </a:spcAft>
              <a:buClr>
                <a:schemeClr val="lt1"/>
              </a:buClr>
              <a:buSzPts val="2800"/>
              <a:buFont typeface="Quattrocento Sans"/>
              <a:buNone/>
              <a:defRPr/>
            </a:pPr>
            <a:r>
              <a:rPr lang="en-US">
                <a:latin typeface="Calibri"/>
                <a:ea typeface="Calibri"/>
                <a:cs typeface="Calibri"/>
              </a:rPr>
              <a:t>Custom Training YOLOv5</a:t>
            </a:r>
            <a:endParaRPr>
              <a:latin typeface="Calibri"/>
              <a:ea typeface="Calibri"/>
              <a:cs typeface="Calibri"/>
            </a:endParaRPr>
          </a:p>
        </p:txBody>
      </p:sp>
      <p:sp>
        <p:nvSpPr>
          <p:cNvPr id="299" name="Google Shape;299;p6"/>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sp>
        <p:nvSpPr>
          <p:cNvPr id="300" name="Google Shape;300;p6"/>
          <p:cNvSpPr txBox="1"/>
          <p:nvPr/>
        </p:nvSpPr>
        <p:spPr bwMode="auto">
          <a:xfrm>
            <a:off x="391233" y="2853438"/>
            <a:ext cx="6648600" cy="1785600"/>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3121E"/>
              </a:buClr>
              <a:buSzPts val="2000"/>
              <a:buFont typeface="Calibri"/>
              <a:buChar char="•"/>
              <a:defRPr/>
            </a:pPr>
            <a:r>
              <a:rPr lang="en-US" sz="2000">
                <a:solidFill>
                  <a:srgbClr val="03121E"/>
                </a:solidFill>
                <a:latin typeface="Calibri"/>
                <a:ea typeface="Calibri"/>
                <a:cs typeface="Calibri"/>
              </a:rPr>
              <a:t>Trained on a dataset of a bottle from a bird's-eye view </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189 training, 10 testing, 10 validation samples</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Batch size of 32</a:t>
            </a:r>
            <a:endParaRPr>
              <a:latin typeface="Calibri"/>
              <a:ea typeface="Calibri"/>
              <a:cs typeface="Calibri"/>
            </a:endParaRPr>
          </a:p>
          <a:p>
            <a:pPr marL="742950" marR="0" lvl="1" indent="-285750" algn="l">
              <a:lnSpc>
                <a:spcPct val="150000"/>
              </a:lnSpc>
              <a:spcBef>
                <a:spcPts val="0"/>
              </a:spcBef>
              <a:spcAft>
                <a:spcPts val="0"/>
              </a:spcAft>
              <a:buClr>
                <a:srgbClr val="03121E"/>
              </a:buClr>
              <a:buSzPts val="2000"/>
              <a:buFont typeface="Calibri"/>
              <a:buChar char="•"/>
              <a:defRPr/>
            </a:pPr>
            <a:r>
              <a:rPr lang="en-US" sz="2000" i="0" u="none" strike="noStrike" cap="none">
                <a:solidFill>
                  <a:srgbClr val="03121E"/>
                </a:solidFill>
                <a:latin typeface="Calibri"/>
                <a:ea typeface="Calibri"/>
                <a:cs typeface="Calibri"/>
              </a:rPr>
              <a:t>Trained for 100 epochs</a:t>
            </a:r>
            <a:endParaRPr>
              <a:latin typeface="Calibri"/>
              <a:ea typeface="Calibri"/>
              <a:cs typeface="Calibri"/>
            </a:endParaRPr>
          </a:p>
        </p:txBody>
      </p:sp>
      <p:pic>
        <p:nvPicPr>
          <p:cNvPr id="301" name="Google Shape;301;p6"/>
          <p:cNvPicPr/>
          <p:nvPr/>
        </p:nvPicPr>
        <p:blipFill>
          <a:blip r:embed="rId3">
            <a:alphaModFix/>
          </a:blip>
          <a:stretch/>
        </p:blipFill>
        <p:spPr bwMode="auto">
          <a:xfrm>
            <a:off x="6656113" y="995137"/>
            <a:ext cx="4614074" cy="3017851"/>
          </a:xfrm>
          <a:prstGeom prst="rect">
            <a:avLst/>
          </a:prstGeom>
          <a:noFill/>
          <a:ln>
            <a:noFill/>
          </a:ln>
        </p:spPr>
      </p:pic>
      <p:pic>
        <p:nvPicPr>
          <p:cNvPr id="302" name="Google Shape;302;p6" descr="A picture containing text, different, colorful, various&#10;&#10;Description automatically generated"/>
          <p:cNvPicPr/>
          <p:nvPr/>
        </p:nvPicPr>
        <p:blipFill>
          <a:blip r:embed="rId4">
            <a:alphaModFix/>
          </a:blip>
          <a:srcRect l="50054" t="50999" r="-1036" b="0"/>
          <a:stretch/>
        </p:blipFill>
        <p:spPr bwMode="auto">
          <a:xfrm flipH="0" flipV="0">
            <a:off x="7822830" y="4416136"/>
            <a:ext cx="2376849" cy="2287013"/>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8" name="Google Shape;308;p7"/>
          <p:cNvSpPr txBox="1"/>
          <p:nvPr>
            <p:ph type="title"/>
          </p:nvPr>
        </p:nvSpPr>
        <p:spPr bwMode="auto">
          <a:xfrm>
            <a:off x="589722" y="245857"/>
            <a:ext cx="9561850" cy="410127"/>
          </a:xfrm>
          <a:prstGeom prst="rect">
            <a:avLst/>
          </a:prstGeom>
          <a:noFill/>
          <a:ln>
            <a:noFill/>
          </a:ln>
        </p:spPr>
        <p:txBody>
          <a:bodyPr spcFirstLastPara="1" wrap="square" lIns="91425" tIns="45700" rIns="91425" bIns="45700" anchor="ctr" anchorCtr="0">
            <a:noAutofit/>
          </a:bodyPr>
          <a:lstStyle/>
          <a:p>
            <a:pPr marL="0" lvl="0" indent="0" algn="l">
              <a:lnSpc>
                <a:spcPct val="90000"/>
              </a:lnSpc>
              <a:spcBef>
                <a:spcPts val="0"/>
              </a:spcBef>
              <a:spcAft>
                <a:spcPts val="0"/>
              </a:spcAft>
              <a:buClr>
                <a:schemeClr val="lt1"/>
              </a:buClr>
              <a:buSzPts val="2800"/>
              <a:buFont typeface="Quattrocento Sans"/>
              <a:buNone/>
              <a:defRPr/>
            </a:pPr>
            <a:r>
              <a:rPr lang="en-US">
                <a:latin typeface="Calibri"/>
                <a:ea typeface="Calibri"/>
                <a:cs typeface="Calibri"/>
              </a:rPr>
              <a:t>Test Set</a:t>
            </a:r>
            <a:r>
              <a:rPr lang="en-US">
                <a:latin typeface="Calibri"/>
                <a:ea typeface="Calibri"/>
                <a:cs typeface="Calibri"/>
              </a:rPr>
              <a:t> Results</a:t>
            </a:r>
            <a:endParaRPr>
              <a:latin typeface="Calibri"/>
              <a:ea typeface="Calibri"/>
              <a:cs typeface="Calibri"/>
            </a:endParaRPr>
          </a:p>
        </p:txBody>
      </p:sp>
      <p:sp>
        <p:nvSpPr>
          <p:cNvPr id="309" name="Google Shape;309;p7"/>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pic>
        <p:nvPicPr>
          <p:cNvPr id="310" name="Google Shape;310;p7" descr="A blue squares with white text&#10;&#10;Description automatically generated"/>
          <p:cNvPicPr/>
          <p:nvPr/>
        </p:nvPicPr>
        <p:blipFill>
          <a:blip r:embed="rId3">
            <a:alphaModFix/>
          </a:blip>
          <a:srcRect l="7450" t="0" r="6739" b="441"/>
          <a:stretch/>
        </p:blipFill>
        <p:spPr bwMode="auto">
          <a:xfrm>
            <a:off x="248356" y="1399822"/>
            <a:ext cx="5535880" cy="4820372"/>
          </a:xfrm>
          <a:prstGeom prst="rect">
            <a:avLst/>
          </a:prstGeom>
          <a:noFill/>
          <a:ln>
            <a:noFill/>
          </a:ln>
        </p:spPr>
      </p:pic>
      <p:pic>
        <p:nvPicPr>
          <p:cNvPr id="311" name="Google Shape;311;p7"/>
          <p:cNvPicPr/>
          <p:nvPr/>
        </p:nvPicPr>
        <p:blipFill>
          <a:blip r:embed="rId4">
            <a:alphaModFix/>
          </a:blip>
          <a:srcRect l="0" t="0" r="0" b="0"/>
          <a:stretch/>
        </p:blipFill>
        <p:spPr bwMode="auto">
          <a:xfrm>
            <a:off x="5983111" y="1754481"/>
            <a:ext cx="6124222" cy="410163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 name="Google Shape;317;p8"/>
          <p:cNvSpPr txBox="1"/>
          <p:nvPr>
            <p:ph type="title"/>
          </p:nvPr>
        </p:nvSpPr>
        <p:spPr bwMode="auto">
          <a:xfrm>
            <a:off x="589722" y="245857"/>
            <a:ext cx="9561850" cy="410127"/>
          </a:xfrm>
          <a:prstGeom prst="rect">
            <a:avLst/>
          </a:prstGeom>
          <a:noFill/>
          <a:ln>
            <a:noFill/>
          </a:ln>
        </p:spPr>
        <p:txBody>
          <a:bodyPr spcFirstLastPara="1" wrap="square" lIns="91425" tIns="45700" rIns="91425" bIns="45700" anchor="ctr" anchorCtr="0">
            <a:noAutofit/>
          </a:bodyPr>
          <a:lstStyle/>
          <a:p>
            <a:pPr marL="0" lvl="0" indent="0" algn="l">
              <a:lnSpc>
                <a:spcPct val="90000"/>
              </a:lnSpc>
              <a:spcBef>
                <a:spcPts val="0"/>
              </a:spcBef>
              <a:spcAft>
                <a:spcPts val="0"/>
              </a:spcAft>
              <a:buClr>
                <a:schemeClr val="lt1"/>
              </a:buClr>
              <a:buSzPts val="2800"/>
              <a:buFont typeface="Quattrocento Sans"/>
              <a:buNone/>
              <a:defRPr/>
            </a:pPr>
            <a:r>
              <a:rPr lang="en-US">
                <a:latin typeface="Calibri"/>
                <a:ea typeface="Calibri"/>
                <a:cs typeface="Calibri"/>
              </a:rPr>
              <a:t>Image to Robot Coordinates</a:t>
            </a:r>
            <a:endParaRPr>
              <a:latin typeface="Calibri"/>
              <a:ea typeface="Calibri"/>
              <a:cs typeface="Calibri"/>
            </a:endParaRPr>
          </a:p>
        </p:txBody>
      </p:sp>
      <p:sp>
        <p:nvSpPr>
          <p:cNvPr id="318" name="Google Shape;318;p8"/>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pic>
        <p:nvPicPr>
          <p:cNvPr id="319" name="Google Shape;319;p8" descr="A picture containing text, wall, indoor&#10;&#10;Description automatically generated"/>
          <p:cNvPicPr/>
          <p:nvPr/>
        </p:nvPicPr>
        <p:blipFill>
          <a:blip r:embed="rId3">
            <a:alphaModFix/>
          </a:blip>
          <a:srcRect l="0" t="0" r="0" b="0"/>
          <a:stretch/>
        </p:blipFill>
        <p:spPr bwMode="auto">
          <a:xfrm>
            <a:off x="5733677" y="2280121"/>
            <a:ext cx="5356621" cy="3895725"/>
          </a:xfrm>
          <a:prstGeom prst="rect">
            <a:avLst/>
          </a:prstGeom>
          <a:noFill/>
          <a:ln>
            <a:noFill/>
          </a:ln>
        </p:spPr>
      </p:pic>
      <p:sp>
        <p:nvSpPr>
          <p:cNvPr id="320" name="Google Shape;320;p8"/>
          <p:cNvSpPr/>
          <p:nvPr/>
        </p:nvSpPr>
        <p:spPr bwMode="auto">
          <a:xfrm rot="-5400000">
            <a:off x="7398924" y="484481"/>
            <a:ext cx="103482" cy="3433704"/>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21" name="Google Shape;321;p8"/>
          <p:cNvSpPr/>
          <p:nvPr/>
        </p:nvSpPr>
        <p:spPr bwMode="auto">
          <a:xfrm rot="-5400000">
            <a:off x="7789331" y="-206964"/>
            <a:ext cx="103482" cy="4214518"/>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22" name="Google Shape;322;p8"/>
          <p:cNvSpPr/>
          <p:nvPr/>
        </p:nvSpPr>
        <p:spPr bwMode="auto">
          <a:xfrm>
            <a:off x="11124258" y="2281298"/>
            <a:ext cx="122296" cy="579430"/>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23" name="Google Shape;323;p8"/>
          <p:cNvSpPr/>
          <p:nvPr/>
        </p:nvSpPr>
        <p:spPr bwMode="auto">
          <a:xfrm>
            <a:off x="11500554" y="2281298"/>
            <a:ext cx="131703" cy="1401702"/>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24" name="Google Shape;324;p8"/>
          <p:cNvSpPr txBox="1"/>
          <p:nvPr/>
        </p:nvSpPr>
        <p:spPr bwMode="auto">
          <a:xfrm>
            <a:off x="6415851" y="1533406"/>
            <a:ext cx="274320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x2</a:t>
            </a:r>
            <a:endParaRPr>
              <a:latin typeface="Calibri"/>
              <a:ea typeface="Calibri"/>
              <a:cs typeface="Calibri"/>
            </a:endParaRPr>
          </a:p>
        </p:txBody>
      </p:sp>
      <p:sp>
        <p:nvSpPr>
          <p:cNvPr id="325" name="Google Shape;325;p8"/>
          <p:cNvSpPr txBox="1"/>
          <p:nvPr/>
        </p:nvSpPr>
        <p:spPr bwMode="auto">
          <a:xfrm>
            <a:off x="6077185" y="1827638"/>
            <a:ext cx="274320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x1</a:t>
            </a:r>
            <a:endParaRPr>
              <a:latin typeface="Calibri"/>
              <a:ea typeface="Calibri"/>
              <a:cs typeface="Calibri"/>
            </a:endParaRPr>
          </a:p>
        </p:txBody>
      </p:sp>
      <p:sp>
        <p:nvSpPr>
          <p:cNvPr id="326" name="Google Shape;326;p8"/>
          <p:cNvSpPr txBox="1"/>
          <p:nvPr/>
        </p:nvSpPr>
        <p:spPr bwMode="auto">
          <a:xfrm>
            <a:off x="11232445" y="2351852"/>
            <a:ext cx="536222"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1800">
                <a:solidFill>
                  <a:schemeClr val="dk1"/>
                </a:solidFill>
                <a:latin typeface="Calibri"/>
                <a:ea typeface="Calibri"/>
                <a:cs typeface="Calibri"/>
              </a:rPr>
              <a:t>y1</a:t>
            </a:r>
            <a:endParaRPr sz="1800">
              <a:solidFill>
                <a:schemeClr val="dk1"/>
              </a:solidFill>
              <a:latin typeface="Calibri"/>
              <a:ea typeface="Calibri"/>
              <a:cs typeface="Calibri"/>
            </a:endParaRPr>
          </a:p>
        </p:txBody>
      </p:sp>
      <p:sp>
        <p:nvSpPr>
          <p:cNvPr id="327" name="Google Shape;327;p8"/>
          <p:cNvSpPr txBox="1"/>
          <p:nvPr/>
        </p:nvSpPr>
        <p:spPr bwMode="auto">
          <a:xfrm>
            <a:off x="11627556" y="2756370"/>
            <a:ext cx="536222"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1800">
                <a:solidFill>
                  <a:schemeClr val="dk1"/>
                </a:solidFill>
                <a:latin typeface="Calibri"/>
                <a:ea typeface="Calibri"/>
                <a:cs typeface="Calibri"/>
              </a:rPr>
              <a:t>y2</a:t>
            </a:r>
            <a:endParaRPr sz="1800">
              <a:solidFill>
                <a:schemeClr val="dk1"/>
              </a:solidFill>
              <a:latin typeface="Calibri"/>
              <a:ea typeface="Calibri"/>
              <a:cs typeface="Calibri"/>
            </a:endParaRPr>
          </a:p>
        </p:txBody>
      </p:sp>
      <p:cxnSp>
        <p:nvCxnSpPr>
          <p:cNvPr id="328" name="Google Shape;328;p8"/>
          <p:cNvCxnSpPr>
            <a:cxnSpLocks/>
          </p:cNvCxnSpPr>
          <p:nvPr/>
        </p:nvCxnSpPr>
        <p:spPr bwMode="auto">
          <a:xfrm flipH="1">
            <a:off x="8001942" y="3263430"/>
            <a:ext cx="1522117" cy="20697"/>
          </a:xfrm>
          <a:prstGeom prst="straightConnector1">
            <a:avLst/>
          </a:prstGeom>
          <a:noFill/>
          <a:ln w="12700" cap="flat" cmpd="sng">
            <a:solidFill>
              <a:schemeClr val="dk1"/>
            </a:solidFill>
            <a:prstDash val="dash"/>
            <a:miter lim="800000"/>
            <a:headEnd type="none" w="sm" len="sm"/>
            <a:tailEnd type="none" w="sm" len="sm"/>
          </a:ln>
        </p:spPr>
      </p:cxnSp>
      <p:sp>
        <p:nvSpPr>
          <p:cNvPr id="329" name="Google Shape;329;p8"/>
          <p:cNvSpPr txBox="1"/>
          <p:nvPr/>
        </p:nvSpPr>
        <p:spPr bwMode="auto">
          <a:xfrm>
            <a:off x="6011332" y="3085629"/>
            <a:ext cx="274320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Box Centroid</a:t>
            </a:r>
            <a:endParaRPr/>
          </a:p>
        </p:txBody>
      </p:sp>
      <p:sp>
        <p:nvSpPr>
          <p:cNvPr id="330" name="Google Shape;330;p8"/>
          <p:cNvSpPr/>
          <p:nvPr/>
        </p:nvSpPr>
        <p:spPr bwMode="auto">
          <a:xfrm>
            <a:off x="9548518" y="3236148"/>
            <a:ext cx="56444" cy="65852"/>
          </a:xfrm>
          <a:prstGeom prst="ellipse">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331" name="Google Shape;331;p8"/>
          <p:cNvSpPr txBox="1"/>
          <p:nvPr/>
        </p:nvSpPr>
        <p:spPr bwMode="auto">
          <a:xfrm>
            <a:off x="855177" y="2961903"/>
            <a:ext cx="3609600" cy="1323600"/>
          </a:xfrm>
          <a:prstGeom prst="rect">
            <a:avLst/>
          </a:prstGeom>
          <a:noFill/>
          <a:ln>
            <a:noFill/>
          </a:ln>
        </p:spPr>
        <p:txBody>
          <a:bodyPr spcFirstLastPara="1" wrap="square" lIns="91425" tIns="45700" rIns="91425" bIns="45700" anchor="t" anchorCtr="0">
            <a:spAutoFit/>
          </a:bodyPr>
          <a:lstStyle/>
          <a:p>
            <a:pPr marL="342900" marR="0" lvl="0" indent="-342900" algn="l">
              <a:lnSpc>
                <a:spcPct val="150000"/>
              </a:lnSpc>
              <a:spcBef>
                <a:spcPts val="0"/>
              </a:spcBef>
              <a:spcAft>
                <a:spcPts val="0"/>
              </a:spcAft>
              <a:buClr>
                <a:srgbClr val="03121E"/>
              </a:buClr>
              <a:buSzPts val="2000"/>
              <a:buFont typeface="Calibri"/>
              <a:buChar char="•"/>
              <a:defRPr/>
            </a:pPr>
            <a:r>
              <a:rPr lang="en-US" sz="2000">
                <a:solidFill>
                  <a:srgbClr val="03121E"/>
                </a:solidFill>
                <a:latin typeface="Calibri"/>
                <a:ea typeface="Calibri"/>
                <a:cs typeface="Calibri"/>
              </a:rPr>
              <a:t>xArm's X and Y values are the average of the two bounding box coordinates</a:t>
            </a:r>
            <a:endParaRPr sz="18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7" name="Google Shape;337;p9"/>
          <p:cNvSpPr txBox="1"/>
          <p:nvPr>
            <p:ph type="title"/>
          </p:nvPr>
        </p:nvSpPr>
        <p:spPr bwMode="auto">
          <a:xfrm>
            <a:off x="589722" y="245857"/>
            <a:ext cx="9561850" cy="410127"/>
          </a:xfrm>
          <a:prstGeom prst="rect">
            <a:avLst/>
          </a:prstGeom>
          <a:noFill/>
          <a:ln>
            <a:noFill/>
          </a:ln>
        </p:spPr>
        <p:txBody>
          <a:bodyPr spcFirstLastPara="1" wrap="square" lIns="91425" tIns="45700" rIns="91425" bIns="45700" anchor="ctr" anchorCtr="0">
            <a:noAutofit/>
          </a:bodyPr>
          <a:lstStyle/>
          <a:p>
            <a:pPr marL="0" lvl="0" indent="0" algn="l">
              <a:lnSpc>
                <a:spcPct val="90000"/>
              </a:lnSpc>
              <a:spcBef>
                <a:spcPts val="0"/>
              </a:spcBef>
              <a:spcAft>
                <a:spcPts val="0"/>
              </a:spcAft>
              <a:buClr>
                <a:schemeClr val="lt1"/>
              </a:buClr>
              <a:buSzPts val="2800"/>
              <a:buFont typeface="Quattrocento Sans"/>
              <a:buNone/>
              <a:defRPr/>
            </a:pPr>
            <a:r>
              <a:rPr lang="en-US">
                <a:latin typeface="Calibri"/>
                <a:ea typeface="Calibri"/>
                <a:cs typeface="Calibri"/>
              </a:rPr>
              <a:t>Image to Robot Coordinates (cont.)</a:t>
            </a:r>
            <a:endParaRPr>
              <a:latin typeface="Calibri"/>
              <a:ea typeface="Calibri"/>
              <a:cs typeface="Calibri"/>
            </a:endParaRPr>
          </a:p>
        </p:txBody>
      </p:sp>
      <p:sp>
        <p:nvSpPr>
          <p:cNvPr id="338" name="Google Shape;338;p9"/>
          <p:cNvSpPr txBox="1"/>
          <p:nvPr>
            <p:ph type="sldNum" idx="12"/>
          </p:nvPr>
        </p:nvSpPr>
        <p:spPr bwMode="auto">
          <a:xfrm>
            <a:off x="11264347" y="6492875"/>
            <a:ext cx="811696" cy="28823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US"/>
              <a:t>‹#›</a:t>
            </a:fld>
            <a:endParaRPr/>
          </a:p>
        </p:txBody>
      </p:sp>
      <p:sp>
        <p:nvSpPr>
          <p:cNvPr id="339" name="Google Shape;339;p9"/>
          <p:cNvSpPr/>
          <p:nvPr/>
        </p:nvSpPr>
        <p:spPr bwMode="auto">
          <a:xfrm rot="-5400000">
            <a:off x="7629751" y="1033205"/>
            <a:ext cx="47038" cy="2163705"/>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40" name="Google Shape;340;p9"/>
          <p:cNvSpPr/>
          <p:nvPr/>
        </p:nvSpPr>
        <p:spPr bwMode="auto">
          <a:xfrm>
            <a:off x="11282648" y="2236414"/>
            <a:ext cx="96897" cy="3043230"/>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41" name="Google Shape;341;p9"/>
          <p:cNvSpPr/>
          <p:nvPr/>
        </p:nvSpPr>
        <p:spPr bwMode="auto">
          <a:xfrm>
            <a:off x="10936456" y="2232652"/>
            <a:ext cx="47037" cy="1613368"/>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42" name="Google Shape;342;p9"/>
          <p:cNvSpPr/>
          <p:nvPr/>
        </p:nvSpPr>
        <p:spPr bwMode="auto">
          <a:xfrm rot="-5400000">
            <a:off x="7855529" y="487575"/>
            <a:ext cx="112889" cy="2662297"/>
          </a:xfrm>
          <a:prstGeom prst="rightBracket">
            <a:avLst>
              <a:gd name="adj" fmla="val 8333"/>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dk1"/>
              </a:solidFill>
              <a:latin typeface="Calibri"/>
              <a:ea typeface="Calibri"/>
              <a:cs typeface="Calibri"/>
            </a:endParaRPr>
          </a:p>
        </p:txBody>
      </p:sp>
      <p:sp>
        <p:nvSpPr>
          <p:cNvPr id="343" name="Google Shape;343;p9"/>
          <p:cNvSpPr txBox="1"/>
          <p:nvPr/>
        </p:nvSpPr>
        <p:spPr bwMode="auto">
          <a:xfrm>
            <a:off x="6576122" y="1393288"/>
            <a:ext cx="2658534"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g2</a:t>
            </a:r>
            <a:endParaRPr>
              <a:latin typeface="Calibri"/>
              <a:ea typeface="Calibri"/>
              <a:cs typeface="Calibri"/>
            </a:endParaRPr>
          </a:p>
        </p:txBody>
      </p:sp>
      <p:sp>
        <p:nvSpPr>
          <p:cNvPr id="344" name="Google Shape;344;p9"/>
          <p:cNvSpPr txBox="1"/>
          <p:nvPr/>
        </p:nvSpPr>
        <p:spPr bwMode="auto">
          <a:xfrm>
            <a:off x="6275087" y="1740062"/>
            <a:ext cx="274320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g1</a:t>
            </a:r>
            <a:endParaRPr>
              <a:latin typeface="Calibri"/>
              <a:ea typeface="Calibri"/>
              <a:cs typeface="Calibri"/>
            </a:endParaRPr>
          </a:p>
        </p:txBody>
      </p:sp>
      <p:sp>
        <p:nvSpPr>
          <p:cNvPr id="345" name="Google Shape;345;p9"/>
          <p:cNvSpPr txBox="1"/>
          <p:nvPr/>
        </p:nvSpPr>
        <p:spPr bwMode="auto">
          <a:xfrm>
            <a:off x="11382368" y="3661635"/>
            <a:ext cx="417689"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1800">
                <a:solidFill>
                  <a:schemeClr val="dk1"/>
                </a:solidFill>
                <a:latin typeface="Calibri"/>
                <a:ea typeface="Calibri"/>
                <a:cs typeface="Calibri"/>
              </a:rPr>
              <a:t>z2</a:t>
            </a:r>
            <a:endParaRPr sz="1800">
              <a:solidFill>
                <a:schemeClr val="dk1"/>
              </a:solidFill>
              <a:latin typeface="Calibri"/>
              <a:ea typeface="Calibri"/>
              <a:cs typeface="Calibri"/>
            </a:endParaRPr>
          </a:p>
        </p:txBody>
      </p:sp>
      <p:sp>
        <p:nvSpPr>
          <p:cNvPr id="346" name="Google Shape;346;p9"/>
          <p:cNvSpPr txBox="1"/>
          <p:nvPr/>
        </p:nvSpPr>
        <p:spPr bwMode="auto">
          <a:xfrm>
            <a:off x="10987258" y="2851658"/>
            <a:ext cx="536222"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US" sz="1800">
                <a:solidFill>
                  <a:schemeClr val="dk1"/>
                </a:solidFill>
                <a:latin typeface="Calibri"/>
                <a:ea typeface="Calibri"/>
                <a:cs typeface="Calibri"/>
              </a:rPr>
              <a:t>z1</a:t>
            </a:r>
            <a:endParaRPr sz="1800">
              <a:solidFill>
                <a:schemeClr val="dk1"/>
              </a:solidFill>
              <a:latin typeface="Calibri"/>
              <a:ea typeface="Calibri"/>
              <a:cs typeface="Calibri"/>
            </a:endParaRPr>
          </a:p>
        </p:txBody>
      </p:sp>
      <p:pic>
        <p:nvPicPr>
          <p:cNvPr id="347" name="Google Shape;347;p9" descr="A close-up of a bottle&#10;&#10;Description automatically generated"/>
          <p:cNvPicPr/>
          <p:nvPr/>
        </p:nvPicPr>
        <p:blipFill>
          <a:blip r:embed="rId3">
            <a:alphaModFix/>
          </a:blip>
          <a:srcRect l="0" t="0" r="0" b="0"/>
          <a:stretch/>
        </p:blipFill>
        <p:spPr bwMode="auto">
          <a:xfrm>
            <a:off x="6559191" y="2202692"/>
            <a:ext cx="4323644" cy="3578285"/>
          </a:xfrm>
          <a:prstGeom prst="rect">
            <a:avLst/>
          </a:prstGeom>
          <a:noFill/>
          <a:ln>
            <a:noFill/>
          </a:ln>
        </p:spPr>
      </p:pic>
      <p:sp>
        <p:nvSpPr>
          <p:cNvPr id="348" name="Google Shape;348;p9"/>
          <p:cNvSpPr txBox="1"/>
          <p:nvPr/>
        </p:nvSpPr>
        <p:spPr bwMode="auto">
          <a:xfrm>
            <a:off x="7351713" y="5834324"/>
            <a:ext cx="2743200" cy="369332"/>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US" sz="1800">
                <a:solidFill>
                  <a:schemeClr val="dk1"/>
                </a:solidFill>
                <a:latin typeface="Calibri"/>
                <a:ea typeface="Calibri"/>
                <a:cs typeface="Calibri"/>
              </a:rPr>
              <a:t>385 x 320</a:t>
            </a:r>
            <a:endParaRPr sz="1800">
              <a:solidFill>
                <a:schemeClr val="dk1"/>
              </a:solidFill>
              <a:latin typeface="Calibri"/>
              <a:ea typeface="Calibri"/>
              <a:cs typeface="Calibri"/>
            </a:endParaRPr>
          </a:p>
        </p:txBody>
      </p:sp>
      <p:pic>
        <p:nvPicPr>
          <p:cNvPr id="349" name="Google Shape;349;p9" descr="A screen shot of a computer code&#10;&#10;Description automatically generated"/>
          <p:cNvPicPr/>
          <p:nvPr/>
        </p:nvPicPr>
        <p:blipFill>
          <a:blip r:embed="rId4">
            <a:alphaModFix/>
          </a:blip>
          <a:srcRect l="0" t="45404" r="15052" b="540"/>
          <a:stretch/>
        </p:blipFill>
        <p:spPr bwMode="auto">
          <a:xfrm>
            <a:off x="1073039" y="4908012"/>
            <a:ext cx="4020395" cy="846645"/>
          </a:xfrm>
          <a:prstGeom prst="rect">
            <a:avLst/>
          </a:prstGeom>
          <a:noFill/>
          <a:ln>
            <a:noFill/>
          </a:ln>
        </p:spPr>
      </p:pic>
      <p:sp>
        <p:nvSpPr>
          <p:cNvPr id="350" name="Google Shape;350;p9"/>
          <p:cNvSpPr txBox="1"/>
          <p:nvPr/>
        </p:nvSpPr>
        <p:spPr bwMode="auto">
          <a:xfrm>
            <a:off x="719710" y="2039036"/>
            <a:ext cx="4371900" cy="2349900"/>
          </a:xfrm>
          <a:prstGeom prst="rect">
            <a:avLst/>
          </a:prstGeom>
          <a:noFill/>
          <a:ln>
            <a:noFill/>
          </a:ln>
        </p:spPr>
        <p:txBody>
          <a:bodyPr spcFirstLastPara="1" wrap="square" lIns="91425" tIns="45700" rIns="91425" bIns="45700" anchor="t" anchorCtr="0">
            <a:spAutoFit/>
          </a:bodyPr>
          <a:lstStyle/>
          <a:p>
            <a:pPr marL="285750" marR="0" lvl="0" indent="-285750" algn="l">
              <a:lnSpc>
                <a:spcPct val="150000"/>
              </a:lnSpc>
              <a:spcBef>
                <a:spcPts val="0"/>
              </a:spcBef>
              <a:spcAft>
                <a:spcPts val="0"/>
              </a:spcAft>
              <a:buClr>
                <a:srgbClr val="03121E"/>
              </a:buClr>
              <a:buSzPts val="2000"/>
              <a:buFont typeface="Calibri"/>
              <a:buChar char="•"/>
              <a:defRPr/>
            </a:pPr>
            <a:r>
              <a:rPr lang="en-US" sz="2000">
                <a:solidFill>
                  <a:srgbClr val="03121E"/>
                </a:solidFill>
                <a:latin typeface="Calibri"/>
                <a:ea typeface="Calibri"/>
                <a:cs typeface="Calibri"/>
              </a:rPr>
              <a:t>Relative size of the object decreases with increasing rX value</a:t>
            </a:r>
            <a:endParaRPr sz="1800">
              <a:solidFill>
                <a:schemeClr val="dk1"/>
              </a:solidFill>
              <a:latin typeface="Calibri"/>
              <a:ea typeface="Calibri"/>
              <a:cs typeface="Calibri"/>
            </a:endParaRPr>
          </a:p>
          <a:p>
            <a:pPr marL="285750" marR="0" lvl="0" indent="-285750" algn="l">
              <a:lnSpc>
                <a:spcPct val="150000"/>
              </a:lnSpc>
              <a:spcBef>
                <a:spcPts val="800"/>
              </a:spcBef>
              <a:spcAft>
                <a:spcPts val="0"/>
              </a:spcAft>
              <a:buClr>
                <a:srgbClr val="03121E"/>
              </a:buClr>
              <a:buSzPts val="2000"/>
              <a:buFont typeface="Calibri"/>
              <a:buChar char="•"/>
              <a:defRPr/>
            </a:pPr>
            <a:r>
              <a:rPr lang="en-US" sz="2000">
                <a:solidFill>
                  <a:srgbClr val="03121E"/>
                </a:solidFill>
                <a:latin typeface="Calibri"/>
                <a:ea typeface="Calibri"/>
                <a:cs typeface="Calibri"/>
              </a:rPr>
              <a:t>Scale factor is determined as a function of rX and xArm's distance from the camera</a:t>
            </a:r>
            <a:endParaRPr>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ONLYOFFICE/7.5.1.23</Application>
  <PresentationFormat>On-screen Show (4:3)</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Tej Pandit</dc:creator>
  <cp:keywords/>
  <dc:description/>
  <dc:identifier/>
  <dc:language/>
  <cp:lastModifiedBy/>
  <cp:revision>1</cp:revision>
  <dcterms:created xsi:type="dcterms:W3CDTF">2022-04-25T07:05:30Z</dcterms:created>
  <dcterms:modified xsi:type="dcterms:W3CDTF">2023-12-09T19:53:58Z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0x0101006B33F46E8720C046A6D10CD644B21AB7</vt:lpwstr>
  </property>
</Properties>
</file>