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48" r:id="rId1"/>
  </p:sldMasterIdLst>
  <p:notesMasterIdLst>
    <p:notesMasterId r:id="rId4"/>
  </p:notesMasterIdLst>
  <p:handoutMasterIdLst>
    <p:handoutMasterId r:id="rId39"/>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2192000" cy="6858000"/>
  <p:notesSz cx="6797675" cy="9926320"/>
  <p:embeddedFontLst>
    <p:embeddedFont>
      <p:font typeface="方正兰亭黑简体" panose="02000000000000000000" pitchFamily="2" charset="-122"/>
      <p:regular r:id="rId43"/>
    </p:embeddedFont>
    <p:embeddedFont>
      <p:font typeface="Tahoma" panose="020B0604030504040204" pitchFamily="34" charset="0"/>
      <p:regular r:id="rId44"/>
      <p:bold r:id="rId45"/>
    </p:embeddedFont>
    <p:embeddedFont>
      <p:font typeface="Microsoft YaHei" panose="020B0503020204020204" pitchFamily="34" charset="-122"/>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061"/>
    <a:srgbClr val="00B0F0"/>
    <a:srgbClr val="F4FBFE"/>
    <a:srgbClr val="C00000"/>
    <a:srgbClr val="1993BF"/>
    <a:srgbClr val="1993C0"/>
    <a:srgbClr val="0070C0"/>
    <a:srgbClr val="D2E8F5"/>
    <a:srgbClr val="FFD17D"/>
    <a:srgbClr val="99DF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7027" autoAdjust="0"/>
  </p:normalViewPr>
  <p:slideViewPr>
    <p:cSldViewPr snapToGrid="0" snapToObjects="1">
      <p:cViewPr varScale="1">
        <p:scale>
          <a:sx n="50" d="100"/>
          <a:sy n="50" d="100"/>
        </p:scale>
        <p:origin x="1296"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50" d="100"/>
          <a:sy n="50" d="100"/>
        </p:scale>
        <p:origin x="1998" y="42"/>
      </p:cViewPr>
      <p:guideLst>
        <p:guide orient="horz"/>
        <p:guide pos="2141"/>
      </p:guideLst>
    </p:cSldViewPr>
  </p:notes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font" Target="fonts/font4.fntdata"/><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handoutMaster" Target="handoutMasters/handout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fld>
            <a:endParaRPr lang="en-US" dirty="0">
              <a:latin typeface="Huawei Sans" panose="020C0503030203020204" pitchFamily="34" charset="0"/>
            </a:endParaRP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fld>
            <a:endParaRPr lang="en-US" dirty="0">
              <a:latin typeface="Huawei Sans" panose="020C0503030203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54896" y="766800"/>
            <a:ext cx="5932800" cy="3337748"/>
          </a:xfrm>
          <a:prstGeom prst="rect">
            <a:avLst/>
          </a:prstGeom>
          <a:noFill/>
          <a:ln w="12700">
            <a:solidFill>
              <a:prstClr val="black"/>
            </a:solidFill>
          </a:ln>
        </p:spPr>
        <p:txBody>
          <a:bodyPr vert="horz" lIns="91440" tIns="45720" rIns="91440" bIns="45720" rtlCol="0" anchor="t" anchorCtr="0"/>
          <a:lstStyle/>
          <a:p>
            <a:endParaRPr lang="en-US"/>
          </a:p>
        </p:txBody>
      </p:sp>
      <p:sp>
        <p:nvSpPr>
          <p:cNvPr id="5" name="Notes Placeholder 4"/>
          <p:cNvSpPr>
            <a:spLocks noGrp="1"/>
          </p:cNvSpPr>
          <p:nvPr>
            <p:ph type="body" sz="quarter" idx="3"/>
          </p:nvPr>
        </p:nvSpPr>
        <p:spPr>
          <a:xfrm>
            <a:off x="454896" y="4603008"/>
            <a:ext cx="5932800" cy="5108400"/>
          </a:xfrm>
          <a:prstGeom prst="rect">
            <a:avLst/>
          </a:prstGeom>
        </p:spPr>
        <p:txBody>
          <a:bodyPr vert="horz" lIns="97200" tIns="45720" rIns="97200" bIns="45720" rtlCol="0"/>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 bg1="lt1" tx1="dk1" bg2="lt2" tx2="dk2" accent1="accent1" accent2="accent2" accent3="accent3" accent4="accent4" accent5="accent5" accent6="accent6" hlink="hlink" folHlink="folHlink"/>
  <p:notesStyle>
    <a:lvl1pPr marL="17970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39750" indent="-179705" algn="l" defTabSz="1219200"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899795" indent="-179705" algn="l" defTabSz="1219200" rtl="0" eaLnBrk="1" fontAlgn="ctr" latinLnBrk="0" hangingPunct="1">
      <a:lnSpc>
        <a:spcPct val="125000"/>
      </a:lnSpc>
      <a:spcAft>
        <a:spcPts val="600"/>
      </a:spcAft>
      <a:buFont typeface="Microsoft YaHei"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59840"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19885" indent="-179705" algn="l" defTabSz="1219200"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835" algn="l" defTabSz="1219200" rtl="0" eaLnBrk="1" latinLnBrk="0" hangingPunct="1">
      <a:defRPr sz="1600" kern="1200">
        <a:solidFill>
          <a:schemeClr val="tx1"/>
        </a:solidFill>
        <a:latin typeface="+mn-lt"/>
        <a:ea typeface="+mn-ea"/>
        <a:cs typeface="+mn-cs"/>
      </a:defRPr>
    </a:lvl8pPr>
    <a:lvl9pPr marL="4877435"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smtClean="0"/>
              <a:t>Based on language levels, computer languages can also be classified into </a:t>
            </a:r>
            <a:r>
              <a:rPr lang="en-US" smtClean="0"/>
              <a:t>machine language, assembly language, and high-level language. The machine language consists of 0 and 1 instructions that can be directly identified by a machine. Because machine languages are obscure, hardware instructions 0 and 1 are encapsulated to facilitate identification and memory (such as MOV and ADD), which is assembly language. The two languages are low-level languages, and other languages are high-level languages, such as C, C++, Java, Python, Pascal, Lisp, Prolog, FoxPro, and Fortran. Programs written in high-level languages cannot be directly identified by computers. The programs must be converted into machine languages before being executed.</a:t>
            </a:r>
            <a:endParaRPr lang="en-US" smtClean="0"/>
          </a:p>
          <a:p>
            <a:endParaRPr lang="zh-CN" altLang="en-US" dirty="0"/>
          </a:p>
        </p:txBody>
      </p:sp>
      <p:sp>
        <p:nvSpPr>
          <p:cNvPr id="7" name="幻灯片图像占位符 6"/>
          <p:cNvSpPr>
            <a:spLocks noGrp="1" noRot="1" noChangeAspect="1"/>
          </p:cNvSpPr>
          <p:nvPr>
            <p:ph type="sldImg"/>
          </p:nvPr>
        </p:nvSpPr>
        <p:spPr>
          <a:xfrm>
            <a:off x="455613" y="766763"/>
            <a:ext cx="5932487" cy="3338512"/>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A process of executing a computer's technology stack and programs. On the left is the computing technology stack. From the bottom layer of the hardware, physical materials and transistors are used to implement gate circuits and registers, and then the micro architecture of the CPU is formed. The instruction set of the CPU is an interface between hardware and software. An application drives hardware to complete calculation using an instruction defined in the instruction set.</a:t>
            </a:r>
            <a:endParaRPr lang="en-US" smtClean="0"/>
          </a:p>
          <a:p>
            <a:r>
              <a:rPr lang="en-US" smtClean="0"/>
              <a:t>Applications use certain software algorithms to implement service functions. Programs are usually developed using high-level languages, such as C, C++, Java, Go, and Python. The high-level language needs to be compiled into an assembly language, and then the assembler converts the assembly language into binary machine code based on a CPU instruction set.</a:t>
            </a:r>
            <a:endParaRPr lang="en-US" smtClean="0"/>
          </a:p>
          <a:p>
            <a:r>
              <a:rPr lang="en-US" smtClean="0"/>
              <a:t>A program on disk is a binary machine code consisting of a pile of instructions and data, that is, a binary file.</a:t>
            </a:r>
            <a:endParaRPr lang="en-US" smtClean="0"/>
          </a:p>
          <a:p>
            <a:endParaRPr lang="zh-CN" altLang="en-US"/>
          </a:p>
        </p:txBody>
      </p:sp>
      <p:sp>
        <p:nvSpPr>
          <p:cNvPr id="7" name="幻灯片图像占位符 6"/>
          <p:cNvSpPr>
            <a:spLocks noGrp="1" noRot="1" noChangeAspect="1"/>
          </p:cNvSpPr>
          <p:nvPr>
            <p:ph type="sldImg"/>
          </p:nvPr>
        </p:nvSpPr>
        <p:spPr>
          <a:xfrm>
            <a:off x="455613" y="766763"/>
            <a:ext cx="5932487" cy="3338512"/>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Compiled languages are compiled into formats, such as .exe, .dll, and .ocx,  that can be executed by machines. Compilation and execution are separated and cannot be performed across platforms. For example, x86 programs cannot run on ARM servers.</a:t>
            </a:r>
            <a:endParaRPr lang="en-US" dirty="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JVM: Java virtual machine</a:t>
            </a:r>
            <a:endParaRPr lang="en-US" smtClean="0"/>
          </a:p>
          <a:p>
            <a:r>
              <a:rPr lang="en-US" smtClean="0"/>
              <a:t>PVM: Python VM</a:t>
            </a:r>
            <a:endParaRPr lang="en-US"/>
          </a:p>
        </p:txBody>
      </p:sp>
      <p:sp>
        <p:nvSpPr>
          <p:cNvPr id="7" name="幻灯片图像占位符 6"/>
          <p:cNvSpPr>
            <a:spLocks noGrp="1" noRot="1" noChangeAspect="1"/>
          </p:cNvSpPr>
          <p:nvPr>
            <p:ph type="sldImg"/>
          </p:nvPr>
        </p:nvSpPr>
        <p:spPr>
          <a:xfrm>
            <a:off x="455613" y="766763"/>
            <a:ext cx="5932487" cy="3338512"/>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Python is also a dynamically typed language. The dynamically typed language automatically determines the type of variable during program running. The type of a variable does not need to be declared.</a:t>
            </a:r>
            <a:endParaRPr lang="en-US" dirty="0"/>
          </a:p>
        </p:txBody>
      </p:sp>
      <p:sp>
        <p:nvSpPr>
          <p:cNvPr id="7" name="幻灯片图像占位符 6"/>
          <p:cNvSpPr>
            <a:spLocks noGrp="1" noRot="1" noChangeAspect="1"/>
          </p:cNvSpPr>
          <p:nvPr>
            <p:ph type="sldImg"/>
          </p:nvPr>
        </p:nvSpPr>
        <p:spPr>
          <a:xfrm>
            <a:off x="455613" y="766763"/>
            <a:ext cx="5932487" cy="3338512"/>
          </a:xfr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Python source code does not need to be compiled into binary code. Python can run programs directly from the source code. When Python code is run, the Python interpreter first converts the source code into byte code, and then the Python VM executes the byte code.</a:t>
            </a:r>
            <a:endParaRPr lang="en-US" smtClean="0"/>
          </a:p>
          <a:p>
            <a:r>
              <a:rPr lang="en-US" smtClean="0"/>
              <a:t>The Python VM is not an independent program and does not need to be installed independently.</a:t>
            </a:r>
            <a:endParaRPr lang="en-US"/>
          </a:p>
        </p:txBody>
      </p:sp>
      <p:sp>
        <p:nvSpPr>
          <p:cNvPr id="7" name="幻灯片图像占位符 6"/>
          <p:cNvSpPr>
            <a:spLocks noGrp="1" noRot="1" noChangeAspect="1"/>
          </p:cNvSpPr>
          <p:nvPr>
            <p:ph type="sldImg"/>
          </p:nvPr>
        </p:nvSpPr>
        <p:spPr>
          <a:xfrm>
            <a:off x="455613" y="766763"/>
            <a:ext cx="5932487" cy="3338512"/>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Basic data types of Python are Boolean (True/False), integer, floating point, and string. All data (Boolean values, integers, floating points, strings, and even large data structures, functions, and programs) in Python exists in the form of objects. This makes the Python language highly unified.</a:t>
            </a:r>
            <a:endParaRPr lang="en-US" smtClean="0"/>
          </a:p>
          <a:p>
            <a:r>
              <a:rPr lang="en-US" smtClean="0"/>
              <a:t>The execution results are 10, 20, Richard, 2, and SyntaxError, respectively.</a:t>
            </a:r>
            <a:endParaRPr lang="en-US" smtClean="0"/>
          </a:p>
          <a:p>
            <a:r>
              <a:rPr lang="en-US" smtClean="0"/>
              <a:t>This presentation does not describe Python syntax. For Python syntax details, see the HCIP course.</a:t>
            </a:r>
            <a:endParaRPr lang="en-US" dirty="0"/>
          </a:p>
        </p:txBody>
      </p:sp>
      <p:sp>
        <p:nvSpPr>
          <p:cNvPr id="7" name="幻灯片图像占位符 6"/>
          <p:cNvSpPr>
            <a:spLocks noGrp="1" noRot="1" noChangeAspect="1"/>
          </p:cNvSpPr>
          <p:nvPr>
            <p:ph type="sldImg"/>
          </p:nvPr>
        </p:nvSpPr>
        <p:spPr>
          <a:xfrm>
            <a:off x="455613" y="766763"/>
            <a:ext cx="5932487" cy="3338512"/>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455613" y="766763"/>
            <a:ext cx="5932487" cy="3338512"/>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if...else... is a complete block of code with the same indentation.</a:t>
            </a:r>
            <a:endParaRPr lang="en-US" smtClean="0"/>
          </a:p>
          <a:p>
            <a:r>
              <a:rPr lang="en-US" smtClean="0"/>
              <a:t>print(a) calls parameter a, and it is in the same code block with  if...else...clause.</a:t>
            </a:r>
            <a:endParaRPr lang="en-US"/>
          </a:p>
        </p:txBody>
      </p:sp>
      <p:sp>
        <p:nvSpPr>
          <p:cNvPr id="7" name="幻灯片图像占位符 6"/>
          <p:cNvSpPr>
            <a:spLocks noGrp="1" noRot="1" noChangeAspect="1"/>
          </p:cNvSpPr>
          <p:nvPr>
            <p:ph type="sldImg"/>
          </p:nvPr>
        </p:nvSpPr>
        <p:spPr>
          <a:xfrm>
            <a:off x="455613" y="766763"/>
            <a:ext cx="5932487" cy="3338512"/>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455613" y="766763"/>
            <a:ext cx="5932487" cy="3338512"/>
          </a:xfrm>
        </p:spPr>
      </p:sp>
      <p:sp>
        <p:nvSpPr>
          <p:cNvPr id="7" name="备注占位符 6"/>
          <p:cNvSpPr>
            <a:spLocks noGrp="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lvl="0"/>
            <a:r>
              <a:rPr lang="en-US" smtClean="0"/>
              <a:t>The interpreter declaration is used to specify the path of the compiler that runs this file (the compiler is installed in a non-default path or there are multiple Python compilers). </a:t>
            </a:r>
            <a:r>
              <a:rPr lang="en-US" altLang="zh-CN" smtClean="0"/>
              <a:t>In the </a:t>
            </a:r>
            <a:r>
              <a:rPr lang="en-US" smtClean="0"/>
              <a:t>Windows , you can omit the first line of the interpreter declaration in the preceding example.</a:t>
            </a:r>
            <a:endParaRPr lang="en-US" smtClean="0"/>
          </a:p>
          <a:p>
            <a:r>
              <a:rPr lang="en-US" smtClean="0"/>
              <a:t>The encoding format declaration is used to specify the encoding type used by the program to read the source code. By default, Python 2 uses ASCII code (Chinese is not supported), and Python 3 supports UTF-8 code (Chinese is supported).</a:t>
            </a:r>
            <a:endParaRPr lang="en-US" smtClean="0"/>
          </a:p>
          <a:p>
            <a:r>
              <a:rPr lang="en-US" smtClean="0"/>
              <a:t>docstring is used to describe the functions of the program.</a:t>
            </a:r>
            <a:endParaRPr lang="en-US" smtClean="0"/>
          </a:p>
          <a:p>
            <a:r>
              <a:rPr lang="en-US" smtClean="0"/>
              <a:t>time is a built-in module of Python and provides functions related to processing time.</a:t>
            </a:r>
            <a:endParaRPr lang="en-US" smtClean="0"/>
          </a:p>
          <a:p>
            <a:endParaRPr lang="en-US" altLang="zh-CN" dirty="0"/>
          </a:p>
        </p:txBody>
      </p:sp>
      <p:sp>
        <p:nvSpPr>
          <p:cNvPr id="7" name="幻灯片图像占位符 6"/>
          <p:cNvSpPr>
            <a:spLocks noGrp="1" noRot="1" noChangeAspect="1"/>
          </p:cNvSpPr>
          <p:nvPr>
            <p:ph type="sldImg"/>
          </p:nvPr>
        </p:nvSpPr>
        <p:spPr>
          <a:xfrm>
            <a:off x="455613" y="766763"/>
            <a:ext cx="5932487" cy="3338512"/>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Official definitions of functions and methods:</a:t>
            </a:r>
            <a:endParaRPr lang="en-US" smtClean="0"/>
          </a:p>
          <a:p>
            <a:r>
              <a:rPr lang="en-US" smtClean="0"/>
              <a:t>  A series of statements which returns some value to a caller. It can also be passed zero or more arguments which may be used in the execution of the body.</a:t>
            </a:r>
            <a:endParaRPr lang="en-US" smtClean="0"/>
          </a:p>
          <a:p>
            <a:r>
              <a:rPr lang="en-US" smtClean="0"/>
              <a:t>  A function which is defined inside a class body. If called as an attribute of an instance of that class, the method will get the instance object as its first argument (which is usually called self).</a:t>
            </a:r>
            <a:endParaRPr lang="en-US" smtClean="0"/>
          </a:p>
          <a:p>
            <a:r>
              <a:rPr lang="en-US" smtClean="0"/>
              <a:t>For more information about classes, see https://docs.python.org/3/tutorial/classes.html.</a:t>
            </a:r>
            <a:endParaRPr lang="en-US" dirty="0"/>
          </a:p>
        </p:txBody>
      </p:sp>
      <p:sp>
        <p:nvSpPr>
          <p:cNvPr id="7" name="幻灯片图像占位符 6"/>
          <p:cNvSpPr>
            <a:spLocks noGrp="1" noRot="1" noChangeAspect="1"/>
          </p:cNvSpPr>
          <p:nvPr>
            <p:ph type="sldImg"/>
          </p:nvPr>
        </p:nvSpPr>
        <p:spPr>
          <a:xfrm>
            <a:off x="455613" y="766763"/>
            <a:ext cx="5932487" cy="3338512"/>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smtClean="0"/>
              <a:t>Telnet defines the network virtual terminal (NVT). It describes the standard representation of data and sequences of commands transmitted over the Internet to shield the differences between platforms and operating systems. For example, different platforms have different line feed commands.</a:t>
            </a:r>
            <a:endParaRPr lang="en-US" dirty="0" smtClean="0"/>
          </a:p>
          <a:p>
            <a:r>
              <a:rPr lang="en-US" dirty="0" smtClean="0"/>
              <a:t>Telnet communication adopts the </a:t>
            </a:r>
            <a:r>
              <a:rPr lang="en-US" dirty="0" err="1" smtClean="0"/>
              <a:t>inband</a:t>
            </a:r>
            <a:r>
              <a:rPr lang="en-US" dirty="0" smtClean="0"/>
              <a:t> signaling mode. That is, Telnet commands are transmitted in data streams. To distinguish Telnet commands from common data, Telnet uses escape sequences. Each </a:t>
            </a:r>
            <a:r>
              <a:rPr lang="en-US" altLang="zh-CN" dirty="0" smtClean="0"/>
              <a:t>escape</a:t>
            </a:r>
            <a:r>
              <a:rPr lang="en-US" dirty="0" smtClean="0"/>
              <a:t> </a:t>
            </a:r>
            <a:r>
              <a:rPr lang="en-US" dirty="0" smtClean="0"/>
              <a:t>sequence consists of 2 bytes. The first byte (0xFF) is called Interpret As Command (IAC), which indicates that the second byte is a command. EOF is also a Telnet command. Its decimal code is 236.</a:t>
            </a:r>
            <a:endParaRPr lang="en-US" dirty="0" smtClean="0"/>
          </a:p>
          <a:p>
            <a:r>
              <a:rPr lang="en-US" dirty="0" smtClean="0"/>
              <a:t>A socket is an abstraction layer. Applications usually send requests or respond to network requests through sockets.</a:t>
            </a:r>
            <a:endParaRPr lang="en-US" dirty="0" smtClean="0"/>
          </a:p>
          <a:p>
            <a:r>
              <a:rPr lang="en-US" dirty="0" smtClean="0"/>
              <a:t>For more information, see https://docs.python.org/3/library/telnetlib.html.</a:t>
            </a:r>
            <a:endParaRPr lang="en-US" dirty="0"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In this case, the Windows operating system is used as an example. Run the telnet 192.168.10.10 command. In the preceding step, a Telnet login password is set. Therefore, the command output is </a:t>
            </a:r>
            <a:endParaRPr lang="en-US" smtClean="0"/>
          </a:p>
          <a:p>
            <a:r>
              <a:rPr lang="en-US" smtClean="0"/>
              <a:t>Password:</a:t>
            </a:r>
            <a:endParaRPr lang="en-US" smtClean="0"/>
          </a:p>
          <a:p>
            <a:r>
              <a:rPr lang="en-US" smtClean="0"/>
              <a:t>Enter the password Huawei@123 for authentication. The login is successful.</a:t>
            </a:r>
            <a:endParaRPr lang="en-US" dirty="0"/>
          </a:p>
        </p:txBody>
      </p:sp>
      <p:sp>
        <p:nvSpPr>
          <p:cNvPr id="7" name="幻灯片图像占位符 6"/>
          <p:cNvSpPr>
            <a:spLocks noGrp="1" noRot="1" noChangeAspect="1"/>
          </p:cNvSpPr>
          <p:nvPr>
            <p:ph type="sldImg"/>
          </p:nvPr>
        </p:nvSpPr>
        <p:spPr>
          <a:xfrm>
            <a:off x="455613" y="766763"/>
            <a:ext cx="5932487" cy="3338512"/>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smtClean="0"/>
              <a:t>In Python, the encode() and decode() functions are used to encode and decode strings in a specified format, respectively. In this example, password.encode('ascii') is to convert the string Huawei@123 into the ASCII format. The encoding format complies with the official requirements of the telnetlib module.</a:t>
            </a:r>
            <a:endParaRPr lang="en-US" smtClean="0"/>
          </a:p>
          <a:p>
            <a:pPr lvl="0"/>
            <a:r>
              <a:rPr lang="en-US" smtClean="0"/>
              <a:t>Add a string b, b'str', indicating that the string is a bytes object. In this example, b'Password:' indicates that the string Password:' is converted into a string of the bytes type. The encoding format complies with the official requirements of the telnetlib module.</a:t>
            </a:r>
            <a:endParaRPr lang="en-US" smtClean="0"/>
          </a:p>
          <a:p>
            <a:pPr lvl="0"/>
            <a:r>
              <a:rPr lang="en-US" smtClean="0"/>
              <a:t>For more information about Python objects, see https://docs.python.org/3/reference/datamodel.html#objects-values-and-types.</a:t>
            </a:r>
            <a:endParaRPr lang="en-US" smtClean="0"/>
          </a:p>
          <a:p>
            <a:endParaRPr lang="zh-CN" altLang="en-US" dirty="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31800" y="779463"/>
            <a:ext cx="5934075" cy="3338512"/>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228600" indent="-228600">
              <a:buFont typeface="+mj-lt"/>
              <a:buAutoNum type="arabicPeriod"/>
            </a:pPr>
            <a:r>
              <a:rPr lang="en-US" altLang="zh-CN" smtClean="0"/>
              <a:t>B</a:t>
            </a:r>
            <a:endParaRPr lang="en-US" dirty="0" smtClean="0"/>
          </a:p>
          <a:p>
            <a:pPr marL="228600" indent="-228600">
              <a:buFont typeface="+mj-lt"/>
              <a:buAutoNum type="arabicPeriod"/>
            </a:pPr>
            <a:r>
              <a:rPr lang="en-US" smtClean="0"/>
              <a:t>You </a:t>
            </a:r>
            <a:r>
              <a:rPr lang="en-US" dirty="0" smtClean="0"/>
              <a:t>can use the </a:t>
            </a:r>
            <a:r>
              <a:rPr lang="en-US" dirty="0" err="1" smtClean="0"/>
              <a:t>telnetlib.write</a:t>
            </a:r>
            <a:r>
              <a:rPr lang="en-US" dirty="0" smtClean="0"/>
              <a:t>() method. After logging in to the device, </a:t>
            </a:r>
            <a:r>
              <a:rPr lang="en-US" altLang="zh-CN" dirty="0" smtClean="0"/>
              <a:t>issue</a:t>
            </a:r>
            <a:r>
              <a:rPr lang="en-US" dirty="0" smtClean="0"/>
              <a:t> the system-view command </a:t>
            </a:r>
            <a:r>
              <a:rPr lang="en-US" altLang="zh-CN" dirty="0" smtClean="0"/>
              <a:t>to access </a:t>
            </a:r>
            <a:r>
              <a:rPr lang="en-US" dirty="0" smtClean="0"/>
              <a:t>the system view, and then </a:t>
            </a:r>
            <a:r>
              <a:rPr lang="en-US" altLang="zh-CN" dirty="0" smtClean="0"/>
              <a:t>issue</a:t>
            </a:r>
            <a:r>
              <a:rPr lang="en-US" dirty="0" smtClean="0"/>
              <a:t> the </a:t>
            </a:r>
            <a:r>
              <a:rPr lang="en-US" dirty="0" err="1" smtClean="0"/>
              <a:t>vlan</a:t>
            </a:r>
            <a:r>
              <a:rPr lang="en-US" dirty="0" smtClean="0"/>
              <a:t> 10 command to create a VLAN. (For a device running the VRPv8, </a:t>
            </a:r>
            <a:r>
              <a:rPr lang="en-US" altLang="zh-CN" dirty="0" smtClean="0"/>
              <a:t>issue</a:t>
            </a:r>
            <a:r>
              <a:rPr lang="en-US" dirty="0" smtClean="0"/>
              <a:t> the system-view immediately command to </a:t>
            </a:r>
            <a:r>
              <a:rPr lang="en-US" altLang="zh-CN" dirty="0" smtClean="0"/>
              <a:t>access</a:t>
            </a:r>
            <a:r>
              <a:rPr lang="en-US" dirty="0" smtClean="0"/>
              <a:t> the system view.)</a:t>
            </a:r>
            <a:endParaRPr lang="en-US" dirty="0"/>
          </a:p>
        </p:txBody>
      </p:sp>
      <p:sp>
        <p:nvSpPr>
          <p:cNvPr id="5" name="幻灯片图像占位符 4"/>
          <p:cNvSpPr>
            <a:spLocks noGrp="1" noRot="1" noChangeAspect="1"/>
          </p:cNvSpPr>
          <p:nvPr>
            <p:ph type="sldImg"/>
          </p:nvPr>
        </p:nvSpPr>
        <p:spPr>
          <a:xfrm>
            <a:off x="455613" y="766763"/>
            <a:ext cx="5932487" cy="3338512"/>
          </a:xfr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455613" y="766763"/>
            <a:ext cx="5932487" cy="3338512"/>
          </a:xfrm>
        </p:spPr>
      </p:sp>
      <p:sp>
        <p:nvSpPr>
          <p:cNvPr id="5" name="备注占位符 4"/>
          <p:cNvSpPr>
            <a:spLocks noGrp="1"/>
          </p:cNvSpPr>
          <p:nvPr>
            <p:ph type="body" idx="1"/>
          </p:nvPr>
        </p:nvSpPr>
        <p:spPr/>
        <p:txBody>
          <a:bodyPr/>
          <a:lstStyle/>
          <a:p>
            <a:pPr marL="179705" marR="0" lvl="0" indent="-179705" algn="l" defTabSz="1219200" rtl="0" eaLnBrk="1" fontAlgn="ctr" latinLnBrk="0" hangingPunct="1">
              <a:lnSpc>
                <a:spcPct val="125000"/>
              </a:lnSpc>
              <a:spcBef>
                <a:spcPts val="0"/>
              </a:spcBef>
              <a:spcAft>
                <a:spcPts val="600"/>
              </a:spcAft>
              <a:buClrTx/>
              <a:buSzTx/>
              <a:buFont typeface="Huawei Sans" panose="020C0503030203020204" pitchFamily="34" charset="0"/>
              <a:buChar char="•"/>
              <a:defRPr/>
            </a:pPr>
            <a:r>
              <a:rPr lang="en-US" altLang="zh-CN" smtClean="0"/>
              <a:t>Many network automation tools in the industry, such as Ansible, SaltStack, Puppet, and Chef, are derived from open-source tools. It is recommended that network engineers acquire the code programming capability.</a:t>
            </a:r>
            <a:endParaRPr lang="en-US" altLang="zh-CN" smtClean="0"/>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endParaRPr lang="en-US"/>
          </a:p>
        </p:txBody>
      </p:sp>
      <p:sp>
        <p:nvSpPr>
          <p:cNvPr id="7" name="幻灯片图像占位符 6"/>
          <p:cNvSpPr>
            <a:spLocks noGrp="1" noRot="1" noChangeAspect="1"/>
          </p:cNvSpPr>
          <p:nvPr>
            <p:ph type="sldImg"/>
          </p:nvPr>
        </p:nvSpPr>
        <p:spPr>
          <a:xfrm>
            <a:off x="455613" y="766763"/>
            <a:ext cx="5932487" cy="3338512"/>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p:sp>
      <p:sp>
        <p:nvSpPr>
          <p:cNvPr id="5" name="备注占位符 4"/>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ln>
        </p:spPr>
        <p:txBody>
          <a:bodyPr lIns="78258" tIns="39127" rIns="78258" bIns="39127" anchor="ctr"/>
          <a:lstStyle/>
          <a:p>
            <a:pPr marL="0" marR="0" lvl="0" indent="0" algn="l" defTabSz="1001395" rtl="0" eaLnBrk="0" fontAlgn="ctr" latinLnBrk="0" hangingPunct="0">
              <a:lnSpc>
                <a:spcPct val="100000"/>
              </a:lnSpc>
              <a:spcBef>
                <a:spcPct val="0"/>
              </a:spcBef>
              <a:spcAft>
                <a:spcPct val="0"/>
              </a:spcAft>
              <a:buClrTx/>
              <a:buSzTx/>
              <a:buFontTx/>
              <a:buNone/>
              <a:defRPr/>
            </a:pPr>
            <a:r>
              <a:rPr lang="en-US" altLang="zh-CN" sz="3500" b="1" baseline="0" dirty="0" smtClean="0">
                <a:solidFill>
                  <a:schemeClr val="tx1"/>
                </a:solidFill>
                <a:latin typeface="Huawei Sans" panose="020C0503030203020204" pitchFamily="34" charset="0"/>
                <a:ea typeface="方正兰亭黑简体" panose="02000000000000000000" pitchFamily="2" charset="-122"/>
              </a:rPr>
              <a:t>Revision Record</a:t>
            </a:r>
            <a:endParaRPr lang="zh-CN" altLang="en-US" sz="3500" b="1" baseline="0" dirty="0" smtClean="0">
              <a:solidFill>
                <a:schemeClr val="tx1"/>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ln>
        </p:spPr>
        <p:txBody>
          <a:bodyPr wrap="square">
            <a:spAutoFit/>
          </a:bodyPr>
          <a:lstStyle/>
          <a:p>
            <a:pPr fontAlgn="ctr">
              <a:spcBef>
                <a:spcPct val="50000"/>
              </a:spcBef>
            </a:pPr>
            <a:r>
              <a:rPr lang="en-US" altLang="zh-CN" sz="2800" kern="1200" baseline="0" dirty="0" smtClean="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nvGraphicFramePr>
        <p:xfrm>
          <a:off x="1007534" y="1232756"/>
          <a:ext cx="10464802" cy="1082675"/>
        </p:xfrm>
        <a:graphic>
          <a:graphicData uri="http://schemas.openxmlformats.org/drawingml/2006/table">
            <a:tbl>
              <a:tblPr/>
              <a:tblGrid>
                <a:gridCol w="3059004"/>
                <a:gridCol w="2155444"/>
                <a:gridCol w="2873927"/>
                <a:gridCol w="2376427"/>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endPar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34" name="Group 21"/>
          <p:cNvGraphicFramePr>
            <a:graphicFrameLocks noGrp="1"/>
          </p:cNvGraphicFramePr>
          <p:nvPr userDrawn="1"/>
        </p:nvGraphicFramePr>
        <p:xfrm>
          <a:off x="1007533" y="2529867"/>
          <a:ext cx="10464800" cy="3527425"/>
        </p:xfrm>
        <a:graphic>
          <a:graphicData uri="http://schemas.openxmlformats.org/drawingml/2006/table">
            <a:tbl>
              <a:tblPr/>
              <a:tblGrid>
                <a:gridCol w="3085809"/>
                <a:gridCol w="2155920"/>
                <a:gridCol w="2912127"/>
                <a:gridCol w="2310944"/>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endParaRPr lang="en-US" altLang="zh-CN" dirty="0"/>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endParaRPr lang="en-US" altLang="zh-CN" dirty="0"/>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X.X</a:t>
            </a:r>
            <a:endParaRPr lang="en-US" altLang="zh-CN" dirty="0"/>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X.X</a:t>
            </a:r>
            <a:endParaRPr lang="en-US" altLang="zh-CN" dirty="0"/>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endParaRPr lang="en-US" altLang="zh-CN" dirty="0"/>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endParaRPr lang="en-US" altLang="zh-CN" dirty="0"/>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endParaRPr lang="en-US" altLang="zh-CN" dirty="0"/>
          </a:p>
        </p:txBody>
      </p:sp>
      <p:sp>
        <p:nvSpPr>
          <p:cNvPr id="44" name="文本占位符 7"/>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endParaRPr lang="en-US" altLang="zh-CN" dirty="0"/>
          </a:p>
        </p:txBody>
      </p:sp>
      <p:sp>
        <p:nvSpPr>
          <p:cNvPr id="46" name="文本占位符 7"/>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endParaRPr lang="en-US" altLang="zh-CN" dirty="0"/>
          </a:p>
        </p:txBody>
      </p:sp>
      <p:sp>
        <p:nvSpPr>
          <p:cNvPr id="48" name="文本占位符 7"/>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endParaRPr lang="en-US" altLang="zh-CN" dirty="0"/>
          </a:p>
        </p:txBody>
      </p:sp>
      <p:sp>
        <p:nvSpPr>
          <p:cNvPr id="50" name="文本占位符 7"/>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endParaRPr lang="en-US" altLang="zh-CN" dirty="0"/>
          </a:p>
        </p:txBody>
      </p:sp>
      <p:sp>
        <p:nvSpPr>
          <p:cNvPr id="52" name="文本占位符 7"/>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endParaRPr lang="en-US" altLang="zh-CN" dirty="0"/>
          </a:p>
        </p:txBody>
      </p:sp>
      <p:sp>
        <p:nvSpPr>
          <p:cNvPr id="54" name="文本占位符 7"/>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endParaRPr lang="en-US" altLang="zh-CN" dirty="0"/>
          </a:p>
        </p:txBody>
      </p:sp>
      <p:sp>
        <p:nvSpPr>
          <p:cNvPr id="56" name="文本占位符 7"/>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endParaRPr lang="en-US" altLang="zh-CN" dirty="0"/>
          </a:p>
        </p:txBody>
      </p:sp>
      <p:sp>
        <p:nvSpPr>
          <p:cNvPr id="58" name="文本占位符 7"/>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endParaRPr lang="en-US" altLang="zh-CN" dirty="0"/>
          </a:p>
        </p:txBody>
      </p:sp>
      <p:sp>
        <p:nvSpPr>
          <p:cNvPr id="60" name="文本占位符 7"/>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400" rtl="0" eaLnBrk="1" fontAlgn="base" latinLnBrk="0" hangingPunct="1">
              <a:lnSpc>
                <a:spcPct val="100000"/>
              </a:lnSpc>
              <a:spcBef>
                <a:spcPct val="30000"/>
              </a:spcBef>
              <a:spcAft>
                <a:spcPct val="0"/>
              </a:spcAft>
              <a:buClr>
                <a:srgbClr val="808080"/>
              </a:buClr>
              <a:buSzPct val="60000"/>
              <a:buFont typeface="Wingdings" panose="05000000000000000000" pitchFamily="2" charset="2"/>
              <a:buNone/>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endParaRPr lang="en-US" altLang="zh-CN" dirty="0"/>
          </a:p>
        </p:txBody>
      </p:sp>
      <p:sp>
        <p:nvSpPr>
          <p:cNvPr id="62" name="文本占位符 7"/>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2005" rtl="0" eaLnBrk="1" fontAlgn="auto" latinLnBrk="0" hangingPunct="1">
              <a:lnSpc>
                <a:spcPct val="140000"/>
              </a:lnSpc>
              <a:spcBef>
                <a:spcPct val="30000"/>
              </a:spcBef>
              <a:spcAft>
                <a:spcPct val="0"/>
              </a:spcAft>
              <a:buClr>
                <a:schemeClr val="tx1"/>
              </a:buClr>
              <a:buSzPct val="100000"/>
              <a:buFont typeface="+mj-lt"/>
              <a:buAutoNum type="arabicPeriod"/>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220" indent="-342900" algn="just" fontAlgn="auto">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smtClean="0"/>
              <a:t>Question description.</a:t>
            </a:r>
            <a:endParaRPr lang="en-US" altLang="zh-CN" dirty="0" smtClean="0"/>
          </a:p>
          <a:p>
            <a:pPr lvl="1"/>
            <a:endParaRPr lang="en-US" altLang="zh-CN" dirty="0"/>
          </a:p>
        </p:txBody>
      </p:sp>
      <p:sp>
        <p:nvSpPr>
          <p:cNvPr id="24" name="TextBox 10"/>
          <p:cNvSpPr txBox="1"/>
          <p:nvPr userDrawn="1"/>
        </p:nvSpPr>
        <p:spPr bwMode="auto">
          <a:xfrm>
            <a:off x="1595500" y="408779"/>
            <a:ext cx="1665402" cy="639559"/>
          </a:xfrm>
          <a:prstGeom prst="rect">
            <a:avLst/>
          </a:prstGeom>
          <a:noFill/>
          <a:ln w="9525">
            <a:noFill/>
            <a:miter lim="800000"/>
          </a:ln>
        </p:spPr>
        <p:txBody>
          <a:bodyPr wrap="square" lIns="99980" tIns="49987" rIns="99980" bIns="49987" rtlCol="0">
            <a:spAutoFit/>
          </a:bodyPr>
          <a:lstStyle>
            <a:defPPr>
              <a:defRPr lang="zh-CN"/>
            </a:defPPr>
            <a:lvl1pPr defTabSz="1001395"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auto"/>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Quiz</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5"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Click here to edit summary</a:t>
            </a:r>
            <a:endParaRPr lang="zh-CN" altLang="en-US" dirty="0"/>
          </a:p>
        </p:txBody>
      </p:sp>
      <p:sp>
        <p:nvSpPr>
          <p:cNvPr id="12" name="TextBox 10"/>
          <p:cNvSpPr txBox="1"/>
          <p:nvPr userDrawn="1"/>
        </p:nvSpPr>
        <p:spPr bwMode="auto">
          <a:xfrm>
            <a:off x="1595500" y="408779"/>
            <a:ext cx="4248472" cy="639559"/>
          </a:xfrm>
          <a:prstGeom prst="rect">
            <a:avLst/>
          </a:prstGeom>
          <a:noFill/>
          <a:ln w="9525">
            <a:noFill/>
            <a:miter lim="800000"/>
          </a:ln>
        </p:spPr>
        <p:txBody>
          <a:bodyPr wrap="square" lIns="99980" tIns="49987" rIns="99980" bIns="49987" rtlCol="0">
            <a:spAutoFit/>
          </a:bodyPr>
          <a:lstStyle>
            <a:defPPr>
              <a:defRPr lang="zh-CN"/>
            </a:defPPr>
            <a:lvl1pPr defTabSz="1001395"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Section Summary</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p:cNvSpPr txBox="1"/>
          <p:nvPr userDrawn="1"/>
        </p:nvSpPr>
        <p:spPr bwMode="auto">
          <a:xfrm>
            <a:off x="1595500" y="408779"/>
            <a:ext cx="2412268" cy="639559"/>
          </a:xfrm>
          <a:prstGeom prst="rect">
            <a:avLst/>
          </a:prstGeom>
          <a:noFill/>
          <a:ln w="9525">
            <a:noFill/>
            <a:miter lim="800000"/>
          </a:ln>
        </p:spPr>
        <p:txBody>
          <a:bodyPr wrap="square" lIns="99980" tIns="49987" rIns="99980" bIns="49987" rtlCol="0">
            <a:spAutoFit/>
          </a:bodyPr>
          <a:lstStyle/>
          <a:p>
            <a:pPr algn="l" defTabSz="1001395"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Summary</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auto">
              <a:defRPr baseline="0">
                <a:latin typeface="Huawei Sans" panose="020C0503030203020204" pitchFamily="34" charset="0"/>
              </a:defRPr>
            </a:lvl2pPr>
            <a:lvl3pPr fontAlgn="auto">
              <a:defRPr baseline="0">
                <a:latin typeface="Huawei Sans" panose="020C0503030203020204" pitchFamily="34" charset="0"/>
              </a:defRPr>
            </a:lvl3pPr>
            <a:lvl4pPr fontAlgn="auto">
              <a:defRPr baseline="0">
                <a:latin typeface="Huawei Sans" panose="020C0503030203020204" pitchFamily="34" charset="0"/>
              </a:defRPr>
            </a:lvl4pPr>
            <a:lvl5pPr fontAlgn="auto">
              <a:buNone/>
              <a:defRPr baseline="0">
                <a:latin typeface="Huawei Sans" panose="020C0503030203020204" pitchFamily="34" charset="0"/>
              </a:defRPr>
            </a:lvl5pPr>
          </a:lstStyle>
          <a:p>
            <a:pPr lvl="0"/>
            <a:r>
              <a:rPr lang="en-US" altLang="zh-CN" dirty="0" smtClean="0"/>
              <a:t>Click to edit</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smtClean="0"/>
              <a:t>More information for trainees</a:t>
            </a:r>
            <a:endParaRPr lang="zh-CN" altLang="en-US" dirty="0"/>
          </a:p>
        </p:txBody>
      </p:sp>
      <p:sp>
        <p:nvSpPr>
          <p:cNvPr id="13" name="TextBox 10"/>
          <p:cNvSpPr txBox="1"/>
          <p:nvPr userDrawn="1"/>
        </p:nvSpPr>
        <p:spPr bwMode="auto">
          <a:xfrm>
            <a:off x="1595500" y="408779"/>
            <a:ext cx="5040560" cy="639559"/>
          </a:xfrm>
          <a:prstGeom prst="rect">
            <a:avLst/>
          </a:prstGeom>
          <a:noFill/>
          <a:ln w="9525">
            <a:noFill/>
            <a:miter lim="800000"/>
          </a:ln>
        </p:spPr>
        <p:txBody>
          <a:bodyPr wrap="square" lIns="99980" tIns="49987" rIns="99980" bIns="49987" rtlCol="0">
            <a:spAutoFit/>
          </a:bodyPr>
          <a:lstStyle/>
          <a:p>
            <a:pPr algn="l" defTabSz="1001395"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More Information</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fontAlgn="auto">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p:cNvSpPr txBox="1"/>
          <p:nvPr userDrawn="1"/>
        </p:nvSpPr>
        <p:spPr bwMode="auto">
          <a:xfrm>
            <a:off x="1595500" y="408779"/>
            <a:ext cx="5040560" cy="639559"/>
          </a:xfrm>
          <a:prstGeom prst="rect">
            <a:avLst/>
          </a:prstGeom>
          <a:noFill/>
          <a:ln w="9525">
            <a:noFill/>
            <a:miter lim="800000"/>
          </a:ln>
        </p:spPr>
        <p:txBody>
          <a:bodyPr wrap="square" lIns="99980" tIns="49987" rIns="99980" bIns="49987" rtlCol="0">
            <a:spAutoFit/>
          </a:bodyPr>
          <a:lstStyle/>
          <a:p>
            <a:pPr algn="l" defTabSz="1001395" rtl="0" eaLnBrk="0" fontAlgn="ctr" hangingPunct="0">
              <a:spcBef>
                <a:spcPct val="0"/>
              </a:spcBef>
              <a:spcAft>
                <a:spcPct val="0"/>
              </a:spcAft>
            </a:pPr>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Recommendations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srcRect t="17896" b="10658"/>
          <a:stretch>
            <a:fillRect/>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lstStyle/>
          <a:p>
            <a:pPr marL="0" marR="0" indent="0" algn="l" defTabSz="913765" rtl="0" eaLnBrk="1" fontAlgn="ctr" latinLnBrk="0" hangingPunct="1">
              <a:lnSpc>
                <a:spcPct val="100000"/>
              </a:lnSpc>
              <a:spcBef>
                <a:spcPct val="0"/>
              </a:spcBef>
              <a:spcAft>
                <a:spcPct val="0"/>
              </a:spcAft>
              <a:buClrTx/>
              <a:buSzTx/>
              <a:buFontTx/>
              <a:buNone/>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4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endParaRPr lang="en-US" altLang="zh-CN" sz="54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600" b="0" cap="none" spc="0" baseline="0" dirty="0" smtClean="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600"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1#修订记录">
    <p:spTree>
      <p:nvGrpSpPr>
        <p:cNvPr id="1" name=""/>
        <p:cNvGrpSpPr/>
        <p:nvPr/>
      </p:nvGrpSpPr>
      <p:grpSpPr>
        <a:xfrm>
          <a:off x="0" y="0"/>
          <a:ext cx="0" cy="0"/>
          <a:chOff x="0" y="0"/>
          <a:chExt cx="0" cy="0"/>
        </a:xfrm>
      </p:grpSpPr>
      <p:graphicFrame>
        <p:nvGraphicFramePr>
          <p:cNvPr id="3" name="Group 3"/>
          <p:cNvGraphicFramePr>
            <a:graphicFrameLocks noGrp="1"/>
          </p:cNvGraphicFramePr>
          <p:nvPr userDrawn="1"/>
        </p:nvGraphicFramePr>
        <p:xfrm>
          <a:off x="1007140" y="1254490"/>
          <a:ext cx="10427214" cy="1082675"/>
        </p:xfrm>
        <a:graphic>
          <a:graphicData uri="http://schemas.openxmlformats.org/drawingml/2006/table">
            <a:tbl>
              <a:tblPr/>
              <a:tblGrid>
                <a:gridCol w="3119031"/>
                <a:gridCol w="1967450"/>
                <a:gridCol w="3006836"/>
                <a:gridCol w="2333897"/>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Huawei Sans" panose="020C0503030203020204" pitchFamily="34" charset="0"/>
                          <a:ea typeface="+mn-ea"/>
                        </a:rPr>
                        <a:t>Course Code</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Huawei Sans" panose="020C0503030203020204" pitchFamily="34" charset="0"/>
                          <a:ea typeface="+mn-ea"/>
                        </a:rPr>
                        <a:t>Product</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Huawei Sans" panose="020C0503030203020204" pitchFamily="34" charset="0"/>
                          <a:ea typeface="+mn-ea"/>
                        </a:rPr>
                        <a:t>Product Version</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Huawei Sans" panose="020C0503030203020204" pitchFamily="34" charset="0"/>
                          <a:ea typeface="+mn-ea"/>
                        </a:rPr>
                        <a:t>Course Version</a:t>
                      </a:r>
                      <a:endParaRPr kumimoji="1" lang="en-US" altLang="zh-CN"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 name="Group 21"/>
          <p:cNvGraphicFramePr>
            <a:graphicFrameLocks noGrp="1"/>
          </p:cNvGraphicFramePr>
          <p:nvPr userDrawn="1"/>
        </p:nvGraphicFramePr>
        <p:xfrm>
          <a:off x="1007140" y="2776902"/>
          <a:ext cx="10460714" cy="3038475"/>
        </p:xfrm>
        <a:graphic>
          <a:graphicData uri="http://schemas.openxmlformats.org/drawingml/2006/table">
            <a:tbl>
              <a:tblPr/>
              <a:tblGrid>
                <a:gridCol w="3119030"/>
                <a:gridCol w="1967450"/>
                <a:gridCol w="3023155"/>
                <a:gridCol w="2351079"/>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Huawei Sans" panose="020C0503030203020204" pitchFamily="34" charset="0"/>
                          <a:ea typeface="+mn-ea"/>
                        </a:rPr>
                        <a:t>Author/ID</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Huawei Sans" panose="020C0503030203020204" pitchFamily="34" charset="0"/>
                          <a:ea typeface="+mn-ea"/>
                        </a:rPr>
                        <a:t>Date</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Huawei Sans" panose="020C0503030203020204" pitchFamily="34" charset="0"/>
                          <a:ea typeface="+mn-ea"/>
                        </a:rPr>
                        <a:t>Reviewer/ID</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r>
                        <a:rPr kumimoji="1" lang="en-US" altLang="zh-CN" sz="1800" b="1" i="0" u="none" strike="noStrike" cap="none" normalizeH="0" baseline="0" dirty="0">
                          <a:ln>
                            <a:noFill/>
                          </a:ln>
                          <a:solidFill>
                            <a:schemeClr val="tx1"/>
                          </a:solidFill>
                          <a:effectLst/>
                          <a:latin typeface="Huawei Sans" panose="020C0503030203020204" pitchFamily="34" charset="0"/>
                          <a:ea typeface="+mn-ea"/>
                        </a:rPr>
                        <a:t>New/Update</a:t>
                      </a:r>
                      <a:endParaRPr kumimoji="1" lang="zh-CN" altLang="en-US" sz="1800" b="1" i="0" u="none" strike="noStrike" cap="none" normalizeH="0" baseline="0" dirty="0">
                        <a:ln>
                          <a:noFill/>
                        </a:ln>
                        <a:solidFill>
                          <a:schemeClr val="tx1"/>
                        </a:solidFill>
                        <a:effectLst/>
                        <a:latin typeface="Huawei Sans" panose="020C0503030203020204" pitchFamily="34" charset="0"/>
                        <a:ea typeface="+mn-ea"/>
                      </a:endParaRPr>
                    </a:p>
                  </a:txBody>
                  <a:tcPr marL="102659" marR="10265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en-US"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anose="05000000000000000000" pitchFamily="2" charset="2"/>
                        <a:buNone/>
                      </a:pPr>
                      <a:endParaRPr kumimoji="0" lang="zh-CN" altLang="zh-CN" sz="1600" b="0" i="0" u="none" strike="noStrike" cap="none" normalizeH="0" baseline="0" dirty="0">
                        <a:ln>
                          <a:noFill/>
                        </a:ln>
                        <a:solidFill>
                          <a:schemeClr val="tx1"/>
                        </a:solidFill>
                        <a:effectLst/>
                        <a:latin typeface="Huawei Sans" panose="020C0503030203020204" pitchFamily="34" charset="0"/>
                        <a:ea typeface="+mn-ea"/>
                      </a:endParaRPr>
                    </a:p>
                  </a:txBody>
                  <a:tcPr marL="104303" marR="104303"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文本占位符 7"/>
          <p:cNvSpPr>
            <a:spLocks noGrp="1"/>
          </p:cNvSpPr>
          <p:nvPr>
            <p:ph type="body" sz="quarter" idx="13" hasCustomPrompt="1"/>
          </p:nvPr>
        </p:nvSpPr>
        <p:spPr>
          <a:xfrm>
            <a:off x="1007042" y="3373862"/>
            <a:ext cx="3119128" cy="468052"/>
          </a:xfrm>
          <a:prstGeom prst="rect">
            <a:avLst/>
          </a:prstGeom>
        </p:spPr>
        <p:txBody>
          <a:bodyPr anchor="ctr"/>
          <a:lstStyle>
            <a:lvl1pPr algn="ctr">
              <a:lnSpc>
                <a:spcPct val="100000"/>
              </a:lnSpc>
              <a:buNone/>
              <a:defRPr lang="en-US" altLang="zh-CN" b="0" i="0" smtClean="0">
                <a:effectLst/>
              </a:defRPr>
            </a:lvl1pPr>
          </a:lstStyle>
          <a:p>
            <a:pPr lvl="0"/>
            <a:r>
              <a:rPr lang="en-US" altLang="zh-CN" dirty="0"/>
              <a:t>Wan </a:t>
            </a:r>
            <a:r>
              <a:rPr lang="en-US" altLang="zh-CN" dirty="0" err="1"/>
              <a:t>Changli</a:t>
            </a:r>
            <a:r>
              <a:rPr lang="en-US" altLang="zh-CN" dirty="0"/>
              <a:t>, WX408647</a:t>
            </a:r>
            <a:endParaRPr lang="zh-CN" altLang="en-US" dirty="0"/>
          </a:p>
        </p:txBody>
      </p:sp>
      <p:sp>
        <p:nvSpPr>
          <p:cNvPr id="10" name="文本占位符 7"/>
          <p:cNvSpPr>
            <a:spLocks noGrp="1"/>
          </p:cNvSpPr>
          <p:nvPr>
            <p:ph type="body" sz="quarter" idx="14" hasCustomPrompt="1"/>
          </p:nvPr>
        </p:nvSpPr>
        <p:spPr>
          <a:xfrm>
            <a:off x="4126170" y="3373862"/>
            <a:ext cx="1967450" cy="468052"/>
          </a:xfrm>
          <a:prstGeom prst="rect">
            <a:avLst/>
          </a:prstGeom>
        </p:spPr>
        <p:txBody>
          <a:bodyPr anchor="ctr"/>
          <a:lstStyle>
            <a:lvl1pPr algn="ctr">
              <a:lnSpc>
                <a:spcPct val="100000"/>
              </a:lnSpc>
              <a:buNone/>
              <a:defRPr lang="en-US" altLang="zh-CN" sz="1050" smtClean="0">
                <a:effectLst/>
              </a:defRPr>
            </a:lvl1pPr>
          </a:lstStyle>
          <a:p>
            <a:pPr lvl="0"/>
            <a:r>
              <a:rPr lang="en-US" altLang="zh-CN" sz="1050" dirty="0">
                <a:effectLst/>
                <a:latin typeface="Tahoma" panose="020B0604030504040204" pitchFamily="34" charset="0"/>
              </a:rPr>
              <a:t>February 13, 2020</a:t>
            </a:r>
            <a:endParaRPr lang="zh-CN" altLang="en-US" dirty="0"/>
          </a:p>
        </p:txBody>
      </p:sp>
      <p:sp>
        <p:nvSpPr>
          <p:cNvPr id="13" name="Rectangle 2"/>
          <p:cNvSpPr>
            <a:spLocks noChangeArrowheads="1"/>
          </p:cNvSpPr>
          <p:nvPr userDrawn="1"/>
        </p:nvSpPr>
        <p:spPr bwMode="auto">
          <a:xfrm>
            <a:off x="952129" y="368661"/>
            <a:ext cx="4195603" cy="479425"/>
          </a:xfrm>
          <a:prstGeom prst="rect">
            <a:avLst/>
          </a:prstGeom>
          <a:noFill/>
          <a:ln w="9525">
            <a:noFill/>
            <a:miter lim="800000"/>
          </a:ln>
        </p:spPr>
        <p:txBody>
          <a:bodyPr lIns="78227" tIns="39112" rIns="78227" bIns="39112" anchor="ctr"/>
          <a:lstStyle/>
          <a:p>
            <a:pPr algn="l" defTabSz="1001395" rtl="0" eaLnBrk="0" fontAlgn="t" hangingPunct="0">
              <a:spcBef>
                <a:spcPct val="0"/>
              </a:spcBef>
              <a:spcAft>
                <a:spcPct val="0"/>
              </a:spcAft>
            </a:pPr>
            <a:r>
              <a:rPr lang="en-US" altLang="zh-CN" sz="3500" b="1" kern="1200" dirty="0">
                <a:solidFill>
                  <a:schemeClr val="tx1">
                    <a:lumMod val="75000"/>
                    <a:lumOff val="25000"/>
                  </a:schemeClr>
                </a:solidFill>
                <a:latin typeface="Huawei Sans" panose="020C0503030203020204" pitchFamily="34" charset="0"/>
                <a:ea typeface="+mn-ea"/>
                <a:cs typeface="Arial" panose="020B0604020202020204" pitchFamily="34" charset="0"/>
              </a:rPr>
              <a:t>Revision</a:t>
            </a:r>
            <a:r>
              <a:rPr lang="en-US" altLang="zh-CN" sz="3500" b="1" kern="1200" baseline="0" dirty="0">
                <a:solidFill>
                  <a:schemeClr val="tx1">
                    <a:lumMod val="75000"/>
                    <a:lumOff val="25000"/>
                  </a:schemeClr>
                </a:solidFill>
                <a:latin typeface="Huawei Sans" panose="020C0503030203020204" pitchFamily="34" charset="0"/>
                <a:ea typeface="+mn-ea"/>
                <a:cs typeface="Arial" panose="020B0604020202020204" pitchFamily="34" charset="0"/>
              </a:rPr>
              <a:t> Record</a:t>
            </a:r>
            <a:endParaRPr lang="zh-CN" altLang="en-US" sz="3500" b="1" kern="1200" dirty="0">
              <a:solidFill>
                <a:schemeClr val="tx1">
                  <a:lumMod val="75000"/>
                  <a:lumOff val="25000"/>
                </a:schemeClr>
              </a:solidFill>
              <a:latin typeface="Huawei Sans" panose="020C0503030203020204" pitchFamily="34" charset="0"/>
              <a:ea typeface="+mn-ea"/>
              <a:cs typeface="Arial" panose="020B0604020202020204" pitchFamily="34" charset="0"/>
            </a:endParaRPr>
          </a:p>
        </p:txBody>
      </p:sp>
      <p:sp>
        <p:nvSpPr>
          <p:cNvPr id="8" name="Text Box 58"/>
          <p:cNvSpPr txBox="1">
            <a:spLocks noChangeArrowheads="1"/>
          </p:cNvSpPr>
          <p:nvPr userDrawn="1"/>
        </p:nvSpPr>
        <p:spPr bwMode="auto">
          <a:xfrm>
            <a:off x="7487791" y="368660"/>
            <a:ext cx="3996445" cy="523220"/>
          </a:xfrm>
          <a:prstGeom prst="rect">
            <a:avLst/>
          </a:prstGeom>
          <a:noFill/>
          <a:ln w="9525" algn="ctr">
            <a:noFill/>
            <a:miter lim="800000"/>
          </a:ln>
        </p:spPr>
        <p:txBody>
          <a:bodyPr wrap="square">
            <a:spAutoFit/>
          </a:bodyPr>
          <a:lstStyle/>
          <a:p>
            <a:pPr fontAlgn="ctr">
              <a:spcBef>
                <a:spcPct val="50000"/>
              </a:spcBef>
            </a:pPr>
            <a:r>
              <a:rPr lang="en-US" altLang="zh-CN" sz="2800" kern="1200" baseline="0" dirty="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a:fillRect/>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2005"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2005"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smtClean="0"/>
              <a:t>Click to Edit Title</a:t>
            </a:r>
            <a:endParaRPr lang="zh-CN" altLang="en-US" dirty="0" smtClean="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baseline="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endPar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smtClean="0"/>
              <a:t>The chapter describes ...</a:t>
            </a:r>
            <a:endParaRPr lang="zh-CN" altLang="en-US" dirty="0"/>
          </a:p>
        </p:txBody>
      </p:sp>
      <p:sp>
        <p:nvSpPr>
          <p:cNvPr id="27" name="TextBox 10"/>
          <p:cNvSpPr txBox="1"/>
          <p:nvPr userDrawn="1"/>
        </p:nvSpPr>
        <p:spPr bwMode="auto">
          <a:xfrm>
            <a:off x="1595500" y="408779"/>
            <a:ext cx="2376264" cy="639559"/>
          </a:xfrm>
          <a:prstGeom prst="rect">
            <a:avLst/>
          </a:prstGeom>
          <a:noFill/>
          <a:ln w="9525">
            <a:noFill/>
            <a:miter lim="800000"/>
          </a:ln>
        </p:spPr>
        <p:txBody>
          <a:bodyPr wrap="square" lIns="99980" tIns="49987" rIns="99980" bIns="49987" rtlCol="0">
            <a:spAutoFit/>
          </a:bodyPr>
          <a:lstStyle>
            <a:defPPr>
              <a:defRPr lang="zh-CN"/>
            </a:defPPr>
            <a:lvl1pPr defTabSz="1001395"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p:cNvSpPr txBox="1"/>
          <p:nvPr userDrawn="1"/>
        </p:nvSpPr>
        <p:spPr bwMode="auto">
          <a:xfrm>
            <a:off x="1595500" y="408779"/>
            <a:ext cx="2592288" cy="639559"/>
          </a:xfrm>
          <a:prstGeom prst="rect">
            <a:avLst/>
          </a:prstGeom>
          <a:noFill/>
          <a:ln w="9525">
            <a:noFill/>
            <a:miter lim="800000"/>
          </a:ln>
        </p:spPr>
        <p:txBody>
          <a:bodyPr wrap="square" lIns="99980" tIns="49987" rIns="99980" bIns="49987" rtlCol="0">
            <a:spAutoFit/>
          </a:bodyPr>
          <a:lstStyle>
            <a:defPPr>
              <a:defRPr lang="zh-CN"/>
            </a:defPPr>
            <a:lvl1pPr defTabSz="1001395"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Objectives</a:t>
            </a:r>
            <a:endParaRPr lang="en-US" altLang="zh-CN"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2005" rtl="0" eaLnBrk="1" fontAlgn="ctr" latinLnBrk="0" hangingPunct="1">
              <a:lnSpc>
                <a:spcPct val="140000"/>
              </a:lnSpc>
              <a:spcBef>
                <a:spcPct val="30000"/>
              </a:spcBef>
              <a:spcAft>
                <a:spcPct val="0"/>
              </a:spcAft>
              <a:buClr>
                <a:schemeClr val="tx1"/>
              </a:buClr>
              <a:buSzPct val="50000"/>
              <a:buFont typeface="Wingdings" panose="05000000000000000000" pitchFamily="2" charset="2"/>
              <a:buChar char="l"/>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2005" rtl="0" eaLnBrk="1" fontAlgn="ctr" latinLnBrk="0" hangingPunct="1">
              <a:lnSpc>
                <a:spcPct val="140000"/>
              </a:lnSpc>
              <a:spcBef>
                <a:spcPct val="30000"/>
              </a:spcBef>
              <a:spcAft>
                <a:spcPct val="0"/>
              </a:spcAft>
              <a:buClr>
                <a:schemeClr val="tx1"/>
              </a:buClr>
              <a:buSzPct val="50000"/>
              <a:buFont typeface="Wingdings" panose="05000000000000000000" pitchFamily="2" charset="2"/>
              <a:buChar char="l"/>
              <a:defRPr/>
            </a:pPr>
            <a:r>
              <a:rPr kumimoji="0" lang="en-US" altLang="zh-CN" sz="2200" b="0" i="0" u="none" strike="noStrike" kern="0" cap="none" spc="0" normalizeH="0" baseline="0" noProof="0" dirty="0" smtClean="0">
                <a:ln>
                  <a:noFill/>
                </a:ln>
                <a:solidFill>
                  <a:srgbClr val="000000"/>
                </a:solidFill>
                <a:effectLst/>
                <a:uLnTx/>
                <a:uFillTx/>
                <a:latin typeface="+mn-lt"/>
                <a:ea typeface="+mn-ea"/>
                <a:cs typeface="+mn-cs"/>
              </a:rPr>
              <a:t>On completion of this course, you will be able to:</a:t>
            </a:r>
            <a:endParaRPr lang="zh-CN" altLang="en-US" dirty="0" smtClean="0"/>
          </a:p>
          <a:p>
            <a:pPr lvl="1"/>
            <a:r>
              <a:rPr lang="zh-CN" altLang="en-US" dirty="0" smtClean="0"/>
              <a:t>第二</a:t>
            </a:r>
            <a:r>
              <a:rPr lang="zh-CN" altLang="en-US" dirty="0"/>
              <a:t>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p:cNvSpPr txBox="1"/>
          <p:nvPr userDrawn="1"/>
        </p:nvSpPr>
        <p:spPr bwMode="auto">
          <a:xfrm>
            <a:off x="1595500" y="408779"/>
            <a:ext cx="2232248" cy="639559"/>
          </a:xfrm>
          <a:prstGeom prst="rect">
            <a:avLst/>
          </a:prstGeom>
          <a:noFill/>
          <a:ln w="9525">
            <a:noFill/>
            <a:miter lim="800000"/>
          </a:ln>
        </p:spPr>
        <p:txBody>
          <a:bodyPr wrap="square" lIns="99980" tIns="49987" rIns="99980" bIns="49987" rtlCol="0">
            <a:spAutoFit/>
          </a:bodyPr>
          <a:lstStyle/>
          <a:p>
            <a:pPr algn="l" defTabSz="1001395" eaLnBrk="0" fontAlgn="ctr" hangingPunct="0"/>
            <a:r>
              <a:rPr lang="en-US" altLang="zh-CN" sz="3500" b="1" kern="1200"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Contents</a:t>
            </a:r>
            <a:endParaRPr lang="en-US" altLang="zh-CN" sz="3500" b="1" kern="1200"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7"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1" fmla="*/ 7021 w 10000"/>
              <a:gd name="connsiteY0-2" fmla="*/ 0 h 10000"/>
              <a:gd name="connsiteX1-3" fmla="*/ 0 w 10000"/>
              <a:gd name="connsiteY1-4" fmla="*/ 0 h 10000"/>
              <a:gd name="connsiteX2-5" fmla="*/ 197 w 10000"/>
              <a:gd name="connsiteY2-6" fmla="*/ 5024 h 10000"/>
              <a:gd name="connsiteX3-7" fmla="*/ 0 w 10000"/>
              <a:gd name="connsiteY3-8" fmla="*/ 10000 h 10000"/>
              <a:gd name="connsiteX4-9" fmla="*/ 10000 w 10000"/>
              <a:gd name="connsiteY4-10" fmla="*/ 10000 h 10000"/>
              <a:gd name="connsiteX5-11" fmla="*/ 7736 w 10000"/>
              <a:gd name="connsiteY5-12" fmla="*/ 5574 h 10000"/>
              <a:gd name="connsiteX6-13" fmla="*/ 7021 w 10000"/>
              <a:gd name="connsiteY6-14" fmla="*/ 0 h 10000"/>
              <a:gd name="connsiteX0-15" fmla="*/ 7021 w 7736"/>
              <a:gd name="connsiteY0-16" fmla="*/ 0 h 10038"/>
              <a:gd name="connsiteX1-17" fmla="*/ 0 w 7736"/>
              <a:gd name="connsiteY1-18" fmla="*/ 0 h 10038"/>
              <a:gd name="connsiteX2-19" fmla="*/ 197 w 7736"/>
              <a:gd name="connsiteY2-20" fmla="*/ 5024 h 10038"/>
              <a:gd name="connsiteX3-21" fmla="*/ 0 w 7736"/>
              <a:gd name="connsiteY3-22" fmla="*/ 10000 h 10038"/>
              <a:gd name="connsiteX4-23" fmla="*/ 7017 w 7736"/>
              <a:gd name="connsiteY4-24" fmla="*/ 10038 h 10038"/>
              <a:gd name="connsiteX5-25" fmla="*/ 7736 w 7736"/>
              <a:gd name="connsiteY5-26" fmla="*/ 5574 h 10038"/>
              <a:gd name="connsiteX6-27" fmla="*/ 7021 w 7736"/>
              <a:gd name="connsiteY6-28" fmla="*/ 0 h 10038"/>
              <a:gd name="connsiteX0-29" fmla="*/ 9076 w 9316"/>
              <a:gd name="connsiteY0-30" fmla="*/ 0 h 10000"/>
              <a:gd name="connsiteX1-31" fmla="*/ 0 w 9316"/>
              <a:gd name="connsiteY1-32" fmla="*/ 0 h 10000"/>
              <a:gd name="connsiteX2-33" fmla="*/ 255 w 9316"/>
              <a:gd name="connsiteY2-34" fmla="*/ 5005 h 10000"/>
              <a:gd name="connsiteX3-35" fmla="*/ 0 w 9316"/>
              <a:gd name="connsiteY3-36" fmla="*/ 9962 h 10000"/>
              <a:gd name="connsiteX4-37" fmla="*/ 9071 w 9316"/>
              <a:gd name="connsiteY4-38" fmla="*/ 10000 h 10000"/>
              <a:gd name="connsiteX5-39" fmla="*/ 9316 w 9316"/>
              <a:gd name="connsiteY5-40" fmla="*/ 5668 h 10000"/>
              <a:gd name="connsiteX6-41" fmla="*/ 9076 w 9316"/>
              <a:gd name="connsiteY6-42" fmla="*/ 0 h 10000"/>
              <a:gd name="connsiteX0-43" fmla="*/ 9742 w 10000"/>
              <a:gd name="connsiteY0-44" fmla="*/ 0 h 10000"/>
              <a:gd name="connsiteX1-45" fmla="*/ 0 w 10000"/>
              <a:gd name="connsiteY1-46" fmla="*/ 0 h 10000"/>
              <a:gd name="connsiteX2-47" fmla="*/ 274 w 10000"/>
              <a:gd name="connsiteY2-48" fmla="*/ 5005 h 10000"/>
              <a:gd name="connsiteX3-49" fmla="*/ 0 w 10000"/>
              <a:gd name="connsiteY3-50" fmla="*/ 9962 h 10000"/>
              <a:gd name="connsiteX4-51" fmla="*/ 9737 w 10000"/>
              <a:gd name="connsiteY4-52" fmla="*/ 10000 h 10000"/>
              <a:gd name="connsiteX5-53" fmla="*/ 10000 w 10000"/>
              <a:gd name="connsiteY5-54" fmla="*/ 5668 h 10000"/>
              <a:gd name="connsiteX6-55" fmla="*/ 9742 w 10000"/>
              <a:gd name="connsiteY6-56" fmla="*/ 0 h 10000"/>
              <a:gd name="connsiteX0-57" fmla="*/ 9742 w 9877"/>
              <a:gd name="connsiteY0-58" fmla="*/ 0 h 10000"/>
              <a:gd name="connsiteX1-59" fmla="*/ 0 w 9877"/>
              <a:gd name="connsiteY1-60" fmla="*/ 0 h 10000"/>
              <a:gd name="connsiteX2-61" fmla="*/ 274 w 9877"/>
              <a:gd name="connsiteY2-62" fmla="*/ 5005 h 10000"/>
              <a:gd name="connsiteX3-63" fmla="*/ 0 w 9877"/>
              <a:gd name="connsiteY3-64" fmla="*/ 9962 h 10000"/>
              <a:gd name="connsiteX4-65" fmla="*/ 9737 w 9877"/>
              <a:gd name="connsiteY4-66" fmla="*/ 10000 h 10000"/>
              <a:gd name="connsiteX5-67" fmla="*/ 9738 w 9877"/>
              <a:gd name="connsiteY5-68" fmla="*/ 5783 h 10000"/>
              <a:gd name="connsiteX6-69" fmla="*/ 9742 w 9877"/>
              <a:gd name="connsiteY6-70" fmla="*/ 0 h 10000"/>
              <a:gd name="connsiteX0-71" fmla="*/ 9863 w 9991"/>
              <a:gd name="connsiteY0-72" fmla="*/ 0 h 10000"/>
              <a:gd name="connsiteX1-73" fmla="*/ 0 w 9991"/>
              <a:gd name="connsiteY1-74" fmla="*/ 0 h 10000"/>
              <a:gd name="connsiteX2-75" fmla="*/ 277 w 9991"/>
              <a:gd name="connsiteY2-76" fmla="*/ 5005 h 10000"/>
              <a:gd name="connsiteX3-77" fmla="*/ 0 w 9991"/>
              <a:gd name="connsiteY3-78" fmla="*/ 9962 h 10000"/>
              <a:gd name="connsiteX4-79" fmla="*/ 9858 w 9991"/>
              <a:gd name="connsiteY4-80" fmla="*/ 10000 h 10000"/>
              <a:gd name="connsiteX5-81" fmla="*/ 9817 w 9991"/>
              <a:gd name="connsiteY5-82" fmla="*/ 5783 h 10000"/>
              <a:gd name="connsiteX6-83" fmla="*/ 9863 w 9991"/>
              <a:gd name="connsiteY6-84" fmla="*/ 0 h 10000"/>
              <a:gd name="connsiteX0-85" fmla="*/ 9872 w 10014"/>
              <a:gd name="connsiteY0-86" fmla="*/ 0 h 10000"/>
              <a:gd name="connsiteX1-87" fmla="*/ 0 w 10014"/>
              <a:gd name="connsiteY1-88" fmla="*/ 0 h 10000"/>
              <a:gd name="connsiteX2-89" fmla="*/ 277 w 10014"/>
              <a:gd name="connsiteY2-90" fmla="*/ 5005 h 10000"/>
              <a:gd name="connsiteX3-91" fmla="*/ 0 w 10014"/>
              <a:gd name="connsiteY3-92" fmla="*/ 9962 h 10000"/>
              <a:gd name="connsiteX4-93" fmla="*/ 9867 w 10014"/>
              <a:gd name="connsiteY4-94" fmla="*/ 10000 h 10000"/>
              <a:gd name="connsiteX5-95" fmla="*/ 9890 w 10014"/>
              <a:gd name="connsiteY5-96" fmla="*/ 5745 h 10000"/>
              <a:gd name="connsiteX6-97" fmla="*/ 9872 w 10014"/>
              <a:gd name="connsiteY6-98" fmla="*/ 0 h 10000"/>
              <a:gd name="connsiteX0-99" fmla="*/ 9872 w 10030"/>
              <a:gd name="connsiteY0-100" fmla="*/ 0 h 10000"/>
              <a:gd name="connsiteX1-101" fmla="*/ 0 w 10030"/>
              <a:gd name="connsiteY1-102" fmla="*/ 0 h 10000"/>
              <a:gd name="connsiteX2-103" fmla="*/ 277 w 10030"/>
              <a:gd name="connsiteY2-104" fmla="*/ 5005 h 10000"/>
              <a:gd name="connsiteX3-105" fmla="*/ 0 w 10030"/>
              <a:gd name="connsiteY3-106" fmla="*/ 9962 h 10000"/>
              <a:gd name="connsiteX4-107" fmla="*/ 9867 w 10030"/>
              <a:gd name="connsiteY4-108" fmla="*/ 10000 h 10000"/>
              <a:gd name="connsiteX5-109" fmla="*/ 9890 w 10030"/>
              <a:gd name="connsiteY5-110" fmla="*/ 5745 h 10000"/>
              <a:gd name="connsiteX6-111" fmla="*/ 9872 w 10030"/>
              <a:gd name="connsiteY6-112" fmla="*/ 0 h 10000"/>
              <a:gd name="connsiteX0-113" fmla="*/ 9872 w 9921"/>
              <a:gd name="connsiteY0-114" fmla="*/ 0 h 10000"/>
              <a:gd name="connsiteX1-115" fmla="*/ 0 w 9921"/>
              <a:gd name="connsiteY1-116" fmla="*/ 0 h 10000"/>
              <a:gd name="connsiteX2-117" fmla="*/ 277 w 9921"/>
              <a:gd name="connsiteY2-118" fmla="*/ 5005 h 10000"/>
              <a:gd name="connsiteX3-119" fmla="*/ 0 w 9921"/>
              <a:gd name="connsiteY3-120" fmla="*/ 9962 h 10000"/>
              <a:gd name="connsiteX4-121" fmla="*/ 9867 w 9921"/>
              <a:gd name="connsiteY4-122" fmla="*/ 10000 h 10000"/>
              <a:gd name="connsiteX5-123" fmla="*/ 9890 w 9921"/>
              <a:gd name="connsiteY5-124" fmla="*/ 5745 h 10000"/>
              <a:gd name="connsiteX6-125" fmla="*/ 9872 w 9921"/>
              <a:gd name="connsiteY6-126" fmla="*/ 0 h 10000"/>
              <a:gd name="connsiteX0-127" fmla="*/ 9951 w 9974"/>
              <a:gd name="connsiteY0-128" fmla="*/ 0 h 10000"/>
              <a:gd name="connsiteX1-129" fmla="*/ 0 w 9974"/>
              <a:gd name="connsiteY1-130" fmla="*/ 0 h 10000"/>
              <a:gd name="connsiteX2-131" fmla="*/ 279 w 9974"/>
              <a:gd name="connsiteY2-132" fmla="*/ 5005 h 10000"/>
              <a:gd name="connsiteX3-133" fmla="*/ 0 w 9974"/>
              <a:gd name="connsiteY3-134" fmla="*/ 9962 h 10000"/>
              <a:gd name="connsiteX4-135" fmla="*/ 9946 w 9974"/>
              <a:gd name="connsiteY4-136" fmla="*/ 10000 h 10000"/>
              <a:gd name="connsiteX5-137" fmla="*/ 9969 w 9974"/>
              <a:gd name="connsiteY5-138" fmla="*/ 5745 h 10000"/>
              <a:gd name="connsiteX6-139" fmla="*/ 9951 w 9974"/>
              <a:gd name="connsiteY6-140" fmla="*/ 0 h 10000"/>
              <a:gd name="connsiteX0-141" fmla="*/ 9977 w 10001"/>
              <a:gd name="connsiteY0-142" fmla="*/ 0 h 10000"/>
              <a:gd name="connsiteX1-143" fmla="*/ 0 w 10001"/>
              <a:gd name="connsiteY1-144" fmla="*/ 0 h 10000"/>
              <a:gd name="connsiteX2-145" fmla="*/ 280 w 10001"/>
              <a:gd name="connsiteY2-146" fmla="*/ 5005 h 10000"/>
              <a:gd name="connsiteX3-147" fmla="*/ 0 w 10001"/>
              <a:gd name="connsiteY3-148" fmla="*/ 9962 h 10000"/>
              <a:gd name="connsiteX4-149" fmla="*/ 9972 w 10001"/>
              <a:gd name="connsiteY4-150" fmla="*/ 10000 h 10000"/>
              <a:gd name="connsiteX5-151" fmla="*/ 9995 w 10001"/>
              <a:gd name="connsiteY5-152" fmla="*/ 5745 h 10000"/>
              <a:gd name="connsiteX6-153" fmla="*/ 9977 w 10001"/>
              <a:gd name="connsiteY6-154" fmla="*/ 0 h 10000"/>
              <a:gd name="connsiteX0-155" fmla="*/ 9977 w 10001"/>
              <a:gd name="connsiteY0-156" fmla="*/ 0 h 10000"/>
              <a:gd name="connsiteX1-157" fmla="*/ 0 w 10001"/>
              <a:gd name="connsiteY1-158" fmla="*/ 0 h 10000"/>
              <a:gd name="connsiteX2-159" fmla="*/ 280 w 10001"/>
              <a:gd name="connsiteY2-160" fmla="*/ 5005 h 10000"/>
              <a:gd name="connsiteX3-161" fmla="*/ 0 w 10001"/>
              <a:gd name="connsiteY3-162" fmla="*/ 9962 h 10000"/>
              <a:gd name="connsiteX4-163" fmla="*/ 9972 w 10001"/>
              <a:gd name="connsiteY4-164" fmla="*/ 10000 h 10000"/>
              <a:gd name="connsiteX5-165" fmla="*/ 9995 w 10001"/>
              <a:gd name="connsiteY5-166" fmla="*/ 5745 h 10000"/>
              <a:gd name="connsiteX6-167" fmla="*/ 9977 w 10001"/>
              <a:gd name="connsiteY6-168" fmla="*/ 0 h 10000"/>
              <a:gd name="connsiteX0-169" fmla="*/ 9977 w 10001"/>
              <a:gd name="connsiteY0-170" fmla="*/ 0 h 10000"/>
              <a:gd name="connsiteX1-171" fmla="*/ 0 w 10001"/>
              <a:gd name="connsiteY1-172" fmla="*/ 0 h 10000"/>
              <a:gd name="connsiteX2-173" fmla="*/ 280 w 10001"/>
              <a:gd name="connsiteY2-174" fmla="*/ 5005 h 10000"/>
              <a:gd name="connsiteX3-175" fmla="*/ 0 w 10001"/>
              <a:gd name="connsiteY3-176" fmla="*/ 9962 h 10000"/>
              <a:gd name="connsiteX4-177" fmla="*/ 9972 w 10001"/>
              <a:gd name="connsiteY4-178" fmla="*/ 10000 h 10000"/>
              <a:gd name="connsiteX5-179" fmla="*/ 9995 w 10001"/>
              <a:gd name="connsiteY5-180" fmla="*/ 5745 h 10000"/>
              <a:gd name="connsiteX6-181" fmla="*/ 9977 w 10001"/>
              <a:gd name="connsiteY6-182" fmla="*/ 0 h 10000"/>
              <a:gd name="connsiteX0-183" fmla="*/ 9977 w 9995"/>
              <a:gd name="connsiteY0-184" fmla="*/ 0 h 10000"/>
              <a:gd name="connsiteX1-185" fmla="*/ 0 w 9995"/>
              <a:gd name="connsiteY1-186" fmla="*/ 0 h 10000"/>
              <a:gd name="connsiteX2-187" fmla="*/ 280 w 9995"/>
              <a:gd name="connsiteY2-188" fmla="*/ 5005 h 10000"/>
              <a:gd name="connsiteX3-189" fmla="*/ 0 w 9995"/>
              <a:gd name="connsiteY3-190" fmla="*/ 9962 h 10000"/>
              <a:gd name="connsiteX4-191" fmla="*/ 9972 w 9995"/>
              <a:gd name="connsiteY4-192" fmla="*/ 10000 h 10000"/>
              <a:gd name="connsiteX5-193" fmla="*/ 9995 w 9995"/>
              <a:gd name="connsiteY5-194" fmla="*/ 5745 h 10000"/>
              <a:gd name="connsiteX6-195" fmla="*/ 9977 w 9995"/>
              <a:gd name="connsiteY6-196" fmla="*/ 0 h 10000"/>
              <a:gd name="connsiteX0-197" fmla="*/ 9999 w 10000"/>
              <a:gd name="connsiteY0-198" fmla="*/ 0 h 10000"/>
              <a:gd name="connsiteX1-199" fmla="*/ 0 w 10000"/>
              <a:gd name="connsiteY1-200" fmla="*/ 0 h 10000"/>
              <a:gd name="connsiteX2-201" fmla="*/ 280 w 10000"/>
              <a:gd name="connsiteY2-202" fmla="*/ 5005 h 10000"/>
              <a:gd name="connsiteX3-203" fmla="*/ 0 w 10000"/>
              <a:gd name="connsiteY3-204" fmla="*/ 9962 h 10000"/>
              <a:gd name="connsiteX4-205" fmla="*/ 9977 w 10000"/>
              <a:gd name="connsiteY4-206" fmla="*/ 10000 h 10000"/>
              <a:gd name="connsiteX5-207" fmla="*/ 10000 w 10000"/>
              <a:gd name="connsiteY5-208" fmla="*/ 5745 h 10000"/>
              <a:gd name="connsiteX6-209" fmla="*/ 9999 w 10000"/>
              <a:gd name="connsiteY6-210" fmla="*/ 0 h 10000"/>
              <a:gd name="connsiteX0-211" fmla="*/ 9999 w 10004"/>
              <a:gd name="connsiteY0-212" fmla="*/ 0 h 10000"/>
              <a:gd name="connsiteX1-213" fmla="*/ 0 w 10004"/>
              <a:gd name="connsiteY1-214" fmla="*/ 0 h 10000"/>
              <a:gd name="connsiteX2-215" fmla="*/ 280 w 10004"/>
              <a:gd name="connsiteY2-216" fmla="*/ 5005 h 10000"/>
              <a:gd name="connsiteX3-217" fmla="*/ 0 w 10004"/>
              <a:gd name="connsiteY3-218" fmla="*/ 9962 h 10000"/>
              <a:gd name="connsiteX4-219" fmla="*/ 10000 w 10004"/>
              <a:gd name="connsiteY4-220" fmla="*/ 10000 h 10000"/>
              <a:gd name="connsiteX5-221" fmla="*/ 10000 w 10004"/>
              <a:gd name="connsiteY5-222" fmla="*/ 5745 h 10000"/>
              <a:gd name="connsiteX6-223" fmla="*/ 9999 w 10004"/>
              <a:gd name="connsiteY6-224" fmla="*/ 0 h 10000"/>
              <a:gd name="connsiteX0-225" fmla="*/ 9999 w 10000"/>
              <a:gd name="connsiteY0-226" fmla="*/ 0 h 10000"/>
              <a:gd name="connsiteX1-227" fmla="*/ 0 w 10000"/>
              <a:gd name="connsiteY1-228" fmla="*/ 0 h 10000"/>
              <a:gd name="connsiteX2-229" fmla="*/ 280 w 10000"/>
              <a:gd name="connsiteY2-230" fmla="*/ 5005 h 10000"/>
              <a:gd name="connsiteX3-231" fmla="*/ 0 w 10000"/>
              <a:gd name="connsiteY3-232" fmla="*/ 9962 h 10000"/>
              <a:gd name="connsiteX4-233" fmla="*/ 10000 w 10000"/>
              <a:gd name="connsiteY4-234" fmla="*/ 10000 h 10000"/>
              <a:gd name="connsiteX5-235" fmla="*/ 10000 w 10000"/>
              <a:gd name="connsiteY5-236" fmla="*/ 5745 h 10000"/>
              <a:gd name="connsiteX6-237" fmla="*/ 9999 w 10000"/>
              <a:gd name="connsiteY6-238" fmla="*/ 0 h 10000"/>
              <a:gd name="connsiteX0-239" fmla="*/ 14796 w 14796"/>
              <a:gd name="connsiteY0-240" fmla="*/ 0 h 10000"/>
              <a:gd name="connsiteX1-241" fmla="*/ 0 w 14796"/>
              <a:gd name="connsiteY1-242" fmla="*/ 0 h 10000"/>
              <a:gd name="connsiteX2-243" fmla="*/ 280 w 14796"/>
              <a:gd name="connsiteY2-244" fmla="*/ 5005 h 10000"/>
              <a:gd name="connsiteX3-245" fmla="*/ 0 w 14796"/>
              <a:gd name="connsiteY3-246" fmla="*/ 9962 h 10000"/>
              <a:gd name="connsiteX4-247" fmla="*/ 10000 w 14796"/>
              <a:gd name="connsiteY4-248" fmla="*/ 10000 h 10000"/>
              <a:gd name="connsiteX5-249" fmla="*/ 10000 w 14796"/>
              <a:gd name="connsiteY5-250" fmla="*/ 5745 h 10000"/>
              <a:gd name="connsiteX6-251" fmla="*/ 14796 w 14796"/>
              <a:gd name="connsiteY6-252" fmla="*/ 0 h 10000"/>
              <a:gd name="connsiteX0-253" fmla="*/ 14796 w 14796"/>
              <a:gd name="connsiteY0-254" fmla="*/ 0 h 9968"/>
              <a:gd name="connsiteX1-255" fmla="*/ 0 w 14796"/>
              <a:gd name="connsiteY1-256" fmla="*/ 0 h 9968"/>
              <a:gd name="connsiteX2-257" fmla="*/ 280 w 14796"/>
              <a:gd name="connsiteY2-258" fmla="*/ 5005 h 9968"/>
              <a:gd name="connsiteX3-259" fmla="*/ 0 w 14796"/>
              <a:gd name="connsiteY3-260" fmla="*/ 9962 h 9968"/>
              <a:gd name="connsiteX4-261" fmla="*/ 14788 w 14796"/>
              <a:gd name="connsiteY4-262" fmla="*/ 9968 h 9968"/>
              <a:gd name="connsiteX5-263" fmla="*/ 10000 w 14796"/>
              <a:gd name="connsiteY5-264" fmla="*/ 5745 h 9968"/>
              <a:gd name="connsiteX6-265" fmla="*/ 14796 w 14796"/>
              <a:gd name="connsiteY6-266" fmla="*/ 0 h 9968"/>
              <a:gd name="connsiteX0-267" fmla="*/ 10000 w 10000"/>
              <a:gd name="connsiteY0-268" fmla="*/ 0 h 10000"/>
              <a:gd name="connsiteX1-269" fmla="*/ 0 w 10000"/>
              <a:gd name="connsiteY1-270" fmla="*/ 0 h 10000"/>
              <a:gd name="connsiteX2-271" fmla="*/ 189 w 10000"/>
              <a:gd name="connsiteY2-272" fmla="*/ 5021 h 10000"/>
              <a:gd name="connsiteX3-273" fmla="*/ 0 w 10000"/>
              <a:gd name="connsiteY3-274" fmla="*/ 9994 h 10000"/>
              <a:gd name="connsiteX4-275" fmla="*/ 9995 w 10000"/>
              <a:gd name="connsiteY4-276" fmla="*/ 10000 h 10000"/>
              <a:gd name="connsiteX5-277" fmla="*/ 9998 w 10000"/>
              <a:gd name="connsiteY5-278" fmla="*/ 6152 h 10000"/>
              <a:gd name="connsiteX6-279" fmla="*/ 10000 w 10000"/>
              <a:gd name="connsiteY6-280" fmla="*/ 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200" marR="0" indent="-457200" algn="just" defTabSz="801370" rtl="0" eaLnBrk="1" fontAlgn="ctr" latinLnBrk="0" hangingPunct="1">
              <a:lnSpc>
                <a:spcPct val="140000"/>
              </a:lnSpc>
              <a:spcBef>
                <a:spcPct val="30000"/>
              </a:spcBef>
              <a:spcAft>
                <a:spcPct val="0"/>
              </a:spcAft>
              <a:buClrTx/>
              <a:buSzPct val="100000"/>
              <a:buFont typeface="+mj-lt"/>
              <a:buAutoNum type="arabicPeriod"/>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4050" lvl="1" indent="-457200">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TextBox 10"/>
          <p:cNvSpPr txBox="1"/>
          <p:nvPr userDrawn="1"/>
        </p:nvSpPr>
        <p:spPr bwMode="auto">
          <a:xfrm>
            <a:off x="1595500" y="408779"/>
            <a:ext cx="9829738" cy="639559"/>
          </a:xfrm>
          <a:prstGeom prst="rect">
            <a:avLst/>
          </a:prstGeom>
          <a:noFill/>
          <a:ln w="9525">
            <a:noFill/>
            <a:miter lim="800000"/>
          </a:ln>
        </p:spPr>
        <p:txBody>
          <a:bodyPr wrap="square" lIns="99980" tIns="49987" rIns="99980" bIns="49987" rtlCol="0">
            <a:spAutoFit/>
          </a:bodyPr>
          <a:lstStyle>
            <a:defPPr>
              <a:defRPr lang="zh-CN"/>
            </a:defPPr>
            <a:lvl1pPr defTabSz="1001395" eaLnBrk="0" hangingPunct="0">
              <a:defRPr sz="3500" b="1">
                <a:solidFill>
                  <a:schemeClr val="tx1">
                    <a:lumMod val="75000"/>
                    <a:lumOff val="25000"/>
                  </a:schemeClr>
                </a:solidFill>
                <a:latin typeface="+mn-ea"/>
                <a:ea typeface="+mn-ea"/>
                <a:cs typeface="Arial" panose="020B0604020202020204" pitchFamily="34" charset="0"/>
              </a:defRPr>
            </a:lvl1pPr>
          </a:lstStyle>
          <a:p>
            <a:pPr lvl="0" fontAlgn="ctr"/>
            <a:r>
              <a:rPr lang="en-US" altLang="zh-CN" baseline="0" dirty="0" smtClean="0">
                <a:solidFill>
                  <a:schemeClr val="tx1"/>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endParaRPr lang="en-US" altLang="zh-CN" baseline="0" dirty="0">
              <a:solidFill>
                <a:schemeClr val="tx1"/>
              </a:solidFill>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smtClean="0"/>
              <a:t>Click here to edit</a:t>
            </a:r>
            <a:endParaRPr lang="zh-CN" altLang="en-US" dirty="0"/>
          </a:p>
        </p:txBody>
      </p:sp>
      <p:sp>
        <p:nvSpPr>
          <p:cNvPr id="11"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52604"/>
            <a:ext cx="9831600" cy="640800"/>
          </a:xfrm>
          <a:noFill/>
          <a:ln w="9525">
            <a:noFill/>
            <a:miter lim="800000"/>
          </a:ln>
        </p:spPr>
        <p:txBody>
          <a:bodyPr vert="horz" wrap="square" lIns="100800" tIns="50400" rIns="100800" bIns="50400" numCol="1" anchor="ctr" anchorCtr="0" compatLnSpc="1"/>
          <a:lstStyle>
            <a:lvl1pPr fontAlgn="auto">
              <a:defRPr lang="zh-CN" altLang="en-US" b="1" kern="0" baseline="0" dirty="0"/>
            </a:lvl1pPr>
          </a:lstStyle>
          <a:p>
            <a:pPr lvl="0"/>
            <a:r>
              <a:rPr lang="en-US" altLang="zh-CN" smtClean="0"/>
              <a:t>Title</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dirty="0">
              <a:ea typeface="方正兰亭黑简体" panose="02000000000000000000" pitchFamily="2" charset="-122"/>
            </a:endParaRPr>
          </a:p>
        </p:txBody>
      </p:sp>
      <p:sp>
        <p:nvSpPr>
          <p:cNvPr id="8" name="Freeform 11"/>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lstStyle/>
          <a:p>
            <a:endParaRPr lang="zh-CN" altLang="en-US" dirty="0">
              <a:ea typeface="方正兰亭黑简体" panose="02000000000000000000" pitchFamily="2" charset="-122"/>
            </a:endParaRPr>
          </a:p>
        </p:txBody>
      </p:sp>
      <p:sp>
        <p:nvSpPr>
          <p:cNvPr id="6" name="标题 1"/>
          <p:cNvSpPr>
            <a:spLocks noGrp="1"/>
          </p:cNvSpPr>
          <p:nvPr>
            <p:ph type="title" hasCustomPrompt="1"/>
          </p:nvPr>
        </p:nvSpPr>
        <p:spPr>
          <a:xfrm>
            <a:off x="1594800" y="452604"/>
            <a:ext cx="9831600" cy="640800"/>
          </a:xfrm>
          <a:noFill/>
          <a:ln w="9525">
            <a:noFill/>
            <a:miter lim="800000"/>
          </a:ln>
        </p:spPr>
        <p:txBody>
          <a:bodyPr vert="horz" wrap="square" lIns="100800" tIns="50400" rIns="100800" bIns="50400" numCol="1" anchor="ctr" anchorCtr="0" compatLnSpc="1"/>
          <a:lstStyle>
            <a:lvl1pPr fontAlgn="auto">
              <a:defRPr lang="zh-CN" altLang="en-US" b="1" kern="0" baseline="0" dirty="0"/>
            </a:lvl1pPr>
          </a:lstStyle>
          <a:p>
            <a:pPr lvl="0"/>
            <a:r>
              <a:rPr lang="en-US" altLang="zh-CN" smtClean="0"/>
              <a:t>Title</a:t>
            </a:r>
            <a:endParaRPr lang="zh-CN" alt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p:cNvSpPr/>
            <p:nvPr userDrawn="1"/>
          </p:nvSpPr>
          <p:spPr>
            <a:xfrm>
              <a:off x="12212029" y="4653136"/>
              <a:ext cx="539729" cy="288726"/>
            </a:xfrm>
            <a:prstGeom prst="rect">
              <a:avLst/>
            </a:prstGeom>
            <a:solidFill>
              <a:srgbClr val="00B0F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p:cNvSpPr/>
            <p:nvPr userDrawn="1"/>
          </p:nvSpPr>
          <p:spPr>
            <a:xfrm>
              <a:off x="12212029" y="4941964"/>
              <a:ext cx="539729" cy="288000"/>
            </a:xfrm>
            <a:prstGeom prst="rect">
              <a:avLst/>
            </a:prstGeom>
            <a:solidFill>
              <a:srgbClr val="A6D2FF"/>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p:cNvSpPr/>
            <p:nvPr userDrawn="1"/>
          </p:nvSpPr>
          <p:spPr>
            <a:xfrm>
              <a:off x="12212029" y="5230066"/>
              <a:ext cx="539729" cy="288000"/>
            </a:xfrm>
            <a:prstGeom prst="rect">
              <a:avLst/>
            </a:prstGeom>
            <a:solidFill>
              <a:srgbClr val="D8D8D8"/>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p:cNvSpPr/>
            <p:nvPr userDrawn="1"/>
          </p:nvSpPr>
          <p:spPr>
            <a:xfrm>
              <a:off x="12212029" y="5518168"/>
              <a:ext cx="539729" cy="288000"/>
            </a:xfrm>
            <a:prstGeom prst="rect">
              <a:avLst/>
            </a:prstGeom>
            <a:solidFill>
              <a:srgbClr val="C0000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p:cNvSpPr/>
            <p:nvPr userDrawn="1"/>
          </p:nvSpPr>
          <p:spPr>
            <a:xfrm>
              <a:off x="12212029" y="5806270"/>
              <a:ext cx="539729" cy="288000"/>
            </a:xfrm>
            <a:prstGeom prst="rect">
              <a:avLst/>
            </a:prstGeom>
            <a:solidFill>
              <a:srgbClr val="FFFFCC"/>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p:cNvSpPr/>
            <p:nvPr userDrawn="1"/>
          </p:nvSpPr>
          <p:spPr>
            <a:xfrm>
              <a:off x="12212029" y="6094370"/>
              <a:ext cx="539729" cy="288000"/>
            </a:xfrm>
            <a:prstGeom prst="rect">
              <a:avLst/>
            </a:prstGeom>
            <a:solidFill>
              <a:srgbClr val="FFC000"/>
            </a:solidFill>
          </p:spPr>
          <p:txBody>
            <a:bodyPr wrap="none" rtlCol="0" anchor="ctr">
              <a:noAutofit/>
            </a:bodyPr>
            <a:lstStyle/>
            <a:p>
              <a:pPr marL="342900" indent="-342900"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p:cNvSpPr txBox="1"/>
            <p:nvPr userDrawn="1"/>
          </p:nvSpPr>
          <p:spPr bwMode="auto">
            <a:xfrm>
              <a:off x="12162528" y="4683920"/>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mn-lt"/>
                  <a:ea typeface="+mn-ea"/>
                </a:rPr>
                <a:t>表格表头</a:t>
              </a:r>
              <a:endParaRPr lang="zh-CN" altLang="en-US" sz="900" dirty="0">
                <a:solidFill>
                  <a:schemeClr val="bg1"/>
                </a:solidFill>
                <a:latin typeface="+mn-lt"/>
                <a:ea typeface="+mn-ea"/>
              </a:endParaRPr>
            </a:p>
          </p:txBody>
        </p:sp>
        <p:sp>
          <p:nvSpPr>
            <p:cNvPr id="10" name="文本框 9"/>
            <p:cNvSpPr txBox="1"/>
            <p:nvPr userDrawn="1"/>
          </p:nvSpPr>
          <p:spPr bwMode="auto">
            <a:xfrm>
              <a:off x="12162528" y="4972385"/>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表格边框</a:t>
              </a:r>
              <a:endParaRPr lang="zh-CN" altLang="en-US" sz="900" dirty="0">
                <a:latin typeface="+mn-lt"/>
                <a:ea typeface="+mn-ea"/>
              </a:endParaRPr>
            </a:p>
          </p:txBody>
        </p:sp>
        <p:sp>
          <p:nvSpPr>
            <p:cNvPr id="11" name="文本框 10"/>
            <p:cNvSpPr txBox="1"/>
            <p:nvPr userDrawn="1"/>
          </p:nvSpPr>
          <p:spPr bwMode="auto">
            <a:xfrm>
              <a:off x="12162528" y="5260487"/>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导航灰底</a:t>
              </a:r>
              <a:endParaRPr lang="zh-CN" altLang="en-US" sz="900" dirty="0">
                <a:latin typeface="+mn-lt"/>
                <a:ea typeface="+mn-ea"/>
              </a:endParaRPr>
            </a:p>
          </p:txBody>
        </p:sp>
        <p:sp>
          <p:nvSpPr>
            <p:cNvPr id="12" name="文本框 11"/>
            <p:cNvSpPr txBox="1"/>
            <p:nvPr userDrawn="1"/>
          </p:nvSpPr>
          <p:spPr bwMode="auto">
            <a:xfrm>
              <a:off x="12220212" y="5548589"/>
              <a:ext cx="52336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solidFill>
                    <a:schemeClr val="bg1"/>
                  </a:solidFill>
                  <a:latin typeface="+mn-lt"/>
                  <a:ea typeface="+mn-ea"/>
                </a:rPr>
                <a:t>华为红</a:t>
              </a:r>
              <a:endParaRPr lang="zh-CN" altLang="en-US" sz="900" dirty="0">
                <a:solidFill>
                  <a:schemeClr val="bg1"/>
                </a:solidFill>
                <a:latin typeface="+mn-lt"/>
                <a:ea typeface="+mn-ea"/>
              </a:endParaRPr>
            </a:p>
          </p:txBody>
        </p:sp>
        <p:sp>
          <p:nvSpPr>
            <p:cNvPr id="13" name="文本框 12"/>
            <p:cNvSpPr txBox="1"/>
            <p:nvPr userDrawn="1"/>
          </p:nvSpPr>
          <p:spPr bwMode="auto">
            <a:xfrm>
              <a:off x="12162528" y="58366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文字底色</a:t>
              </a:r>
              <a:endParaRPr lang="zh-CN" altLang="en-US" sz="900" dirty="0">
                <a:latin typeface="+mn-lt"/>
                <a:ea typeface="+mn-ea"/>
              </a:endParaRPr>
            </a:p>
          </p:txBody>
        </p:sp>
        <p:sp>
          <p:nvSpPr>
            <p:cNvPr id="14" name="文本框 13"/>
            <p:cNvSpPr txBox="1"/>
            <p:nvPr userDrawn="1"/>
          </p:nvSpPr>
          <p:spPr bwMode="auto">
            <a:xfrm>
              <a:off x="12162528" y="6124791"/>
              <a:ext cx="638734" cy="227159"/>
            </a:xfrm>
            <a:prstGeom prst="rect">
              <a:avLst/>
            </a:prstGeom>
            <a:noFill/>
            <a:ln w="9525" algn="ctr">
              <a:noFill/>
              <a:miter lim="800000"/>
            </a:ln>
          </p:spPr>
          <p:txBody>
            <a:bodyPr vert="horz" wrap="none" lIns="87768" tIns="43884" rIns="87768" bIns="43884" numCol="1" rtlCol="0" anchor="ctr" anchorCtr="0" compatLnSpc="1">
              <a:spAutoFit/>
            </a:bodyPr>
            <a:lstStyle/>
            <a:p>
              <a:pPr algn="ctr" fontAlgn="auto"/>
              <a:r>
                <a:rPr lang="zh-CN" altLang="en-US" sz="900" dirty="0">
                  <a:latin typeface="+mn-lt"/>
                  <a:ea typeface="+mn-ea"/>
                </a:rPr>
                <a:t>文字边框</a:t>
              </a:r>
              <a:endParaRPr lang="zh-CN" altLang="en-US" sz="900" dirty="0">
                <a:latin typeface="+mn-lt"/>
                <a:ea typeface="+mn-ea"/>
              </a:endParaRPr>
            </a:p>
          </p:txBody>
        </p:sp>
      </p:gr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2.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ln>
        </p:spPr>
        <p:txBody>
          <a:bodyPr vert="horz" wrap="square" lIns="80128" tIns="40064" rIns="80128" bIns="40064" numCol="1" anchor="ctr" anchorCtr="0" compatLnSpc="1"/>
          <a:lstStyle/>
          <a:p>
            <a:pPr lvl="0"/>
            <a:r>
              <a:rPr lang="en-US" altLang="zh-CN" dirty="0" smtClean="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ln>
        </p:spPr>
        <p:txBody>
          <a:bodyPr vert="horz" wrap="square" lIns="80141" tIns="40071" rIns="80141" bIns="40071"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a:t>
            </a:r>
            <a:r>
              <a:rPr lang="zh-CN" altLang="en-US" dirty="0" smtClean="0"/>
              <a:t>级</a:t>
            </a:r>
            <a:r>
              <a:rPr lang="en-US" altLang="zh-CN" dirty="0" smtClean="0"/>
              <a:t>0</a:t>
            </a:r>
            <a:endParaRPr lang="zh-CN" altLang="en-US" dirty="0"/>
          </a:p>
        </p:txBody>
      </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ln>
          <a:effectLst/>
        </p:spPr>
        <p:txBody>
          <a:bodyPr wrap="none" lIns="80101" tIns="40052" rIns="80101" bIns="40052">
            <a:spAutoFit/>
          </a:bodyPr>
          <a:lstStyle/>
          <a:p>
            <a:pPr defTabSz="801370"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a:t>
            </a:r>
            <a:r>
              <a:rPr lang="en-US" altLang="zh-CN" sz="1200" dirty="0" smtClean="0">
                <a:latin typeface="Huawei Sans" panose="020C0503030203020204" pitchFamily="34" charset="0"/>
                <a:ea typeface="方正兰亭黑简体" panose="02000000000000000000" pitchFamily="2" charset="-122"/>
                <a:cs typeface="Huawei Sans" panose="020C0503030203020204" pitchFamily="34" charset="0"/>
              </a:rPr>
              <a:t>2020 </a:t>
            </a: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Huawei Technologies Co., Ltd. All rights reserved. </a:t>
            </a:r>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grpSp>
        <p:nvGrpSpPr>
          <p:cNvPr id="3" name="组合 2"/>
          <p:cNvGrpSpPr/>
          <p:nvPr userDrawn="1"/>
        </p:nvGrpSpPr>
        <p:grpSpPr>
          <a:xfrm>
            <a:off x="12162526" y="3916624"/>
            <a:ext cx="1088654" cy="2144829"/>
            <a:chOff x="12162526" y="3916624"/>
            <a:chExt cx="1088654" cy="2144829"/>
          </a:xfrm>
        </p:grpSpPr>
        <p:sp>
          <p:nvSpPr>
            <p:cNvPr id="55" name="矩形 54"/>
            <p:cNvSpPr/>
            <p:nvPr userDrawn="1"/>
          </p:nvSpPr>
          <p:spPr>
            <a:xfrm>
              <a:off x="12246898" y="3916624"/>
              <a:ext cx="919908" cy="288726"/>
            </a:xfrm>
            <a:prstGeom prst="rect">
              <a:avLst/>
            </a:prstGeom>
            <a:solidFill>
              <a:srgbClr val="00B0F0"/>
            </a:solidFill>
          </p:spPr>
          <p:txBody>
            <a:bodyPr wrap="none" rtlCol="0" anchor="ctr">
              <a:noAutofit/>
            </a:bodyPr>
            <a:lstStyle/>
            <a:p>
              <a:pPr marL="342900" indent="-342900" algn="ctr">
                <a:buFont typeface="+mj-lt"/>
                <a:buAutoNum type="arabicPeriod"/>
              </a:pPr>
              <a:endParaRPr lang="zh-CN" altLang="en-US" sz="900">
                <a:solidFill>
                  <a:prstClr val="black"/>
                </a:solidFill>
                <a:cs typeface="Courier New" panose="02070309020205020404" pitchFamily="49" charset="0"/>
              </a:endParaRPr>
            </a:p>
          </p:txBody>
        </p:sp>
        <p:sp>
          <p:nvSpPr>
            <p:cNvPr id="56" name="矩形 55"/>
            <p:cNvSpPr/>
            <p:nvPr userDrawn="1"/>
          </p:nvSpPr>
          <p:spPr>
            <a:xfrm>
              <a:off x="12246898" y="4205452"/>
              <a:ext cx="919908" cy="288000"/>
            </a:xfrm>
            <a:prstGeom prst="rect">
              <a:avLst/>
            </a:prstGeom>
            <a:solidFill>
              <a:srgbClr val="99DFF9"/>
            </a:solidFill>
          </p:spPr>
          <p:txBody>
            <a:bodyPr wrap="none" rtlCol="0" anchor="ctr">
              <a:noAutofit/>
            </a:bodyPr>
            <a:lstStyle/>
            <a:p>
              <a:pPr marL="342900" indent="-342900" algn="ctr">
                <a:buFont typeface="+mj-lt"/>
                <a:buAutoNum type="arabicPeriod"/>
              </a:pPr>
              <a:endParaRPr lang="zh-CN" altLang="en-US" sz="900">
                <a:solidFill>
                  <a:prstClr val="black"/>
                </a:solidFill>
                <a:cs typeface="Courier New" panose="02070309020205020404" pitchFamily="49" charset="0"/>
              </a:endParaRPr>
            </a:p>
          </p:txBody>
        </p:sp>
        <p:sp>
          <p:nvSpPr>
            <p:cNvPr id="57" name="矩形 56"/>
            <p:cNvSpPr/>
            <p:nvPr userDrawn="1"/>
          </p:nvSpPr>
          <p:spPr>
            <a:xfrm>
              <a:off x="12246898" y="4493554"/>
              <a:ext cx="919908" cy="288000"/>
            </a:xfrm>
            <a:prstGeom prst="rect">
              <a:avLst/>
            </a:prstGeom>
            <a:solidFill>
              <a:srgbClr val="D9D9D9"/>
            </a:solidFill>
          </p:spPr>
          <p:txBody>
            <a:bodyPr wrap="none" rtlCol="0" anchor="ctr">
              <a:noAutofit/>
            </a:bodyPr>
            <a:lstStyle/>
            <a:p>
              <a:pPr marL="342900" indent="-342900" algn="ctr">
                <a:buFont typeface="+mj-lt"/>
                <a:buAutoNum type="arabicPeriod"/>
              </a:pPr>
              <a:endParaRPr lang="zh-CN" altLang="en-US" sz="900">
                <a:solidFill>
                  <a:prstClr val="black"/>
                </a:solidFill>
                <a:cs typeface="Courier New" panose="02070309020205020404" pitchFamily="49" charset="0"/>
              </a:endParaRPr>
            </a:p>
          </p:txBody>
        </p:sp>
        <p:sp>
          <p:nvSpPr>
            <p:cNvPr id="58" name="矩形 57"/>
            <p:cNvSpPr/>
            <p:nvPr userDrawn="1"/>
          </p:nvSpPr>
          <p:spPr>
            <a:xfrm>
              <a:off x="12246898" y="4781656"/>
              <a:ext cx="919908" cy="288000"/>
            </a:xfrm>
            <a:prstGeom prst="rect">
              <a:avLst/>
            </a:prstGeom>
            <a:solidFill>
              <a:srgbClr val="EC7061">
                <a:lumMod val="100000"/>
              </a:srgbClr>
            </a:solidFill>
          </p:spPr>
          <p:txBody>
            <a:bodyPr wrap="none" rtlCol="0" anchor="ctr">
              <a:noAutofit/>
            </a:bodyPr>
            <a:lstStyle/>
            <a:p>
              <a:pPr marL="342900" marR="0" lvl="0" indent="-342900" algn="ctr" defTabSz="914400" eaLnBrk="1" fontAlgn="auto" latinLnBrk="0" hangingPunct="1">
                <a:lnSpc>
                  <a:spcPct val="100000"/>
                </a:lnSpc>
                <a:spcBef>
                  <a:spcPts val="0"/>
                </a:spcBef>
                <a:spcAft>
                  <a:spcPts val="0"/>
                </a:spcAft>
                <a:buClrTx/>
                <a:buSzTx/>
                <a:buFont typeface="+mj-lt"/>
                <a:buAutoNum type="arabicPeriod"/>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59" name="矩形 58"/>
            <p:cNvSpPr/>
            <p:nvPr userDrawn="1"/>
          </p:nvSpPr>
          <p:spPr>
            <a:xfrm>
              <a:off x="12246898" y="5069758"/>
              <a:ext cx="919908" cy="288000"/>
            </a:xfrm>
            <a:prstGeom prst="rect">
              <a:avLst/>
            </a:prstGeom>
            <a:solidFill>
              <a:srgbClr val="F4FBFE"/>
            </a:solidFill>
          </p:spPr>
          <p:txBody>
            <a:bodyPr wrap="none" rtlCol="0" anchor="ctr">
              <a:noAutofit/>
            </a:bodyPr>
            <a:lstStyle/>
            <a:p>
              <a:pPr marL="342900" indent="-342900" algn="ctr">
                <a:buFont typeface="+mj-lt"/>
                <a:buAutoNum type="arabicPeriod"/>
              </a:pPr>
              <a:endParaRPr lang="zh-CN" altLang="en-US" sz="900">
                <a:solidFill>
                  <a:prstClr val="black"/>
                </a:solidFill>
                <a:cs typeface="Courier New" panose="02070309020205020404" pitchFamily="49" charset="0"/>
              </a:endParaRPr>
            </a:p>
          </p:txBody>
        </p:sp>
        <p:sp>
          <p:nvSpPr>
            <p:cNvPr id="60" name="文本框 59"/>
            <p:cNvSpPr txBox="1"/>
            <p:nvPr userDrawn="1"/>
          </p:nvSpPr>
          <p:spPr bwMode="auto">
            <a:xfrm>
              <a:off x="12162529" y="3947408"/>
              <a:ext cx="1088651" cy="227159"/>
            </a:xfrm>
            <a:prstGeom prst="rect">
              <a:avLst/>
            </a:prstGeom>
            <a:noFill/>
            <a:ln w="9525" algn="ctr">
              <a:noFill/>
              <a:miter lim="800000"/>
            </a:ln>
          </p:spPr>
          <p:txBody>
            <a:bodyPr vert="horz" wrap="none" lIns="87768" tIns="43884" rIns="87768" bIns="43884" numCol="1" rtlCol="0" anchor="ctr" anchorCtr="0" compatLnSpc="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900" b="0" i="0" u="none" strike="noStrike" kern="0" cap="none" spc="0" normalizeH="0" baseline="0" noProof="0" dirty="0" smtClean="0">
                  <a:ln>
                    <a:noFill/>
                  </a:ln>
                  <a:solidFill>
                    <a:prstClr val="white"/>
                  </a:solidFill>
                  <a:effectLst/>
                  <a:uLnTx/>
                  <a:uFillTx/>
                </a:rPr>
                <a:t>表格表头</a:t>
              </a:r>
              <a:endParaRPr kumimoji="0" lang="zh-CN" altLang="en-US" sz="900" b="0" i="0" u="none" strike="noStrike" kern="0" cap="none" spc="0" normalizeH="0" baseline="0" noProof="0" dirty="0" smtClean="0">
                <a:ln>
                  <a:noFill/>
                </a:ln>
                <a:solidFill>
                  <a:prstClr val="white"/>
                </a:solidFill>
                <a:effectLst/>
                <a:uLnTx/>
                <a:uFillTx/>
              </a:endParaRPr>
            </a:p>
          </p:txBody>
        </p:sp>
        <p:sp>
          <p:nvSpPr>
            <p:cNvPr id="61" name="文本框 60"/>
            <p:cNvSpPr txBox="1"/>
            <p:nvPr userDrawn="1"/>
          </p:nvSpPr>
          <p:spPr bwMode="auto">
            <a:xfrm>
              <a:off x="12249538" y="4235890"/>
              <a:ext cx="914633" cy="227125"/>
            </a:xfrm>
            <a:prstGeom prst="rect">
              <a:avLst/>
            </a:prstGeom>
            <a:noFill/>
            <a:ln w="9525" algn="ctr">
              <a:noFill/>
              <a:miter lim="800000"/>
            </a:ln>
          </p:spPr>
          <p:txBody>
            <a:bodyPr vert="horz" wrap="none" lIns="87768" tIns="43884" rIns="87768" bIns="43884" numCol="1" rtlCol="0" anchor="ctr" anchorCtr="0" compatLnSpc="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文字边框</a:t>
              </a:r>
              <a:endParaRPr kumimoji="0" lang="zh-CN" altLang="en-US" sz="900" b="0" i="0" u="none" strike="noStrike" kern="0" cap="none" spc="0" normalizeH="0" baseline="0" noProof="0" dirty="0" smtClean="0">
                <a:ln>
                  <a:noFill/>
                </a:ln>
                <a:solidFill>
                  <a:prstClr val="black"/>
                </a:solidFill>
                <a:effectLst/>
                <a:uLnTx/>
                <a:uFillTx/>
              </a:endParaRPr>
            </a:p>
          </p:txBody>
        </p:sp>
        <p:sp>
          <p:nvSpPr>
            <p:cNvPr id="62" name="文本框 61"/>
            <p:cNvSpPr txBox="1"/>
            <p:nvPr userDrawn="1"/>
          </p:nvSpPr>
          <p:spPr bwMode="auto">
            <a:xfrm>
              <a:off x="12162526" y="4523977"/>
              <a:ext cx="1088651" cy="227159"/>
            </a:xfrm>
            <a:prstGeom prst="rect">
              <a:avLst/>
            </a:prstGeom>
            <a:noFill/>
            <a:ln w="9525" algn="ctr">
              <a:noFill/>
              <a:miter lim="800000"/>
            </a:ln>
          </p:spPr>
          <p:txBody>
            <a:bodyPr vert="horz" wrap="none" lIns="87768" tIns="43884" rIns="87768" bIns="43884" numCol="1" rtlCol="0" anchor="ctr" anchorCtr="0" compatLnSpc="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900" b="0" i="0" u="none" strike="noStrike" kern="0" cap="none" spc="0" normalizeH="0" baseline="0" noProof="0" dirty="0" smtClean="0">
                  <a:ln>
                    <a:noFill/>
                  </a:ln>
                  <a:solidFill>
                    <a:prstClr val="black"/>
                  </a:solidFill>
                  <a:effectLst/>
                  <a:uLnTx/>
                  <a:uFillTx/>
                </a:rPr>
                <a:t>导航灰底</a:t>
              </a:r>
              <a:endParaRPr kumimoji="0" lang="zh-CN" altLang="en-US" sz="900" b="0" i="0" u="none" strike="noStrike" kern="0" cap="none" spc="0" normalizeH="0" baseline="0" noProof="0" dirty="0" smtClean="0">
                <a:ln>
                  <a:noFill/>
                </a:ln>
                <a:solidFill>
                  <a:prstClr val="black"/>
                </a:solidFill>
                <a:effectLst/>
                <a:uLnTx/>
                <a:uFillTx/>
              </a:endParaRPr>
            </a:p>
          </p:txBody>
        </p:sp>
        <p:sp>
          <p:nvSpPr>
            <p:cNvPr id="63" name="文本框 62"/>
            <p:cNvSpPr txBox="1"/>
            <p:nvPr userDrawn="1"/>
          </p:nvSpPr>
          <p:spPr bwMode="auto">
            <a:xfrm>
              <a:off x="12457445" y="4812094"/>
              <a:ext cx="498816" cy="227125"/>
            </a:xfrm>
            <a:prstGeom prst="rect">
              <a:avLst/>
            </a:prstGeom>
            <a:noFill/>
            <a:ln w="9525" algn="ctr">
              <a:noFill/>
              <a:miter lim="800000"/>
            </a:ln>
          </p:spPr>
          <p:txBody>
            <a:bodyPr vert="horz" wrap="none" lIns="87768" tIns="43884" rIns="87768" bIns="43884" numCol="1" rtlCol="0" anchor="ctr" anchorCtr="0" compatLnSpc="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900" b="0" i="0" u="none" strike="noStrike" kern="0" cap="none" spc="0" normalizeH="0" baseline="0" noProof="0" dirty="0" smtClean="0">
                  <a:ln>
                    <a:noFill/>
                  </a:ln>
                  <a:solidFill>
                    <a:prstClr val="white"/>
                  </a:solidFill>
                  <a:effectLst/>
                  <a:uLnTx/>
                  <a:uFillTx/>
                </a:rPr>
                <a:t>红</a:t>
              </a:r>
              <a:endParaRPr kumimoji="0" lang="zh-CN" altLang="en-US" sz="900" b="0" i="0" u="none" strike="noStrike" kern="0" cap="none" spc="0" normalizeH="0" baseline="0" noProof="0" dirty="0" smtClean="0">
                <a:ln>
                  <a:noFill/>
                </a:ln>
                <a:solidFill>
                  <a:prstClr val="white"/>
                </a:solidFill>
                <a:effectLst/>
                <a:uLnTx/>
                <a:uFillTx/>
              </a:endParaRPr>
            </a:p>
          </p:txBody>
        </p:sp>
        <p:sp>
          <p:nvSpPr>
            <p:cNvPr id="64" name="文本框 63"/>
            <p:cNvSpPr txBox="1"/>
            <p:nvPr userDrawn="1"/>
          </p:nvSpPr>
          <p:spPr bwMode="auto">
            <a:xfrm>
              <a:off x="12249538" y="5100196"/>
              <a:ext cx="914633" cy="227125"/>
            </a:xfrm>
            <a:prstGeom prst="rect">
              <a:avLst/>
            </a:prstGeom>
            <a:noFill/>
            <a:ln w="9525" algn="ctr">
              <a:noFill/>
              <a:miter lim="800000"/>
            </a:ln>
          </p:spPr>
          <p:txBody>
            <a:bodyPr vert="horz" wrap="none" lIns="87768" tIns="43884" rIns="87768" bIns="43884" numCol="1" rtlCol="0" anchor="ctr" anchorCtr="0" compatLnSpc="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900" b="0" i="0" u="none" strike="noStrike" kern="0" cap="none" spc="0" normalizeH="0" baseline="0" noProof="0" dirty="0" smtClean="0">
                  <a:ln>
                    <a:noFill/>
                  </a:ln>
                  <a:solidFill>
                    <a:prstClr val="black"/>
                  </a:solidFill>
                  <a:effectLst/>
                  <a:uLnTx/>
                  <a:uFillTx/>
                </a:rPr>
                <a:t>表格</a:t>
              </a:r>
              <a:r>
                <a:rPr kumimoji="0" lang="en-US" altLang="zh-CN" sz="900" b="0" i="0" u="none" strike="noStrike" kern="0" cap="none" spc="0" normalizeH="0" baseline="0" noProof="0" dirty="0" smtClean="0">
                  <a:ln>
                    <a:noFill/>
                  </a:ln>
                  <a:solidFill>
                    <a:prstClr val="black"/>
                  </a:solidFill>
                  <a:effectLst/>
                  <a:uLnTx/>
                  <a:uFillTx/>
                </a:rPr>
                <a:t>/</a:t>
              </a:r>
              <a:r>
                <a:rPr kumimoji="0" lang="zh-CN" altLang="en-US" sz="900" b="0" i="0" u="none" strike="noStrike" kern="0" cap="none" spc="0" normalizeH="0" baseline="0" noProof="0" dirty="0" smtClean="0">
                  <a:ln>
                    <a:noFill/>
                  </a:ln>
                  <a:solidFill>
                    <a:prstClr val="black"/>
                  </a:solidFill>
                  <a:effectLst/>
                  <a:uLnTx/>
                  <a:uFillTx/>
                </a:rPr>
                <a:t>文字底色</a:t>
              </a:r>
              <a:endParaRPr kumimoji="0" lang="zh-CN" altLang="en-US" sz="900" b="0" i="0" u="none" strike="noStrike" kern="0" cap="none" spc="0" normalizeH="0" baseline="0" noProof="0" dirty="0" smtClean="0">
                <a:ln>
                  <a:noFill/>
                </a:ln>
                <a:solidFill>
                  <a:prstClr val="black"/>
                </a:solidFill>
                <a:effectLst/>
                <a:uLnTx/>
                <a:uFillTx/>
              </a:endParaRPr>
            </a:p>
          </p:txBody>
        </p:sp>
        <p:sp>
          <p:nvSpPr>
            <p:cNvPr id="65" name="矩形 64"/>
            <p:cNvSpPr/>
            <p:nvPr userDrawn="1"/>
          </p:nvSpPr>
          <p:spPr>
            <a:xfrm>
              <a:off x="12246898" y="5485453"/>
              <a:ext cx="461833" cy="288000"/>
            </a:xfrm>
            <a:prstGeom prst="rect">
              <a:avLst/>
            </a:prstGeom>
            <a:solidFill>
              <a:srgbClr val="FFF2CC"/>
            </a:solidFill>
          </p:spPr>
          <p:txBody>
            <a:bodyPr wrap="none" rtlCol="0" anchor="ctr">
              <a:noAutofit/>
            </a:bodyPr>
            <a:lstStyle/>
            <a:p>
              <a:pPr marL="342900" indent="-342900" algn="ctr">
                <a:buFont typeface="+mj-lt"/>
                <a:buAutoNum type="arabicPeriod"/>
              </a:pPr>
              <a:endParaRPr lang="zh-CN" altLang="en-US" sz="900">
                <a:solidFill>
                  <a:prstClr val="black"/>
                </a:solidFill>
                <a:cs typeface="Courier New" panose="02070309020205020404" pitchFamily="49" charset="0"/>
              </a:endParaRPr>
            </a:p>
          </p:txBody>
        </p:sp>
        <p:sp>
          <p:nvSpPr>
            <p:cNvPr id="66" name="矩形 65"/>
            <p:cNvSpPr/>
            <p:nvPr userDrawn="1"/>
          </p:nvSpPr>
          <p:spPr>
            <a:xfrm>
              <a:off x="12708730" y="5485453"/>
              <a:ext cx="458075" cy="288000"/>
            </a:xfrm>
            <a:prstGeom prst="rect">
              <a:avLst/>
            </a:prstGeom>
            <a:solidFill>
              <a:srgbClr val="FFD17D"/>
            </a:solidFill>
          </p:spPr>
          <p:txBody>
            <a:bodyPr wrap="none" rtlCol="0" anchor="ctr">
              <a:noAutofit/>
            </a:bodyPr>
            <a:lstStyle/>
            <a:p>
              <a:pPr marL="342900" indent="-342900" algn="ctr">
                <a:buFont typeface="+mj-lt"/>
                <a:buAutoNum type="arabicPeriod"/>
              </a:pPr>
              <a:endParaRPr lang="zh-CN" altLang="en-US" sz="900">
                <a:solidFill>
                  <a:prstClr val="black"/>
                </a:solidFill>
                <a:cs typeface="Courier New" panose="02070309020205020404" pitchFamily="49" charset="0"/>
              </a:endParaRPr>
            </a:p>
          </p:txBody>
        </p:sp>
        <p:sp>
          <p:nvSpPr>
            <p:cNvPr id="67" name="文本框 66"/>
            <p:cNvSpPr txBox="1"/>
            <p:nvPr userDrawn="1"/>
          </p:nvSpPr>
          <p:spPr bwMode="auto">
            <a:xfrm>
              <a:off x="12502813" y="5515891"/>
              <a:ext cx="408083" cy="227125"/>
            </a:xfrm>
            <a:prstGeom prst="rect">
              <a:avLst/>
            </a:prstGeom>
            <a:noFill/>
            <a:ln w="9525" algn="ctr">
              <a:noFill/>
              <a:miter lim="800000"/>
            </a:ln>
          </p:spPr>
          <p:txBody>
            <a:bodyPr vert="horz" wrap="none" lIns="87768" tIns="43884" rIns="87768" bIns="43884" numCol="1" rtlCol="0" anchor="ctr" anchorCtr="0" compatLnSpc="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900" b="0" i="0" u="none" strike="noStrike" kern="0" cap="none" spc="0" normalizeH="0" baseline="0" noProof="0" dirty="0" smtClean="0">
                  <a:ln>
                    <a:noFill/>
                  </a:ln>
                  <a:solidFill>
                    <a:prstClr val="black"/>
                  </a:solidFill>
                  <a:effectLst/>
                  <a:uLnTx/>
                  <a:uFillTx/>
                </a:rPr>
                <a:t>备用</a:t>
              </a:r>
              <a:endParaRPr kumimoji="0" lang="zh-CN" altLang="en-US" sz="900" b="0" i="0" u="none" strike="noStrike" kern="0" cap="none" spc="0" normalizeH="0" baseline="0" noProof="0" dirty="0" smtClean="0">
                <a:ln>
                  <a:noFill/>
                </a:ln>
                <a:solidFill>
                  <a:prstClr val="black"/>
                </a:solidFill>
                <a:effectLst/>
                <a:uLnTx/>
                <a:uFillTx/>
              </a:endParaRPr>
            </a:p>
          </p:txBody>
        </p:sp>
        <p:sp>
          <p:nvSpPr>
            <p:cNvPr id="68" name="矩形 67"/>
            <p:cNvSpPr/>
            <p:nvPr userDrawn="1"/>
          </p:nvSpPr>
          <p:spPr>
            <a:xfrm>
              <a:off x="12246898" y="5773453"/>
              <a:ext cx="919908" cy="288000"/>
            </a:xfrm>
            <a:prstGeom prst="rect">
              <a:avLst/>
            </a:prstGeom>
            <a:solidFill>
              <a:srgbClr val="8BC9A0"/>
            </a:solidFill>
          </p:spPr>
          <p:txBody>
            <a:bodyPr wrap="none" rtlCol="0" anchor="ctr">
              <a:noAutofit/>
            </a:bodyPr>
            <a:lstStyle/>
            <a:p>
              <a:pPr marL="342900" marR="0" lvl="0" indent="-342900" algn="ctr" defTabSz="914400" eaLnBrk="1" fontAlgn="auto" latinLnBrk="0" hangingPunct="1">
                <a:lnSpc>
                  <a:spcPct val="100000"/>
                </a:lnSpc>
                <a:spcBef>
                  <a:spcPts val="0"/>
                </a:spcBef>
                <a:spcAft>
                  <a:spcPts val="0"/>
                </a:spcAft>
                <a:buClrTx/>
                <a:buSzTx/>
                <a:buFont typeface="+mj-lt"/>
                <a:buAutoNum type="arabicPeriod"/>
                <a:defRPr/>
              </a:pPr>
              <a:endParaRPr kumimoji="0" lang="zh-CN" altLang="en-US" sz="900" b="0" i="0" u="none" strike="noStrike" kern="0" cap="none" spc="0" normalizeH="0" baseline="0" noProof="0" smtClean="0">
                <a:ln>
                  <a:noFill/>
                </a:ln>
                <a:solidFill>
                  <a:prstClr val="black"/>
                </a:solidFill>
                <a:effectLst/>
                <a:uLnTx/>
                <a:uFillTx/>
                <a:cs typeface="Courier New" panose="02070309020205020404" pitchFamily="49" charset="0"/>
              </a:endParaRPr>
            </a:p>
          </p:txBody>
        </p:sp>
        <p:sp>
          <p:nvSpPr>
            <p:cNvPr id="69" name="文本框 68"/>
            <p:cNvSpPr txBox="1"/>
            <p:nvPr userDrawn="1"/>
          </p:nvSpPr>
          <p:spPr bwMode="auto">
            <a:xfrm>
              <a:off x="12560520" y="5813738"/>
              <a:ext cx="292666" cy="227125"/>
            </a:xfrm>
            <a:prstGeom prst="rect">
              <a:avLst/>
            </a:prstGeom>
            <a:noFill/>
            <a:ln w="9525" algn="ctr">
              <a:noFill/>
              <a:miter lim="800000"/>
            </a:ln>
          </p:spPr>
          <p:txBody>
            <a:bodyPr vert="horz" wrap="none" lIns="87768" tIns="43884" rIns="87768" bIns="43884" numCol="1" rtlCol="0" anchor="ctr" anchorCtr="0" compatLnSpc="1">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900" b="0" i="0" u="none" strike="noStrike" kern="0" cap="none" spc="0" normalizeH="0" baseline="0" noProof="0" dirty="0" smtClean="0">
                  <a:ln>
                    <a:noFill/>
                  </a:ln>
                  <a:solidFill>
                    <a:prstClr val="white"/>
                  </a:solidFill>
                  <a:effectLst/>
                  <a:uLnTx/>
                  <a:uFillTx/>
                </a:rPr>
                <a:t>绿</a:t>
              </a:r>
              <a:endParaRPr kumimoji="0" lang="zh-CN" altLang="en-US" sz="900" b="0" i="0" u="none" strike="noStrike" kern="0" cap="none" spc="0" normalizeH="0" baseline="0" noProof="0" dirty="0" smtClean="0">
                <a:ln>
                  <a:noFill/>
                </a:ln>
                <a:solidFill>
                  <a:prstClr val="white"/>
                </a:solidFill>
                <a:effectLst/>
                <a:uLnTx/>
                <a:uFillTx/>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l" defTabSz="913765" rtl="0" eaLnBrk="1" fontAlgn="ctr" latinLnBrk="0" hangingPunct="1">
        <a:lnSpc>
          <a:spcPct val="90000"/>
        </a:lnSpc>
        <a:spcBef>
          <a:spcPct val="0"/>
        </a:spcBef>
        <a:buNone/>
        <a:defRPr sz="3500"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60" indent="-302260" algn="l" defTabSz="913765" rtl="0" eaLnBrk="1" fontAlgn="ctr" latinLnBrk="0" hangingPunct="1">
        <a:lnSpc>
          <a:spcPct val="140000"/>
        </a:lnSpc>
        <a:spcBef>
          <a:spcPts val="790"/>
        </a:spcBef>
        <a:buSzPct val="50000"/>
        <a:buFont typeface="Wingdings" panose="05000000000000000000" pitchFamily="2" charset="2"/>
        <a:buChar char="l"/>
        <a:defRPr sz="2200" kern="1200">
          <a:solidFill>
            <a:schemeClr val="tx1"/>
          </a:solidFill>
          <a:latin typeface="Huawei Sans" panose="020C0503030203020204" pitchFamily="34" charset="0"/>
          <a:ea typeface="方正兰亭黑简体" panose="02000000000000000000" pitchFamily="2" charset="-122"/>
          <a:cs typeface="+mn-cs"/>
        </a:defRPr>
      </a:lvl1pPr>
      <a:lvl2pPr marL="654685" indent="-252095" algn="l" defTabSz="913765" rtl="0" eaLnBrk="1" fontAlgn="ctr" latinLnBrk="0" hangingPunct="1">
        <a:lnSpc>
          <a:spcPct val="140000"/>
        </a:lnSpc>
        <a:spcBef>
          <a:spcPts val="720"/>
        </a:spcBef>
        <a:buClrTx/>
        <a:buSzPct val="100000"/>
        <a:buFont typeface="Huawei Sans" panose="020C0503030203020204" pitchFamily="34" charset="0"/>
        <a:buChar char="▫"/>
        <a:defRPr sz="2000" kern="1200">
          <a:solidFill>
            <a:schemeClr val="tx1"/>
          </a:solidFill>
          <a:latin typeface="Huawei Sans" panose="020C0503030203020204" pitchFamily="34" charset="0"/>
          <a:ea typeface="方正兰亭黑简体" panose="02000000000000000000" pitchFamily="2" charset="-122"/>
          <a:cs typeface="+mn-cs"/>
        </a:defRPr>
      </a:lvl2pPr>
      <a:lvl3pPr marL="1003935" indent="-201295" algn="l" defTabSz="913765" rtl="0" eaLnBrk="1" fontAlgn="ctr" latinLnBrk="0" hangingPunct="1">
        <a:lnSpc>
          <a:spcPct val="140000"/>
        </a:lnSpc>
        <a:spcBef>
          <a:spcPts val="650"/>
        </a:spcBef>
        <a:buClrTx/>
        <a:buSzPct val="50000"/>
        <a:buFont typeface="Wingdings" panose="05000000000000000000" pitchFamily="2" charset="2"/>
        <a:buChar char="n"/>
        <a:defRPr sz="1800" kern="1200">
          <a:solidFill>
            <a:schemeClr val="tx1"/>
          </a:solidFill>
          <a:latin typeface="Huawei Sans" panose="020C0503030203020204" pitchFamily="34" charset="0"/>
          <a:ea typeface="方正兰亭黑简体" panose="02000000000000000000" pitchFamily="2" charset="-122"/>
          <a:cs typeface="+mn-cs"/>
        </a:defRPr>
      </a:lvl3pPr>
      <a:lvl4pPr marL="1399540" indent="-198120" algn="l" defTabSz="913765" rtl="0" eaLnBrk="1" fontAlgn="ctr" latinLnBrk="0" hangingPunct="1">
        <a:lnSpc>
          <a:spcPct val="140000"/>
        </a:lnSpc>
        <a:spcBef>
          <a:spcPts val="575"/>
        </a:spcBef>
        <a:buFont typeface="Huawei Sans" panose="020C0503030203020204" pitchFamily="34" charset="0"/>
        <a:buChar char="−"/>
        <a:defRPr sz="1600" kern="1200">
          <a:solidFill>
            <a:schemeClr val="tx1"/>
          </a:solidFill>
          <a:latin typeface="Huawei Sans" panose="020C0503030203020204" pitchFamily="34" charset="0"/>
          <a:ea typeface="方正兰亭黑简体" panose="02000000000000000000" pitchFamily="2" charset="-122"/>
          <a:cs typeface="+mn-cs"/>
        </a:defRPr>
      </a:lvl4pPr>
      <a:lvl5pPr marL="1802765" indent="-201295" algn="l" defTabSz="913765" rtl="0" eaLnBrk="1" fontAlgn="ctr" latinLnBrk="0" hangingPunct="1">
        <a:lnSpc>
          <a:spcPct val="140000"/>
        </a:lnSpc>
        <a:spcBef>
          <a:spcPts val="575"/>
        </a:spcBef>
        <a:buFont typeface="Huawei Sans" panose="020C0503030203020204" pitchFamily="34" charset="0"/>
        <a:buChar char="~"/>
        <a:defRPr sz="1400" kern="1200">
          <a:solidFill>
            <a:schemeClr val="tx1"/>
          </a:solidFill>
          <a:latin typeface="Huawei Sans" panose="020C0503030203020204" pitchFamily="34" charset="0"/>
          <a:ea typeface="方正兰亭黑简体" panose="02000000000000000000" pitchFamily="2" charset="-122"/>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 name="文本占位符 73"/>
          <p:cNvSpPr>
            <a:spLocks noGrp="1"/>
          </p:cNvSpPr>
          <p:nvPr>
            <p:ph type="body" sz="quarter" idx="13"/>
          </p:nvPr>
        </p:nvSpPr>
        <p:spPr/>
        <p:txBody>
          <a:bodyPr wrap="square">
            <a:noAutofit/>
          </a:bodyPr>
          <a:lstStyle/>
          <a:p>
            <a:pPr fontAlgn="ctr"/>
            <a:r>
              <a:rPr lang="en-US" sz="1600" smtClean="0">
                <a:latin typeface="Huawei Sans" panose="020C0503030203020204" pitchFamily="34" charset="0"/>
              </a:rPr>
              <a:t>Wan Changli, WX408647</a:t>
            </a:r>
            <a:endParaRPr lang="en-US" sz="1600" dirty="0">
              <a:latin typeface="Huawei Sans" panose="020C0503030203020204" pitchFamily="34" charset="0"/>
            </a:endParaRPr>
          </a:p>
        </p:txBody>
      </p:sp>
      <p:sp>
        <p:nvSpPr>
          <p:cNvPr id="75" name="文本占位符 74"/>
          <p:cNvSpPr>
            <a:spLocks noGrp="1"/>
          </p:cNvSpPr>
          <p:nvPr>
            <p:ph type="body" sz="quarter" idx="14"/>
          </p:nvPr>
        </p:nvSpPr>
        <p:spPr/>
        <p:txBody>
          <a:bodyPr wrap="square">
            <a:noAutofit/>
          </a:bodyPr>
          <a:lstStyle/>
          <a:p>
            <a:pPr fontAlgn="ctr"/>
            <a:r>
              <a:rPr lang="en-US" sz="1600" smtClean="0">
                <a:latin typeface="Huawei Sans" panose="020C0503030203020204" pitchFamily="34" charset="0"/>
              </a:rPr>
              <a:t>February 13, 2020</a:t>
            </a:r>
            <a:endParaRPr lang="en-US" sz="1600" dirty="0">
              <a:latin typeface="Huawei Sans" panose="020C0503030203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1600" smtClean="0"/>
              <a:t>A programming language is used to write a computer program and control behavior of a computer.</a:t>
            </a:r>
            <a:endParaRPr lang="en-US" altLang="zh-CN" sz="1600" smtClean="0"/>
          </a:p>
          <a:p>
            <a:r>
              <a:rPr lang="en-US" altLang="zh-CN" sz="1600" smtClean="0"/>
              <a:t>According to whether compilation is required before execution of a language, the programming language may be classified into the compiled language, and interpreted language that does not need to be compiled.</a:t>
            </a:r>
            <a:endParaRPr lang="en-US" altLang="zh-CN" sz="1600" smtClean="0"/>
          </a:p>
          <a:p>
            <a:endParaRPr lang="zh-CN" altLang="en-US" dirty="0"/>
          </a:p>
        </p:txBody>
      </p:sp>
      <p:sp>
        <p:nvSpPr>
          <p:cNvPr id="2" name="标题 1"/>
          <p:cNvSpPr>
            <a:spLocks noGrp="1"/>
          </p:cNvSpPr>
          <p:nvPr>
            <p:ph type="title"/>
          </p:nvPr>
        </p:nvSpPr>
        <p:spPr/>
        <p:txBody>
          <a:bodyPr/>
          <a:lstStyle/>
          <a:p>
            <a:r>
              <a:rPr lang="en-US" smtClean="0"/>
              <a:t>Programming Languages</a:t>
            </a:r>
            <a:endParaRPr lang="en-US"/>
          </a:p>
        </p:txBody>
      </p:sp>
      <p:grpSp>
        <p:nvGrpSpPr>
          <p:cNvPr id="18" name="组合 17"/>
          <p:cNvGrpSpPr/>
          <p:nvPr/>
        </p:nvGrpSpPr>
        <p:grpSpPr>
          <a:xfrm>
            <a:off x="2538664" y="2837000"/>
            <a:ext cx="6821905" cy="3491247"/>
            <a:chOff x="3362649" y="2808989"/>
            <a:chExt cx="4977418" cy="3249067"/>
          </a:xfrm>
        </p:grpSpPr>
        <p:sp>
          <p:nvSpPr>
            <p:cNvPr id="19" name="圆角矩形 5"/>
            <p:cNvSpPr/>
            <p:nvPr/>
          </p:nvSpPr>
          <p:spPr>
            <a:xfrm>
              <a:off x="3362650" y="2808989"/>
              <a:ext cx="1474046" cy="625892"/>
            </a:xfrm>
            <a:prstGeom prst="roundRect">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dirty="0">
                  <a:solidFill>
                    <a:srgbClr val="0082B4"/>
                  </a:solidFill>
                  <a:latin typeface="Huawei Sans" panose="020C0503030203020204" pitchFamily="34" charset="0"/>
                </a:rPr>
                <a:t>Compiled language</a:t>
              </a:r>
              <a:endParaRPr lang="en-US" sz="1400" dirty="0">
                <a:solidFill>
                  <a:srgbClr val="0082B4"/>
                </a:solidFill>
                <a:latin typeface="Huawei Sans" panose="020C0503030203020204" pitchFamily="34" charset="0"/>
              </a:endParaRPr>
            </a:p>
            <a:p>
              <a:pPr algn="ctr" fontAlgn="ctr"/>
              <a:r>
                <a:rPr lang="en-US" sz="1400" dirty="0">
                  <a:solidFill>
                    <a:srgbClr val="0082B4"/>
                  </a:solidFill>
                  <a:latin typeface="Huawei Sans" panose="020C0503030203020204" pitchFamily="34" charset="0"/>
                </a:rPr>
                <a:t>(Source code)</a:t>
              </a:r>
              <a:endParaRPr lang="en-US" sz="1400" dirty="0">
                <a:solidFill>
                  <a:srgbClr val="0082B4"/>
                </a:solidFill>
                <a:latin typeface="Huawei Sans" panose="020C0503030203020204" pitchFamily="34" charset="0"/>
              </a:endParaRPr>
            </a:p>
          </p:txBody>
        </p:sp>
        <p:sp>
          <p:nvSpPr>
            <p:cNvPr id="21" name="圆角矩形 5"/>
            <p:cNvSpPr/>
            <p:nvPr/>
          </p:nvSpPr>
          <p:spPr>
            <a:xfrm>
              <a:off x="6866021" y="2808989"/>
              <a:ext cx="1474046" cy="625892"/>
            </a:xfrm>
            <a:prstGeom prst="roundRect">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dirty="0">
                  <a:solidFill>
                    <a:srgbClr val="0082B4"/>
                  </a:solidFill>
                  <a:latin typeface="Huawei Sans" panose="020C0503030203020204" pitchFamily="34" charset="0"/>
                </a:rPr>
                <a:t>Interpreted language</a:t>
              </a:r>
              <a:endParaRPr lang="en-US" sz="1400" dirty="0">
                <a:solidFill>
                  <a:srgbClr val="0082B4"/>
                </a:solidFill>
                <a:latin typeface="Huawei Sans" panose="020C0503030203020204" pitchFamily="34" charset="0"/>
              </a:endParaRPr>
            </a:p>
            <a:p>
              <a:pPr algn="ctr" fontAlgn="ctr"/>
              <a:r>
                <a:rPr lang="en-US" sz="1400" dirty="0">
                  <a:solidFill>
                    <a:srgbClr val="0082B4"/>
                  </a:solidFill>
                  <a:latin typeface="Huawei Sans" panose="020C0503030203020204" pitchFamily="34" charset="0"/>
                </a:rPr>
                <a:t>(Source code)</a:t>
              </a:r>
              <a:endParaRPr lang="en-US" sz="1400" dirty="0">
                <a:solidFill>
                  <a:srgbClr val="0082B4"/>
                </a:solidFill>
                <a:latin typeface="Huawei Sans" panose="020C0503030203020204" pitchFamily="34" charset="0"/>
              </a:endParaRPr>
            </a:p>
          </p:txBody>
        </p:sp>
        <p:sp>
          <p:nvSpPr>
            <p:cNvPr id="22" name="圆角矩形 5"/>
            <p:cNvSpPr/>
            <p:nvPr/>
          </p:nvSpPr>
          <p:spPr>
            <a:xfrm>
              <a:off x="3362650" y="3737127"/>
              <a:ext cx="1474046" cy="362367"/>
            </a:xfrm>
            <a:prstGeom prst="roundRect">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a:solidFill>
                    <a:srgbClr val="0082B4"/>
                  </a:solidFill>
                  <a:latin typeface="Huawei Sans" panose="020C0503030203020204" pitchFamily="34" charset="0"/>
                </a:rPr>
                <a:t>Compiler</a:t>
              </a:r>
              <a:endParaRPr lang="en-US" sz="1400">
                <a:solidFill>
                  <a:srgbClr val="0082B4"/>
                </a:solidFill>
                <a:latin typeface="Huawei Sans" panose="020C0503030203020204" pitchFamily="34" charset="0"/>
              </a:endParaRPr>
            </a:p>
          </p:txBody>
        </p:sp>
        <p:sp>
          <p:nvSpPr>
            <p:cNvPr id="25" name="圆角矩形 5"/>
            <p:cNvSpPr/>
            <p:nvPr/>
          </p:nvSpPr>
          <p:spPr>
            <a:xfrm>
              <a:off x="3362650" y="4377676"/>
              <a:ext cx="1474046" cy="397284"/>
            </a:xfrm>
            <a:prstGeom prst="roundRect">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a:solidFill>
                    <a:srgbClr val="0082B4"/>
                  </a:solidFill>
                  <a:latin typeface="Huawei Sans" panose="020C0503030203020204" pitchFamily="34" charset="0"/>
                </a:rPr>
                <a:t>Executable file</a:t>
              </a:r>
              <a:endParaRPr lang="en-US" sz="1400">
                <a:solidFill>
                  <a:srgbClr val="0082B4"/>
                </a:solidFill>
                <a:latin typeface="Huawei Sans" panose="020C0503030203020204" pitchFamily="34" charset="0"/>
              </a:endParaRPr>
            </a:p>
          </p:txBody>
        </p:sp>
        <p:sp>
          <p:nvSpPr>
            <p:cNvPr id="26" name="圆角矩形 5"/>
            <p:cNvSpPr/>
            <p:nvPr/>
          </p:nvSpPr>
          <p:spPr>
            <a:xfrm>
              <a:off x="6866021" y="3729424"/>
              <a:ext cx="1474046" cy="1045536"/>
            </a:xfrm>
            <a:prstGeom prst="roundRect">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a:solidFill>
                    <a:srgbClr val="0082B4"/>
                  </a:solidFill>
                  <a:latin typeface="Huawei Sans" panose="020C0503030203020204" pitchFamily="34" charset="0"/>
                </a:rPr>
                <a:t>Interpreter: Interprets source code line by line.</a:t>
              </a:r>
              <a:endParaRPr lang="en-US" sz="1400">
                <a:solidFill>
                  <a:srgbClr val="0082B4"/>
                </a:solidFill>
                <a:latin typeface="Huawei Sans" panose="020C0503030203020204" pitchFamily="34" charset="0"/>
              </a:endParaRPr>
            </a:p>
          </p:txBody>
        </p:sp>
        <p:sp>
          <p:nvSpPr>
            <p:cNvPr id="27" name="圆角矩形 5"/>
            <p:cNvSpPr/>
            <p:nvPr/>
          </p:nvSpPr>
          <p:spPr>
            <a:xfrm>
              <a:off x="3362649" y="5065174"/>
              <a:ext cx="4977417" cy="362367"/>
            </a:xfrm>
            <a:prstGeom prst="roundRect">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a:solidFill>
                    <a:srgbClr val="0082B4"/>
                  </a:solidFill>
                  <a:latin typeface="Huawei Sans" panose="020C0503030203020204" pitchFamily="34" charset="0"/>
                </a:rPr>
                <a:t>Operating system (Windows/Linux/Mac OS)</a:t>
              </a:r>
              <a:endParaRPr lang="en-US" sz="1400">
                <a:solidFill>
                  <a:srgbClr val="0082B4"/>
                </a:solidFill>
                <a:latin typeface="Huawei Sans" panose="020C0503030203020204" pitchFamily="34" charset="0"/>
              </a:endParaRPr>
            </a:p>
          </p:txBody>
        </p:sp>
        <p:sp>
          <p:nvSpPr>
            <p:cNvPr id="28" name="圆角矩形 5"/>
            <p:cNvSpPr/>
            <p:nvPr/>
          </p:nvSpPr>
          <p:spPr>
            <a:xfrm>
              <a:off x="3362649" y="5695689"/>
              <a:ext cx="4977417" cy="362367"/>
            </a:xfrm>
            <a:prstGeom prst="roundRect">
              <a:avLst/>
            </a:prstGeom>
            <a:gradFill>
              <a:gsLst>
                <a:gs pos="0">
                  <a:schemeClr val="bg1"/>
                </a:gs>
                <a:gs pos="100000">
                  <a:srgbClr val="CCECFF"/>
                </a:gs>
              </a:gsLst>
              <a:lin ang="5400000" scaled="1"/>
            </a:gradFill>
            <a:ln w="12700">
              <a:solidFill>
                <a:srgbClr val="0082B4"/>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a:solidFill>
                    <a:srgbClr val="0082B4"/>
                  </a:solidFill>
                  <a:latin typeface="Huawei Sans" panose="020C0503030203020204" pitchFamily="34" charset="0"/>
                </a:rPr>
                <a:t>CPU (x86/ARM architecture)</a:t>
              </a:r>
              <a:endParaRPr lang="en-US" sz="1400">
                <a:solidFill>
                  <a:srgbClr val="0082B4"/>
                </a:solidFill>
                <a:latin typeface="Huawei Sans" panose="020C0503030203020204" pitchFamily="34" charset="0"/>
              </a:endParaRPr>
            </a:p>
          </p:txBody>
        </p:sp>
        <p:cxnSp>
          <p:nvCxnSpPr>
            <p:cNvPr id="29" name="直接箭头连接符 28"/>
            <p:cNvCxnSpPr>
              <a:stCxn id="19" idx="2"/>
              <a:endCxn id="22" idx="0"/>
            </p:cNvCxnSpPr>
            <p:nvPr/>
          </p:nvCxnSpPr>
          <p:spPr>
            <a:xfrm>
              <a:off x="4099673" y="3434881"/>
              <a:ext cx="0" cy="3022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1" idx="2"/>
            </p:cNvCxnSpPr>
            <p:nvPr/>
          </p:nvCxnSpPr>
          <p:spPr>
            <a:xfrm>
              <a:off x="7603044" y="3434881"/>
              <a:ext cx="0" cy="3186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2" idx="2"/>
              <a:endCxn id="25" idx="0"/>
            </p:cNvCxnSpPr>
            <p:nvPr/>
          </p:nvCxnSpPr>
          <p:spPr>
            <a:xfrm>
              <a:off x="4099673" y="4099494"/>
              <a:ext cx="0" cy="2781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5" idx="2"/>
            </p:cNvCxnSpPr>
            <p:nvPr/>
          </p:nvCxnSpPr>
          <p:spPr>
            <a:xfrm>
              <a:off x="4099673" y="4774960"/>
              <a:ext cx="0" cy="3142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6" idx="2"/>
            </p:cNvCxnSpPr>
            <p:nvPr/>
          </p:nvCxnSpPr>
          <p:spPr>
            <a:xfrm>
              <a:off x="7603044" y="4774960"/>
              <a:ext cx="0" cy="2902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27" idx="2"/>
              <a:endCxn id="28" idx="0"/>
            </p:cNvCxnSpPr>
            <p:nvPr/>
          </p:nvCxnSpPr>
          <p:spPr>
            <a:xfrm>
              <a:off x="5851358" y="5427541"/>
              <a:ext cx="0" cy="2681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Computing Technology Stack and Program Execution Process</a:t>
            </a:r>
            <a:endParaRPr lang="en-US" dirty="0"/>
          </a:p>
        </p:txBody>
      </p:sp>
      <p:sp>
        <p:nvSpPr>
          <p:cNvPr id="48" name="圆角矩形 96"/>
          <p:cNvSpPr/>
          <p:nvPr/>
        </p:nvSpPr>
        <p:spPr>
          <a:xfrm>
            <a:off x="2042369" y="5546279"/>
            <a:ext cx="3738285" cy="425085"/>
          </a:xfrm>
          <a:prstGeom prst="roundRect">
            <a:avLst/>
          </a:prstGeom>
          <a:solidFill>
            <a:srgbClr val="00B0F0"/>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r>
              <a:rPr lang="en-US" sz="1400" b="1" dirty="0">
                <a:solidFill>
                  <a:srgbClr val="FFFFFF"/>
                </a:solidFill>
                <a:latin typeface="Huawei Sans" panose="020C0503030203020204" pitchFamily="34" charset="0"/>
              </a:rPr>
              <a:t>Physics</a:t>
            </a:r>
            <a:endParaRPr lang="en-US" sz="1400" b="1" dirty="0">
              <a:solidFill>
                <a:srgbClr val="FFFFFF"/>
              </a:solidFill>
              <a:latin typeface="Huawei Sans" panose="020C0503030203020204" pitchFamily="34" charset="0"/>
            </a:endParaRPr>
          </a:p>
        </p:txBody>
      </p:sp>
      <p:sp>
        <p:nvSpPr>
          <p:cNvPr id="49" name="圆角矩形 97"/>
          <p:cNvSpPr/>
          <p:nvPr/>
        </p:nvSpPr>
        <p:spPr>
          <a:xfrm>
            <a:off x="2042369" y="5121193"/>
            <a:ext cx="3738285" cy="425085"/>
          </a:xfrm>
          <a:prstGeom prst="roundRect">
            <a:avLst/>
          </a:prstGeom>
          <a:solidFill>
            <a:srgbClr val="00B0F0"/>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r>
              <a:rPr lang="en-US" sz="1400" b="1">
                <a:solidFill>
                  <a:srgbClr val="FFFFFF"/>
                </a:solidFill>
                <a:latin typeface="Huawei Sans" panose="020C0503030203020204" pitchFamily="34" charset="0"/>
              </a:rPr>
              <a:t>Transistors</a:t>
            </a:r>
            <a:endParaRPr lang="en-US" sz="1400" b="1">
              <a:solidFill>
                <a:srgbClr val="FFFFFF"/>
              </a:solidFill>
              <a:latin typeface="Huawei Sans" panose="020C0503030203020204" pitchFamily="34" charset="0"/>
            </a:endParaRPr>
          </a:p>
        </p:txBody>
      </p:sp>
      <p:sp>
        <p:nvSpPr>
          <p:cNvPr id="50" name="圆角矩形 98"/>
          <p:cNvSpPr/>
          <p:nvPr/>
        </p:nvSpPr>
        <p:spPr>
          <a:xfrm>
            <a:off x="2042369" y="4696108"/>
            <a:ext cx="3738285" cy="425085"/>
          </a:xfrm>
          <a:prstGeom prst="roundRect">
            <a:avLst/>
          </a:prstGeom>
          <a:solidFill>
            <a:srgbClr val="00B0F0"/>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r>
              <a:rPr lang="en-US" sz="1400" b="1" dirty="0">
                <a:solidFill>
                  <a:srgbClr val="FFFFFF"/>
                </a:solidFill>
                <a:latin typeface="Huawei Sans" panose="020C0503030203020204" pitchFamily="34" charset="0"/>
              </a:rPr>
              <a:t>Gates/Registers</a:t>
            </a:r>
            <a:endParaRPr lang="en-US" sz="1400" b="1" dirty="0">
              <a:solidFill>
                <a:srgbClr val="FFFFFF"/>
              </a:solidFill>
              <a:latin typeface="Huawei Sans" panose="020C0503030203020204" pitchFamily="34" charset="0"/>
            </a:endParaRPr>
          </a:p>
        </p:txBody>
      </p:sp>
      <p:sp>
        <p:nvSpPr>
          <p:cNvPr id="51" name="圆角矩形 99"/>
          <p:cNvSpPr/>
          <p:nvPr/>
        </p:nvSpPr>
        <p:spPr>
          <a:xfrm>
            <a:off x="2042369" y="4271024"/>
            <a:ext cx="3738285" cy="425085"/>
          </a:xfrm>
          <a:prstGeom prst="roundRect">
            <a:avLst/>
          </a:prstGeom>
          <a:solidFill>
            <a:srgbClr val="00B0F0"/>
          </a:solidFill>
          <a:ln w="1905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r>
              <a:rPr lang="en-US" sz="1400" b="1" dirty="0">
                <a:solidFill>
                  <a:srgbClr val="FFFFFF"/>
                </a:solidFill>
                <a:latin typeface="Huawei Sans" panose="020C0503030203020204" pitchFamily="34" charset="0"/>
              </a:rPr>
              <a:t>Micro Architecture</a:t>
            </a:r>
            <a:endParaRPr lang="en-US" sz="1400" b="1" dirty="0">
              <a:solidFill>
                <a:srgbClr val="FFFFFF"/>
              </a:solidFill>
              <a:latin typeface="Huawei Sans" panose="020C0503030203020204" pitchFamily="34" charset="0"/>
            </a:endParaRPr>
          </a:p>
        </p:txBody>
      </p:sp>
      <p:sp>
        <p:nvSpPr>
          <p:cNvPr id="52" name="圆角矩形 100"/>
          <p:cNvSpPr/>
          <p:nvPr/>
        </p:nvSpPr>
        <p:spPr>
          <a:xfrm>
            <a:off x="2042369" y="2995770"/>
            <a:ext cx="3738285" cy="425085"/>
          </a:xfrm>
          <a:prstGeom prst="roundRect">
            <a:avLst/>
          </a:prstGeom>
          <a:solidFill>
            <a:srgbClr val="FFE3B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r>
              <a:rPr lang="en-US" sz="1400" b="1">
                <a:solidFill>
                  <a:schemeClr val="tx1"/>
                </a:solidFill>
                <a:latin typeface="Huawei Sans" panose="020C0503030203020204" pitchFamily="34" charset="0"/>
              </a:rPr>
              <a:t>Assembly Language</a:t>
            </a:r>
            <a:endParaRPr lang="en-US" sz="1400" b="1">
              <a:solidFill>
                <a:schemeClr val="tx1"/>
              </a:solidFill>
              <a:latin typeface="Huawei Sans" panose="020C0503030203020204" pitchFamily="34" charset="0"/>
            </a:endParaRPr>
          </a:p>
        </p:txBody>
      </p:sp>
      <p:sp>
        <p:nvSpPr>
          <p:cNvPr id="53" name="圆角矩形 101"/>
          <p:cNvSpPr/>
          <p:nvPr/>
        </p:nvSpPr>
        <p:spPr>
          <a:xfrm>
            <a:off x="2042369" y="2570685"/>
            <a:ext cx="3738285" cy="425085"/>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r>
              <a:rPr lang="en-US" sz="1400" b="1" dirty="0">
                <a:solidFill>
                  <a:schemeClr val="tx1"/>
                </a:solidFill>
                <a:latin typeface="Huawei Sans" panose="020C0503030203020204" pitchFamily="34" charset="0"/>
              </a:rPr>
              <a:t>High-Level Language</a:t>
            </a:r>
            <a:endParaRPr lang="en-US" sz="1400" b="1" dirty="0">
              <a:solidFill>
                <a:schemeClr val="tx1"/>
              </a:solidFill>
              <a:latin typeface="Huawei Sans" panose="020C0503030203020204" pitchFamily="34" charset="0"/>
            </a:endParaRPr>
          </a:p>
        </p:txBody>
      </p:sp>
      <p:sp>
        <p:nvSpPr>
          <p:cNvPr id="54" name="圆角矩形 102"/>
          <p:cNvSpPr/>
          <p:nvPr/>
        </p:nvSpPr>
        <p:spPr>
          <a:xfrm>
            <a:off x="2042369" y="2141513"/>
            <a:ext cx="3738285" cy="425085"/>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r>
              <a:rPr lang="en-US" sz="1400" b="1" dirty="0">
                <a:solidFill>
                  <a:schemeClr val="tx1"/>
                </a:solidFill>
                <a:latin typeface="Huawei Sans" panose="020C0503030203020204" pitchFamily="34" charset="0"/>
              </a:rPr>
              <a:t>Algorithm</a:t>
            </a:r>
            <a:endParaRPr lang="en-US" sz="1400" b="1" dirty="0">
              <a:solidFill>
                <a:schemeClr val="tx1"/>
              </a:solidFill>
              <a:latin typeface="Huawei Sans" panose="020C0503030203020204" pitchFamily="34" charset="0"/>
            </a:endParaRPr>
          </a:p>
        </p:txBody>
      </p:sp>
      <p:sp>
        <p:nvSpPr>
          <p:cNvPr id="55" name="圆角矩形 103"/>
          <p:cNvSpPr/>
          <p:nvPr/>
        </p:nvSpPr>
        <p:spPr>
          <a:xfrm>
            <a:off x="2042369" y="1724483"/>
            <a:ext cx="3738285" cy="425085"/>
          </a:xfrm>
          <a:prstGeom prst="round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r>
              <a:rPr lang="en-US" sz="1400" b="1" dirty="0">
                <a:solidFill>
                  <a:schemeClr val="tx1"/>
                </a:solidFill>
                <a:latin typeface="Huawei Sans" panose="020C0503030203020204" pitchFamily="34" charset="0"/>
              </a:rPr>
              <a:t>Application</a:t>
            </a:r>
            <a:endParaRPr lang="en-US" sz="1400" b="1" dirty="0">
              <a:solidFill>
                <a:schemeClr val="tx1"/>
              </a:solidFill>
              <a:latin typeface="Huawei Sans" panose="020C0503030203020204" pitchFamily="34" charset="0"/>
            </a:endParaRPr>
          </a:p>
        </p:txBody>
      </p:sp>
      <p:sp>
        <p:nvSpPr>
          <p:cNvPr id="56" name="圆角矩形 104"/>
          <p:cNvSpPr/>
          <p:nvPr/>
        </p:nvSpPr>
        <p:spPr>
          <a:xfrm>
            <a:off x="2042369" y="3420856"/>
            <a:ext cx="3738285" cy="425085"/>
          </a:xfrm>
          <a:prstGeom prst="roundRect">
            <a:avLst/>
          </a:prstGeom>
          <a:solidFill>
            <a:srgbClr val="92D05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r>
              <a:rPr lang="en-US" sz="1400" b="1">
                <a:solidFill>
                  <a:schemeClr val="tx1"/>
                </a:solidFill>
                <a:latin typeface="Huawei Sans" panose="020C0503030203020204" pitchFamily="34" charset="0"/>
              </a:rPr>
              <a:t>Machine Code</a:t>
            </a:r>
            <a:endParaRPr lang="en-US" sz="1400" b="1">
              <a:solidFill>
                <a:schemeClr val="tx1"/>
              </a:solidFill>
              <a:latin typeface="Huawei Sans" panose="020C0503030203020204" pitchFamily="34" charset="0"/>
            </a:endParaRPr>
          </a:p>
        </p:txBody>
      </p:sp>
      <p:sp>
        <p:nvSpPr>
          <p:cNvPr id="57" name="圆角矩形 105"/>
          <p:cNvSpPr/>
          <p:nvPr/>
        </p:nvSpPr>
        <p:spPr>
          <a:xfrm>
            <a:off x="2042369" y="3845940"/>
            <a:ext cx="3738285" cy="425085"/>
          </a:xfrm>
          <a:prstGeom prst="roundRect">
            <a:avLst/>
          </a:prstGeom>
          <a:solidFill>
            <a:srgbClr val="00B0F0"/>
          </a:solidFill>
          <a:ln w="19050">
            <a:solidFill>
              <a:srgbClr val="EC7061"/>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r>
              <a:rPr lang="en-US" sz="1400" b="1">
                <a:solidFill>
                  <a:srgbClr val="FFFFFF"/>
                </a:solidFill>
                <a:latin typeface="Huawei Sans" panose="020C0503030203020204" pitchFamily="34" charset="0"/>
              </a:rPr>
              <a:t>Instruction Set Architecture</a:t>
            </a:r>
            <a:endParaRPr lang="en-US" sz="1400" b="1">
              <a:solidFill>
                <a:srgbClr val="FFFFFF"/>
              </a:solidFill>
              <a:latin typeface="Huawei Sans" panose="020C0503030203020204" pitchFamily="34" charset="0"/>
            </a:endParaRPr>
          </a:p>
        </p:txBody>
      </p:sp>
      <p:cxnSp>
        <p:nvCxnSpPr>
          <p:cNvPr id="58" name="直接箭头连接符 57"/>
          <p:cNvCxnSpPr/>
          <p:nvPr/>
        </p:nvCxnSpPr>
        <p:spPr>
          <a:xfrm flipV="1">
            <a:off x="1746535" y="1724483"/>
            <a:ext cx="0" cy="419771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flipV="1">
            <a:off x="1181759" y="1724483"/>
            <a:ext cx="0" cy="4197713"/>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文本框 34"/>
          <p:cNvSpPr txBox="1"/>
          <p:nvPr/>
        </p:nvSpPr>
        <p:spPr>
          <a:xfrm rot="16200000">
            <a:off x="-736298" y="3704555"/>
            <a:ext cx="3352023" cy="242047"/>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ctr"/>
            <a:r>
              <a:rPr lang="en-US" sz="1600" b="1" dirty="0">
                <a:solidFill>
                  <a:srgbClr val="1D1D1A"/>
                </a:solidFill>
                <a:latin typeface="Huawei Sans" panose="020C0503030203020204" pitchFamily="34" charset="0"/>
              </a:rPr>
              <a:t>Increasing order of Complexity</a:t>
            </a:r>
            <a:endParaRPr lang="en-US" sz="1600" b="1" dirty="0">
              <a:solidFill>
                <a:srgbClr val="1D1D1A"/>
              </a:solidFill>
              <a:latin typeface="Huawei Sans" panose="020C0503030203020204" pitchFamily="34" charset="0"/>
            </a:endParaRPr>
          </a:p>
        </p:txBody>
      </p:sp>
      <p:sp>
        <p:nvSpPr>
          <p:cNvPr id="61" name="文本框 39"/>
          <p:cNvSpPr txBox="1"/>
          <p:nvPr/>
        </p:nvSpPr>
        <p:spPr>
          <a:xfrm rot="16200000">
            <a:off x="-278226" y="3666361"/>
            <a:ext cx="3547501" cy="242047"/>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ctr"/>
            <a:r>
              <a:rPr lang="en-US" sz="1600" b="1" dirty="0">
                <a:solidFill>
                  <a:srgbClr val="1D1D1A"/>
                </a:solidFill>
                <a:latin typeface="Huawei Sans" panose="020C0503030203020204" pitchFamily="34" charset="0"/>
              </a:rPr>
              <a:t>Increasing order of Abstraction</a:t>
            </a:r>
            <a:endParaRPr lang="en-US" sz="1600" b="1" dirty="0">
              <a:solidFill>
                <a:srgbClr val="1D1D1A"/>
              </a:solidFill>
              <a:latin typeface="Huawei Sans" panose="020C0503030203020204" pitchFamily="34" charset="0"/>
            </a:endParaRPr>
          </a:p>
        </p:txBody>
      </p:sp>
      <p:cxnSp>
        <p:nvCxnSpPr>
          <p:cNvPr id="62" name="直接连接符 61"/>
          <p:cNvCxnSpPr/>
          <p:nvPr/>
        </p:nvCxnSpPr>
        <p:spPr>
          <a:xfrm flipV="1">
            <a:off x="5856855" y="4058482"/>
            <a:ext cx="504000"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flipV="1">
            <a:off x="6112347" y="1724483"/>
            <a:ext cx="0" cy="2333999"/>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文本框 42"/>
          <p:cNvSpPr txBox="1"/>
          <p:nvPr/>
        </p:nvSpPr>
        <p:spPr>
          <a:xfrm rot="16200000">
            <a:off x="5315284" y="2764954"/>
            <a:ext cx="1217612" cy="268940"/>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ctr"/>
            <a:r>
              <a:rPr lang="en-US" sz="1600" b="1" dirty="0">
                <a:solidFill>
                  <a:srgbClr val="1D1D1A"/>
                </a:solidFill>
                <a:latin typeface="Huawei Sans" panose="020C0503030203020204" pitchFamily="34" charset="0"/>
                <a:cs typeface="Arial" panose="020B0604020202020204" pitchFamily="34" charset="0"/>
              </a:rPr>
              <a:t>Software</a:t>
            </a:r>
            <a:endParaRPr lang="en-US" sz="1600" b="1" dirty="0">
              <a:solidFill>
                <a:srgbClr val="1D1D1A"/>
              </a:solidFill>
              <a:latin typeface="Huawei Sans" panose="020C0503030203020204" pitchFamily="34" charset="0"/>
              <a:cs typeface="Arial" panose="020B0604020202020204" pitchFamily="34" charset="0"/>
            </a:endParaRPr>
          </a:p>
        </p:txBody>
      </p:sp>
      <p:cxnSp>
        <p:nvCxnSpPr>
          <p:cNvPr id="65" name="直接箭头连接符 64"/>
          <p:cNvCxnSpPr/>
          <p:nvPr/>
        </p:nvCxnSpPr>
        <p:spPr>
          <a:xfrm flipV="1">
            <a:off x="6112347" y="4058482"/>
            <a:ext cx="0" cy="1912882"/>
          </a:xfrm>
          <a:prstGeom prst="straightConnector1">
            <a:avLst/>
          </a:prstGeom>
          <a:ln w="190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文本框 48"/>
          <p:cNvSpPr txBox="1"/>
          <p:nvPr/>
        </p:nvSpPr>
        <p:spPr>
          <a:xfrm rot="16200000">
            <a:off x="5306521" y="4796364"/>
            <a:ext cx="1190314" cy="268940"/>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ctr"/>
            <a:r>
              <a:rPr lang="en-US" sz="1600" b="1" dirty="0">
                <a:solidFill>
                  <a:srgbClr val="1D1D1A"/>
                </a:solidFill>
                <a:latin typeface="Huawei Sans" panose="020C0503030203020204" pitchFamily="34" charset="0"/>
                <a:cs typeface="Arial" panose="020B0604020202020204" pitchFamily="34" charset="0"/>
              </a:rPr>
              <a:t>Hardware</a:t>
            </a:r>
            <a:endParaRPr lang="en-US" sz="1600" b="1" dirty="0">
              <a:solidFill>
                <a:srgbClr val="1D1D1A"/>
              </a:solidFill>
              <a:latin typeface="Huawei Sans" panose="020C0503030203020204" pitchFamily="34" charset="0"/>
              <a:cs typeface="Arial" panose="020B0604020202020204" pitchFamily="34" charset="0"/>
            </a:endParaRPr>
          </a:p>
        </p:txBody>
      </p:sp>
      <p:sp>
        <p:nvSpPr>
          <p:cNvPr id="67" name="文本框 47"/>
          <p:cNvSpPr txBox="1"/>
          <p:nvPr/>
        </p:nvSpPr>
        <p:spPr>
          <a:xfrm>
            <a:off x="6498771" y="2098128"/>
            <a:ext cx="1722454" cy="432000"/>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600" b="1" dirty="0">
                <a:solidFill>
                  <a:srgbClr val="1D1D1A"/>
                </a:solidFill>
                <a:latin typeface="Huawei Sans" panose="020C0503030203020204" pitchFamily="34" charset="0"/>
              </a:rPr>
              <a:t>High-level programming language</a:t>
            </a:r>
            <a:endParaRPr lang="en-US" sz="1600" b="1" dirty="0">
              <a:solidFill>
                <a:srgbClr val="1D1D1A"/>
              </a:solidFill>
              <a:latin typeface="Huawei Sans" panose="020C0503030203020204" pitchFamily="34" charset="0"/>
            </a:endParaRPr>
          </a:p>
        </p:txBody>
      </p:sp>
      <p:grpSp>
        <p:nvGrpSpPr>
          <p:cNvPr id="68" name="组合 67"/>
          <p:cNvGrpSpPr/>
          <p:nvPr/>
        </p:nvGrpSpPr>
        <p:grpSpPr>
          <a:xfrm>
            <a:off x="8221227" y="1976691"/>
            <a:ext cx="3065592" cy="665567"/>
            <a:chOff x="8196132" y="1918447"/>
            <a:chExt cx="2767745" cy="665567"/>
          </a:xfrm>
        </p:grpSpPr>
        <p:sp>
          <p:nvSpPr>
            <p:cNvPr id="69" name="矩形 68"/>
            <p:cNvSpPr/>
            <p:nvPr/>
          </p:nvSpPr>
          <p:spPr>
            <a:xfrm>
              <a:off x="8196132" y="1918447"/>
              <a:ext cx="1296000" cy="665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rIns="3600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400" fontAlgn="ctr"/>
              <a:r>
                <a:rPr lang="en-US" sz="1400" b="1">
                  <a:solidFill>
                    <a:srgbClr val="1D1D1A"/>
                  </a:solidFill>
                  <a:latin typeface="Huawei Sans" panose="020C0503030203020204" pitchFamily="34" charset="0"/>
                </a:rPr>
                <a:t>temp = v [k];</a:t>
              </a:r>
              <a:endParaRPr lang="en-US" sz="1400" b="1">
                <a:solidFill>
                  <a:srgbClr val="1D1D1A"/>
                </a:solidFill>
                <a:latin typeface="Huawei Sans" panose="020C0503030203020204" pitchFamily="34" charset="0"/>
              </a:endParaRPr>
            </a:p>
            <a:p>
              <a:pPr defTabSz="914400" fontAlgn="ctr"/>
              <a:r>
                <a:rPr lang="en-US" sz="1400" b="1">
                  <a:solidFill>
                    <a:srgbClr val="1D1D1A"/>
                  </a:solidFill>
                  <a:latin typeface="Huawei Sans" panose="020C0503030203020204" pitchFamily="34" charset="0"/>
                </a:rPr>
                <a:t>v[k] = v[k+1];</a:t>
              </a:r>
              <a:endParaRPr lang="en-US" sz="1400" b="1">
                <a:solidFill>
                  <a:srgbClr val="1D1D1A"/>
                </a:solidFill>
                <a:latin typeface="Huawei Sans" panose="020C0503030203020204" pitchFamily="34" charset="0"/>
              </a:endParaRPr>
            </a:p>
            <a:p>
              <a:pPr defTabSz="914400" fontAlgn="ctr"/>
              <a:r>
                <a:rPr lang="en-US" sz="1400" b="1">
                  <a:solidFill>
                    <a:srgbClr val="1D1D1A"/>
                  </a:solidFill>
                  <a:latin typeface="Huawei Sans" panose="020C0503030203020204" pitchFamily="34" charset="0"/>
                </a:rPr>
                <a:t>v[k+1] = temp;</a:t>
              </a:r>
              <a:endParaRPr lang="en-US" sz="1400" b="1">
                <a:solidFill>
                  <a:srgbClr val="1D1D1A"/>
                </a:solidFill>
                <a:latin typeface="Huawei Sans" panose="020C0503030203020204" pitchFamily="34" charset="0"/>
              </a:endParaRPr>
            </a:p>
          </p:txBody>
        </p:sp>
        <p:sp>
          <p:nvSpPr>
            <p:cNvPr id="70" name="矩形 69"/>
            <p:cNvSpPr/>
            <p:nvPr/>
          </p:nvSpPr>
          <p:spPr>
            <a:xfrm>
              <a:off x="9667877" y="1918447"/>
              <a:ext cx="1296000" cy="6655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rIns="3600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defTabSz="914400" fontAlgn="ctr"/>
              <a:r>
                <a:rPr lang="en-US" sz="1400" b="1" dirty="0">
                  <a:solidFill>
                    <a:srgbClr val="1D1D1A"/>
                  </a:solidFill>
                  <a:latin typeface="Huawei Sans" panose="020C0503030203020204" pitchFamily="34" charset="0"/>
                </a:rPr>
                <a:t>TEMP = V[K]</a:t>
              </a:r>
              <a:endParaRPr lang="en-US" sz="1400" b="1" dirty="0">
                <a:solidFill>
                  <a:srgbClr val="1D1D1A"/>
                </a:solidFill>
                <a:latin typeface="Huawei Sans" panose="020C0503030203020204" pitchFamily="34" charset="0"/>
              </a:endParaRPr>
            </a:p>
            <a:p>
              <a:pPr defTabSz="914400" fontAlgn="ctr"/>
              <a:r>
                <a:rPr lang="en-US" sz="1400" b="1" dirty="0">
                  <a:solidFill>
                    <a:srgbClr val="1D1D1A"/>
                  </a:solidFill>
                  <a:latin typeface="Huawei Sans" panose="020C0503030203020204" pitchFamily="34" charset="0"/>
                </a:rPr>
                <a:t>V[K] = V[K+1]</a:t>
              </a:r>
              <a:endParaRPr lang="en-US" sz="1400" b="1" dirty="0">
                <a:solidFill>
                  <a:srgbClr val="1D1D1A"/>
                </a:solidFill>
                <a:latin typeface="Huawei Sans" panose="020C0503030203020204" pitchFamily="34" charset="0"/>
              </a:endParaRPr>
            </a:p>
            <a:p>
              <a:pPr defTabSz="914400" fontAlgn="ctr"/>
              <a:r>
                <a:rPr lang="en-US" sz="1400" b="1" dirty="0">
                  <a:solidFill>
                    <a:srgbClr val="1D1D1A"/>
                  </a:solidFill>
                  <a:latin typeface="Huawei Sans" panose="020C0503030203020204" pitchFamily="34" charset="0"/>
                </a:rPr>
                <a:t>V[K+1] = TEMP</a:t>
              </a:r>
              <a:endParaRPr lang="en-US" sz="1400" b="1" dirty="0">
                <a:solidFill>
                  <a:srgbClr val="1D1D1A"/>
                </a:solidFill>
                <a:latin typeface="Huawei Sans" panose="020C0503030203020204" pitchFamily="34" charset="0"/>
              </a:endParaRPr>
            </a:p>
          </p:txBody>
        </p:sp>
      </p:grpSp>
      <p:sp>
        <p:nvSpPr>
          <p:cNvPr id="71" name="矩形 70"/>
          <p:cNvSpPr/>
          <p:nvPr/>
        </p:nvSpPr>
        <p:spPr>
          <a:xfrm>
            <a:off x="8936418" y="3222789"/>
            <a:ext cx="1556682" cy="77096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rIns="3600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r>
              <a:rPr lang="en-US" sz="1200" b="1">
                <a:solidFill>
                  <a:schemeClr val="tx1"/>
                </a:solidFill>
                <a:latin typeface="Huawei Sans" panose="020C0503030203020204" pitchFamily="34" charset="0"/>
              </a:rPr>
              <a:t>lw $t0, 0($2)</a:t>
            </a:r>
            <a:endParaRPr lang="en-US" sz="1200" b="1">
              <a:solidFill>
                <a:schemeClr val="tx1"/>
              </a:solidFill>
              <a:latin typeface="Huawei Sans" panose="020C0503030203020204" pitchFamily="34" charset="0"/>
            </a:endParaRPr>
          </a:p>
          <a:p>
            <a:pPr algn="ctr" defTabSz="914400" fontAlgn="ctr"/>
            <a:r>
              <a:rPr lang="en-US" sz="1200" b="1">
                <a:solidFill>
                  <a:schemeClr val="tx1"/>
                </a:solidFill>
                <a:latin typeface="Huawei Sans" panose="020C0503030203020204" pitchFamily="34" charset="0"/>
              </a:rPr>
              <a:t>lw $t1, 4($2)</a:t>
            </a:r>
            <a:endParaRPr lang="en-US" sz="1200" b="1">
              <a:solidFill>
                <a:schemeClr val="tx1"/>
              </a:solidFill>
              <a:latin typeface="Huawei Sans" panose="020C0503030203020204" pitchFamily="34" charset="0"/>
            </a:endParaRPr>
          </a:p>
          <a:p>
            <a:pPr algn="ctr" defTabSz="914400" fontAlgn="ctr"/>
            <a:r>
              <a:rPr lang="en-US" sz="1200" b="1">
                <a:solidFill>
                  <a:schemeClr val="tx1"/>
                </a:solidFill>
                <a:latin typeface="Huawei Sans" panose="020C0503030203020204" pitchFamily="34" charset="0"/>
              </a:rPr>
              <a:t>sw $t1, 0($2)</a:t>
            </a:r>
            <a:endParaRPr lang="en-US" sz="1200" b="1">
              <a:solidFill>
                <a:schemeClr val="tx1"/>
              </a:solidFill>
              <a:latin typeface="Huawei Sans" panose="020C0503030203020204" pitchFamily="34" charset="0"/>
            </a:endParaRPr>
          </a:p>
          <a:p>
            <a:pPr algn="ctr" defTabSz="914400" fontAlgn="ctr"/>
            <a:r>
              <a:rPr lang="en-US" sz="1200" b="1">
                <a:solidFill>
                  <a:schemeClr val="tx1"/>
                </a:solidFill>
                <a:latin typeface="Huawei Sans" panose="020C0503030203020204" pitchFamily="34" charset="0"/>
              </a:rPr>
              <a:t>sw $t0, 4($2)</a:t>
            </a:r>
            <a:endParaRPr lang="en-US" sz="1200" b="1">
              <a:solidFill>
                <a:schemeClr val="tx1"/>
              </a:solidFill>
              <a:latin typeface="Huawei Sans" panose="020C0503030203020204" pitchFamily="34" charset="0"/>
            </a:endParaRPr>
          </a:p>
        </p:txBody>
      </p:sp>
      <p:sp>
        <p:nvSpPr>
          <p:cNvPr id="72" name="文本框 56"/>
          <p:cNvSpPr txBox="1"/>
          <p:nvPr/>
        </p:nvSpPr>
        <p:spPr>
          <a:xfrm>
            <a:off x="6498771" y="3449716"/>
            <a:ext cx="1524609" cy="432000"/>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600" b="1" dirty="0">
                <a:solidFill>
                  <a:srgbClr val="1D1D1A"/>
                </a:solidFill>
                <a:latin typeface="Huawei Sans" panose="020C0503030203020204" pitchFamily="34" charset="0"/>
              </a:rPr>
              <a:t>Assembly language</a:t>
            </a:r>
            <a:endParaRPr lang="en-US" sz="1600" b="1" dirty="0">
              <a:solidFill>
                <a:srgbClr val="1D1D1A"/>
              </a:solidFill>
              <a:latin typeface="Huawei Sans" panose="020C0503030203020204" pitchFamily="34" charset="0"/>
            </a:endParaRPr>
          </a:p>
        </p:txBody>
      </p:sp>
      <p:sp>
        <p:nvSpPr>
          <p:cNvPr id="73" name="文本框 57"/>
          <p:cNvSpPr txBox="1"/>
          <p:nvPr/>
        </p:nvSpPr>
        <p:spPr>
          <a:xfrm>
            <a:off x="6639338" y="4746621"/>
            <a:ext cx="1369618" cy="432000"/>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600" b="1" dirty="0">
                <a:solidFill>
                  <a:srgbClr val="1D1D1A"/>
                </a:solidFill>
                <a:latin typeface="Huawei Sans" panose="020C0503030203020204" pitchFamily="34" charset="0"/>
              </a:rPr>
              <a:t>Machine code</a:t>
            </a:r>
            <a:endParaRPr lang="en-US" sz="1600" b="1" dirty="0">
              <a:solidFill>
                <a:srgbClr val="1D1D1A"/>
              </a:solidFill>
              <a:latin typeface="Huawei Sans" panose="020C0503030203020204" pitchFamily="34" charset="0"/>
            </a:endParaRPr>
          </a:p>
        </p:txBody>
      </p:sp>
      <p:sp>
        <p:nvSpPr>
          <p:cNvPr id="74" name="矩形 73"/>
          <p:cNvSpPr/>
          <p:nvPr/>
        </p:nvSpPr>
        <p:spPr>
          <a:xfrm>
            <a:off x="8221225" y="4505145"/>
            <a:ext cx="3065591" cy="805819"/>
          </a:xfrm>
          <a:prstGeom prst="rect">
            <a:avLst/>
          </a:prstGeom>
          <a:solidFill>
            <a:srgbClr val="92CF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rIns="3600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r>
              <a:rPr lang="en-US" sz="1050" b="1">
                <a:solidFill>
                  <a:srgbClr val="FFFFFF"/>
                </a:solidFill>
                <a:latin typeface="Huawei Sans" panose="020C0503030203020204" pitchFamily="34" charset="0"/>
              </a:rPr>
              <a:t>0000 1001 1100 0110 1010 1111 0101 1000</a:t>
            </a:r>
            <a:endParaRPr lang="en-US" sz="1050" b="1">
              <a:solidFill>
                <a:srgbClr val="FFFFFF"/>
              </a:solidFill>
              <a:latin typeface="Huawei Sans" panose="020C0503030203020204" pitchFamily="34" charset="0"/>
            </a:endParaRPr>
          </a:p>
          <a:p>
            <a:pPr algn="ctr" defTabSz="914400" fontAlgn="ctr"/>
            <a:r>
              <a:rPr lang="en-US" sz="1050" b="1">
                <a:solidFill>
                  <a:srgbClr val="FFFFFF"/>
                </a:solidFill>
                <a:latin typeface="Huawei Sans" panose="020C0503030203020204" pitchFamily="34" charset="0"/>
              </a:rPr>
              <a:t>1010 1111 0101 1000 0000 1001 1100 0110</a:t>
            </a:r>
            <a:endParaRPr lang="en-US" sz="1050" b="1">
              <a:solidFill>
                <a:srgbClr val="FFFFFF"/>
              </a:solidFill>
              <a:latin typeface="Huawei Sans" panose="020C0503030203020204" pitchFamily="34" charset="0"/>
            </a:endParaRPr>
          </a:p>
          <a:p>
            <a:pPr algn="ctr" defTabSz="914400" fontAlgn="ctr"/>
            <a:r>
              <a:rPr lang="en-US" sz="1050" b="1">
                <a:solidFill>
                  <a:srgbClr val="FFFFFF"/>
                </a:solidFill>
                <a:latin typeface="Huawei Sans" panose="020C0503030203020204" pitchFamily="34" charset="0"/>
              </a:rPr>
              <a:t>1100 0110 1010 1111 0101 1000 0000 1001</a:t>
            </a:r>
            <a:endParaRPr lang="en-US" sz="1050" b="1">
              <a:solidFill>
                <a:srgbClr val="FFFFFF"/>
              </a:solidFill>
              <a:latin typeface="Huawei Sans" panose="020C0503030203020204" pitchFamily="34" charset="0"/>
            </a:endParaRPr>
          </a:p>
          <a:p>
            <a:pPr algn="ctr" defTabSz="914400" fontAlgn="ctr"/>
            <a:r>
              <a:rPr lang="en-US" sz="1050" b="1">
                <a:solidFill>
                  <a:srgbClr val="FFFFFF"/>
                </a:solidFill>
                <a:latin typeface="Huawei Sans" panose="020C0503030203020204" pitchFamily="34" charset="0"/>
              </a:rPr>
              <a:t>0101 1000 0000 1001 1100 0110 1010 1111</a:t>
            </a:r>
            <a:endParaRPr lang="en-US" sz="1050" b="1">
              <a:solidFill>
                <a:srgbClr val="FFFFFF"/>
              </a:solidFill>
              <a:latin typeface="Huawei Sans" panose="020C0503030203020204" pitchFamily="34" charset="0"/>
            </a:endParaRPr>
          </a:p>
        </p:txBody>
      </p:sp>
      <p:sp>
        <p:nvSpPr>
          <p:cNvPr id="75" name="下箭头 121"/>
          <p:cNvSpPr/>
          <p:nvPr/>
        </p:nvSpPr>
        <p:spPr>
          <a:xfrm>
            <a:off x="9333540" y="2693058"/>
            <a:ext cx="216000" cy="468000"/>
          </a:xfrm>
          <a:prstGeom prst="downArrow">
            <a:avLst/>
          </a:prstGeom>
          <a:solidFill>
            <a:srgbClr val="FFE3B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endParaRPr lang="zh-CN" altLang="en-US" sz="1050" b="1" dirty="0">
              <a:solidFill>
                <a:srgbClr val="FFFFFF"/>
              </a:solidFill>
              <a:latin typeface="Huawei Sans" panose="020C0503030203020204" pitchFamily="34" charset="0"/>
            </a:endParaRPr>
          </a:p>
        </p:txBody>
      </p:sp>
      <p:sp>
        <p:nvSpPr>
          <p:cNvPr id="76" name="下箭头 122"/>
          <p:cNvSpPr/>
          <p:nvPr/>
        </p:nvSpPr>
        <p:spPr>
          <a:xfrm>
            <a:off x="10096860" y="2693058"/>
            <a:ext cx="216000" cy="468000"/>
          </a:xfrm>
          <a:prstGeom prst="downArrow">
            <a:avLst/>
          </a:prstGeom>
          <a:solidFill>
            <a:srgbClr val="FFE3B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endParaRPr lang="zh-CN" altLang="en-US" sz="1050" b="1" dirty="0">
              <a:solidFill>
                <a:srgbClr val="FFFFFF"/>
              </a:solidFill>
              <a:latin typeface="Huawei Sans" panose="020C0503030203020204" pitchFamily="34" charset="0"/>
            </a:endParaRPr>
          </a:p>
        </p:txBody>
      </p:sp>
      <p:sp>
        <p:nvSpPr>
          <p:cNvPr id="77" name="下箭头 123"/>
          <p:cNvSpPr/>
          <p:nvPr/>
        </p:nvSpPr>
        <p:spPr>
          <a:xfrm>
            <a:off x="8417820" y="2693058"/>
            <a:ext cx="216000" cy="1764000"/>
          </a:xfrm>
          <a:prstGeom prst="downArrow">
            <a:avLst/>
          </a:prstGeom>
          <a:solidFill>
            <a:srgbClr val="92CF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endParaRPr lang="zh-CN" altLang="en-US" sz="1050" b="1" dirty="0">
              <a:solidFill>
                <a:srgbClr val="FFFFFF"/>
              </a:solidFill>
              <a:latin typeface="Huawei Sans" panose="020C0503030203020204" pitchFamily="34" charset="0"/>
            </a:endParaRPr>
          </a:p>
        </p:txBody>
      </p:sp>
      <p:sp>
        <p:nvSpPr>
          <p:cNvPr id="78" name="下箭头 124"/>
          <p:cNvSpPr/>
          <p:nvPr/>
        </p:nvSpPr>
        <p:spPr>
          <a:xfrm>
            <a:off x="10856220" y="2693058"/>
            <a:ext cx="216000" cy="1764000"/>
          </a:xfrm>
          <a:prstGeom prst="downArrow">
            <a:avLst/>
          </a:prstGeom>
          <a:solidFill>
            <a:srgbClr val="92CF5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endParaRPr lang="zh-CN" altLang="en-US" sz="1050" b="1" dirty="0">
              <a:solidFill>
                <a:srgbClr val="FFFFFF"/>
              </a:solidFill>
              <a:latin typeface="Huawei Sans" panose="020C0503030203020204" pitchFamily="34" charset="0"/>
            </a:endParaRPr>
          </a:p>
        </p:txBody>
      </p:sp>
      <p:sp>
        <p:nvSpPr>
          <p:cNvPr id="79" name="文本框 52"/>
          <p:cNvSpPr txBox="1"/>
          <p:nvPr/>
        </p:nvSpPr>
        <p:spPr>
          <a:xfrm>
            <a:off x="8450199" y="2693197"/>
            <a:ext cx="972437" cy="541223"/>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100" b="1" dirty="0">
                <a:solidFill>
                  <a:srgbClr val="1D1D1A"/>
                </a:solidFill>
                <a:latin typeface="Huawei Sans" panose="020C0503030203020204" pitchFamily="34" charset="0"/>
                <a:cs typeface="Arial" panose="020B0604020202020204" pitchFamily="34" charset="0"/>
              </a:rPr>
              <a:t>C/C++</a:t>
            </a:r>
            <a:endParaRPr lang="en-US" sz="1100" b="1" dirty="0">
              <a:solidFill>
                <a:srgbClr val="1D1D1A"/>
              </a:solidFill>
              <a:latin typeface="Huawei Sans" panose="020C0503030203020204" pitchFamily="34" charset="0"/>
              <a:cs typeface="Arial" panose="020B0604020202020204" pitchFamily="34" charset="0"/>
            </a:endParaRPr>
          </a:p>
          <a:p>
            <a:pPr algn="ctr" fontAlgn="ctr"/>
            <a:r>
              <a:rPr lang="en-US" sz="1100" b="1" dirty="0">
                <a:solidFill>
                  <a:srgbClr val="1D1D1A"/>
                </a:solidFill>
                <a:latin typeface="Huawei Sans" panose="020C0503030203020204" pitchFamily="34" charset="0"/>
                <a:cs typeface="Arial" panose="020B0604020202020204" pitchFamily="34" charset="0"/>
              </a:rPr>
              <a:t>compiler</a:t>
            </a:r>
            <a:endParaRPr lang="en-US" sz="1100" b="1" dirty="0">
              <a:solidFill>
                <a:srgbClr val="1D1D1A"/>
              </a:solidFill>
              <a:latin typeface="Huawei Sans" panose="020C0503030203020204" pitchFamily="34" charset="0"/>
              <a:cs typeface="Arial" panose="020B0604020202020204" pitchFamily="34" charset="0"/>
            </a:endParaRPr>
          </a:p>
        </p:txBody>
      </p:sp>
      <p:sp>
        <p:nvSpPr>
          <p:cNvPr id="80" name="文本框 67"/>
          <p:cNvSpPr txBox="1"/>
          <p:nvPr/>
        </p:nvSpPr>
        <p:spPr>
          <a:xfrm>
            <a:off x="10163114" y="2680672"/>
            <a:ext cx="828000" cy="472977"/>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100" b="1" dirty="0">
                <a:solidFill>
                  <a:srgbClr val="1D1D1A"/>
                </a:solidFill>
                <a:latin typeface="Huawei Sans" panose="020C0503030203020204" pitchFamily="34" charset="0"/>
                <a:cs typeface="Arial" panose="020B0604020202020204" pitchFamily="34" charset="0"/>
              </a:rPr>
              <a:t>Fortran</a:t>
            </a:r>
            <a:endParaRPr lang="en-US" sz="1100" b="1" dirty="0">
              <a:solidFill>
                <a:srgbClr val="1D1D1A"/>
              </a:solidFill>
              <a:latin typeface="Huawei Sans" panose="020C0503030203020204" pitchFamily="34" charset="0"/>
              <a:cs typeface="Arial" panose="020B0604020202020204" pitchFamily="34" charset="0"/>
            </a:endParaRPr>
          </a:p>
          <a:p>
            <a:pPr algn="ctr" fontAlgn="ctr"/>
            <a:r>
              <a:rPr lang="en-US" sz="1100" b="1" dirty="0">
                <a:solidFill>
                  <a:srgbClr val="1D1D1A"/>
                </a:solidFill>
                <a:latin typeface="Huawei Sans" panose="020C0503030203020204" pitchFamily="34" charset="0"/>
                <a:cs typeface="Arial" panose="020B0604020202020204" pitchFamily="34" charset="0"/>
              </a:rPr>
              <a:t>compiler</a:t>
            </a:r>
            <a:endParaRPr lang="en-US" sz="1100" b="1" dirty="0">
              <a:solidFill>
                <a:srgbClr val="1D1D1A"/>
              </a:solidFill>
              <a:latin typeface="Huawei Sans" panose="020C0503030203020204" pitchFamily="34" charset="0"/>
              <a:cs typeface="Arial" panose="020B0604020202020204" pitchFamily="34" charset="0"/>
            </a:endParaRPr>
          </a:p>
        </p:txBody>
      </p:sp>
      <p:sp>
        <p:nvSpPr>
          <p:cNvPr id="81" name="下箭头 127"/>
          <p:cNvSpPr/>
          <p:nvPr/>
        </p:nvSpPr>
        <p:spPr>
          <a:xfrm>
            <a:off x="9637020" y="4035769"/>
            <a:ext cx="216000" cy="468000"/>
          </a:xfrm>
          <a:prstGeom prst="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endParaRPr lang="zh-CN" altLang="en-US" sz="1050" b="1" dirty="0">
              <a:solidFill>
                <a:srgbClr val="FFFFFF"/>
              </a:solidFill>
              <a:latin typeface="Huawei Sans" panose="020C0503030203020204" pitchFamily="34" charset="0"/>
            </a:endParaRPr>
          </a:p>
        </p:txBody>
      </p:sp>
      <p:sp>
        <p:nvSpPr>
          <p:cNvPr id="82" name="文本框 69"/>
          <p:cNvSpPr txBox="1"/>
          <p:nvPr/>
        </p:nvSpPr>
        <p:spPr>
          <a:xfrm>
            <a:off x="9285340" y="4095353"/>
            <a:ext cx="1027520" cy="286869"/>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100" b="1" dirty="0">
                <a:solidFill>
                  <a:srgbClr val="1D1D1A"/>
                </a:solidFill>
                <a:latin typeface="Huawei Sans" panose="020C0503030203020204" pitchFamily="34" charset="0"/>
                <a:cs typeface="Arial" panose="020B0604020202020204" pitchFamily="34" charset="0"/>
              </a:rPr>
              <a:t>Assembler</a:t>
            </a:r>
            <a:endParaRPr lang="en-US" sz="1100" b="1" dirty="0">
              <a:solidFill>
                <a:srgbClr val="1D1D1A"/>
              </a:solidFill>
              <a:latin typeface="Huawei Sans" panose="020C0503030203020204" pitchFamily="34" charset="0"/>
              <a:cs typeface="Arial" panose="020B0604020202020204" pitchFamily="34" charset="0"/>
            </a:endParaRPr>
          </a:p>
        </p:txBody>
      </p:sp>
      <p:sp>
        <p:nvSpPr>
          <p:cNvPr id="83" name="文本框 59"/>
          <p:cNvSpPr txBox="1"/>
          <p:nvPr/>
        </p:nvSpPr>
        <p:spPr>
          <a:xfrm>
            <a:off x="2249601" y="1296056"/>
            <a:ext cx="3229975" cy="293662"/>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600" b="1" dirty="0">
                <a:solidFill>
                  <a:srgbClr val="0070C0"/>
                </a:solidFill>
                <a:latin typeface="Huawei Sans" panose="020C0503030203020204" pitchFamily="34" charset="0"/>
              </a:rPr>
              <a:t>Computing Technology Stack</a:t>
            </a:r>
            <a:endParaRPr lang="en-US" sz="1600" b="1" dirty="0">
              <a:solidFill>
                <a:srgbClr val="0070C0"/>
              </a:solidFill>
              <a:latin typeface="Huawei Sans" panose="020C0503030203020204" pitchFamily="34" charset="0"/>
            </a:endParaRPr>
          </a:p>
        </p:txBody>
      </p:sp>
      <p:sp>
        <p:nvSpPr>
          <p:cNvPr id="84" name="文本框 72"/>
          <p:cNvSpPr txBox="1"/>
          <p:nvPr/>
        </p:nvSpPr>
        <p:spPr>
          <a:xfrm>
            <a:off x="7819782" y="1296056"/>
            <a:ext cx="3494475" cy="293662"/>
          </a:xfrm>
          <a:prstGeom prst="rect">
            <a:avLst/>
          </a:prstGeom>
          <a:noFill/>
        </p:spPr>
        <p:txBody>
          <a:bodyPr wrap="square"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600" b="1" dirty="0">
                <a:solidFill>
                  <a:srgbClr val="0070C0"/>
                </a:solidFill>
                <a:latin typeface="Huawei Sans" panose="020C0503030203020204" pitchFamily="34" charset="0"/>
              </a:rPr>
              <a:t>Program Execution Process</a:t>
            </a:r>
            <a:endParaRPr lang="en-US" sz="1600" b="1" dirty="0">
              <a:solidFill>
                <a:srgbClr val="0070C0"/>
              </a:solidFill>
              <a:latin typeface="Huawei Sans" panose="020C0503030203020204" pitchFamily="34" charset="0"/>
            </a:endParaRPr>
          </a:p>
        </p:txBody>
      </p:sp>
      <p:sp>
        <p:nvSpPr>
          <p:cNvPr id="85" name="文本框 73"/>
          <p:cNvSpPr txBox="1"/>
          <p:nvPr/>
        </p:nvSpPr>
        <p:spPr>
          <a:xfrm>
            <a:off x="6639338" y="5500382"/>
            <a:ext cx="1369618" cy="432000"/>
          </a:xfrm>
          <a:prstGeom prst="rect">
            <a:avLst/>
          </a:prstGeom>
          <a:noFill/>
        </p:spPr>
        <p:txBody>
          <a:bodyPr wrap="square" rtlCol="0" anchor="ctr" anchorCtr="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ctr"/>
            <a:r>
              <a:rPr lang="en-US" sz="1600" b="1" dirty="0">
                <a:solidFill>
                  <a:srgbClr val="1D1D1A"/>
                </a:solidFill>
                <a:latin typeface="Huawei Sans" panose="020C0503030203020204" pitchFamily="34" charset="0"/>
              </a:rPr>
              <a:t>Instruction set</a:t>
            </a:r>
            <a:endParaRPr lang="en-US" sz="1600" b="1" dirty="0">
              <a:solidFill>
                <a:srgbClr val="1D1D1A"/>
              </a:solidFill>
              <a:latin typeface="Huawei Sans" panose="020C0503030203020204" pitchFamily="34" charset="0"/>
            </a:endParaRPr>
          </a:p>
        </p:txBody>
      </p:sp>
      <p:sp>
        <p:nvSpPr>
          <p:cNvPr id="86" name="圆角矩形 132"/>
          <p:cNvSpPr/>
          <p:nvPr/>
        </p:nvSpPr>
        <p:spPr>
          <a:xfrm>
            <a:off x="8377618" y="4599342"/>
            <a:ext cx="2808000" cy="144000"/>
          </a:xfrm>
          <a:prstGeom prst="round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endParaRPr lang="zh-CN" altLang="en-US" sz="1050" b="1" dirty="0">
              <a:solidFill>
                <a:srgbClr val="FFFFFF"/>
              </a:solidFill>
              <a:latin typeface="Huawei Sans" panose="020C0503030203020204" pitchFamily="34" charset="0"/>
            </a:endParaRPr>
          </a:p>
        </p:txBody>
      </p:sp>
      <p:cxnSp>
        <p:nvCxnSpPr>
          <p:cNvPr id="87" name="直接箭头连接符 86"/>
          <p:cNvCxnSpPr/>
          <p:nvPr/>
        </p:nvCxnSpPr>
        <p:spPr>
          <a:xfrm>
            <a:off x="8705901" y="4736602"/>
            <a:ext cx="0" cy="864000"/>
          </a:xfrm>
          <a:prstGeom prst="straightConnector1">
            <a:avLst/>
          </a:prstGeom>
          <a:ln w="28575">
            <a:solidFill>
              <a:srgbClr val="990000"/>
            </a:solidFill>
            <a:tailEnd type="triangle"/>
          </a:ln>
        </p:spPr>
        <p:style>
          <a:lnRef idx="1">
            <a:schemeClr val="accent1"/>
          </a:lnRef>
          <a:fillRef idx="0">
            <a:schemeClr val="accent1"/>
          </a:fillRef>
          <a:effectRef idx="0">
            <a:schemeClr val="accent1"/>
          </a:effectRef>
          <a:fontRef idx="minor">
            <a:schemeClr val="tx1"/>
          </a:fontRef>
        </p:style>
      </p:cxnSp>
      <p:sp>
        <p:nvSpPr>
          <p:cNvPr id="88" name="文本框 7174"/>
          <p:cNvSpPr txBox="1"/>
          <p:nvPr/>
        </p:nvSpPr>
        <p:spPr>
          <a:xfrm>
            <a:off x="8012592" y="5593332"/>
            <a:ext cx="1435515" cy="254000"/>
          </a:xfrm>
          <a:prstGeom prst="rect">
            <a:avLst/>
          </a:prstGeom>
          <a:noFill/>
        </p:spPr>
        <p:txBody>
          <a:bodyPr wrap="square" rtlCol="0" anchor="ctr" anchorCtr="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ctr"/>
            <a:r>
              <a:rPr lang="en-US" sz="1600" b="1" dirty="0">
                <a:solidFill>
                  <a:srgbClr val="EC7061"/>
                </a:solidFill>
                <a:latin typeface="Huawei Sans" panose="020C0503030203020204" pitchFamily="34" charset="0"/>
              </a:rPr>
              <a:t>Instruction 1</a:t>
            </a:r>
            <a:endParaRPr lang="en-US" sz="1600" b="1" dirty="0">
              <a:solidFill>
                <a:srgbClr val="EC7061"/>
              </a:solidFill>
              <a:latin typeface="Huawei Sans" panose="020C0503030203020204" pitchFamily="34" charset="0"/>
            </a:endParaRPr>
          </a:p>
        </p:txBody>
      </p:sp>
      <p:sp>
        <p:nvSpPr>
          <p:cNvPr id="89" name="圆角矩形 135"/>
          <p:cNvSpPr/>
          <p:nvPr/>
        </p:nvSpPr>
        <p:spPr>
          <a:xfrm>
            <a:off x="8377618" y="4907984"/>
            <a:ext cx="2808000" cy="144000"/>
          </a:xfrm>
          <a:prstGeom prst="roundRect">
            <a:avLst/>
          </a:prstGeom>
          <a:no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914400" fontAlgn="ctr"/>
            <a:endParaRPr lang="zh-CN" altLang="en-US" sz="1050" b="1" dirty="0">
              <a:solidFill>
                <a:srgbClr val="FFFFFF"/>
              </a:solidFill>
              <a:latin typeface="Huawei Sans" panose="020C0503030203020204" pitchFamily="34" charset="0"/>
            </a:endParaRPr>
          </a:p>
        </p:txBody>
      </p:sp>
      <p:cxnSp>
        <p:nvCxnSpPr>
          <p:cNvPr id="90" name="直接箭头连接符 89"/>
          <p:cNvCxnSpPr>
            <a:endCxn id="91" idx="0"/>
          </p:cNvCxnSpPr>
          <p:nvPr/>
        </p:nvCxnSpPr>
        <p:spPr>
          <a:xfrm flipH="1">
            <a:off x="10488030" y="5051984"/>
            <a:ext cx="5073" cy="541348"/>
          </a:xfrm>
          <a:prstGeom prst="straightConnector1">
            <a:avLst/>
          </a:prstGeom>
          <a:ln w="2857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1" name="文本框 89"/>
          <p:cNvSpPr txBox="1"/>
          <p:nvPr/>
        </p:nvSpPr>
        <p:spPr>
          <a:xfrm>
            <a:off x="9770272" y="5593332"/>
            <a:ext cx="1435515" cy="254000"/>
          </a:xfrm>
          <a:prstGeom prst="rect">
            <a:avLst/>
          </a:prstGeom>
          <a:noFill/>
        </p:spPr>
        <p:txBody>
          <a:bodyPr wrap="square" rtlCol="0" anchor="ctr" anchorCtr="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ctr"/>
            <a:r>
              <a:rPr lang="en-US" sz="1600" b="1">
                <a:solidFill>
                  <a:srgbClr val="0070C0"/>
                </a:solidFill>
                <a:latin typeface="Huawei Sans" panose="020C0503030203020204" pitchFamily="34" charset="0"/>
              </a:rPr>
              <a:t>Data 1</a:t>
            </a:r>
            <a:endParaRPr lang="en-US" sz="1600" b="1">
              <a:solidFill>
                <a:srgbClr val="0070C0"/>
              </a:solidFill>
              <a:latin typeface="Huawei Sans" panose="020C0503030203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1600" smtClean="0"/>
              <a:t>Compiled language: Before a program in a compiled language is executed, a compilation process is performed to compile the program into a machine language file. The compilation result can be directly used without re-translation during running. Typical compiled languages include C/C++ and Go.</a:t>
            </a:r>
            <a:endParaRPr lang="en-US" altLang="zh-CN" sz="1600" smtClean="0"/>
          </a:p>
          <a:p>
            <a:r>
              <a:rPr lang="en-US" altLang="zh-CN" sz="1600" smtClean="0"/>
              <a:t>From source code to program: The source code needs to be translated into machine instructions by the compiler and assembler, and then the linker uses the link library function to generate the machine language program. The machine language must match the instruction set of the CPU, which is loaded to the memory by the loader during running and executed by the CPU.</a:t>
            </a:r>
            <a:endParaRPr lang="en-US" altLang="zh-CN" sz="1600" smtClean="0"/>
          </a:p>
          <a:p>
            <a:endParaRPr lang="zh-CN" altLang="en-US" sz="1600" dirty="0"/>
          </a:p>
        </p:txBody>
      </p:sp>
      <p:sp>
        <p:nvSpPr>
          <p:cNvPr id="2" name="标题 1"/>
          <p:cNvSpPr>
            <a:spLocks noGrp="1"/>
          </p:cNvSpPr>
          <p:nvPr>
            <p:ph type="title"/>
          </p:nvPr>
        </p:nvSpPr>
        <p:spPr>
          <a:xfrm>
            <a:off x="1594800" y="452604"/>
            <a:ext cx="10414320" cy="640800"/>
          </a:xfrm>
        </p:spPr>
        <p:txBody>
          <a:bodyPr/>
          <a:lstStyle/>
          <a:p>
            <a:r>
              <a:rPr lang="en-US" smtClean="0"/>
              <a:t>High-level Programming Language - Compiled Language</a:t>
            </a:r>
            <a:endParaRPr lang="en-US" dirty="0"/>
          </a:p>
        </p:txBody>
      </p:sp>
      <p:sp>
        <p:nvSpPr>
          <p:cNvPr id="4" name="文本框 3"/>
          <p:cNvSpPr txBox="1"/>
          <p:nvPr/>
        </p:nvSpPr>
        <p:spPr>
          <a:xfrm>
            <a:off x="1878342" y="3916460"/>
            <a:ext cx="856272" cy="846480"/>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Compiler</a:t>
            </a:r>
            <a:endParaRPr lang="en-US" sz="1200">
              <a:latin typeface="Huawei Sans" panose="020C0503030203020204" pitchFamily="34" charset="0"/>
            </a:endParaRPr>
          </a:p>
        </p:txBody>
      </p:sp>
      <p:sp>
        <p:nvSpPr>
          <p:cNvPr id="5" name="文本框 4"/>
          <p:cNvSpPr txBox="1"/>
          <p:nvPr/>
        </p:nvSpPr>
        <p:spPr>
          <a:xfrm>
            <a:off x="6980269" y="3916460"/>
            <a:ext cx="856272" cy="846480"/>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Linker</a:t>
            </a:r>
            <a:endParaRPr lang="en-US" sz="1200">
              <a:latin typeface="Huawei Sans" panose="020C0503030203020204" pitchFamily="34" charset="0"/>
            </a:endParaRPr>
          </a:p>
        </p:txBody>
      </p:sp>
      <p:sp>
        <p:nvSpPr>
          <p:cNvPr id="6" name="文本框 5"/>
          <p:cNvSpPr txBox="1"/>
          <p:nvPr/>
        </p:nvSpPr>
        <p:spPr>
          <a:xfrm>
            <a:off x="8062536" y="3916460"/>
            <a:ext cx="1481877" cy="846480"/>
          </a:xfrm>
          <a:prstGeom prst="rect">
            <a:avLst/>
          </a:prstGeom>
          <a:solidFill>
            <a:srgbClr val="94D8F1"/>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fontAlgn="ctr">
              <a:defRPr sz="1200">
                <a:solidFill>
                  <a:schemeClr val="tx1"/>
                </a:solidFill>
                <a:latin typeface="Huawei Sans" panose="020C0503030203020204" pitchFamily="34" charset="0"/>
                <a:ea typeface="方正兰亭黑简体" panose="02000000000000000000" pitchFamily="2" charset="-122"/>
              </a:defRPr>
            </a:lvl1pPr>
          </a:lstStyle>
          <a:p>
            <a:r>
              <a:rPr lang="en-US" dirty="0"/>
              <a:t>Executable code:</a:t>
            </a:r>
            <a:endParaRPr lang="en-US" dirty="0"/>
          </a:p>
          <a:p>
            <a:r>
              <a:rPr lang="en-US" dirty="0"/>
              <a:t>machine language program</a:t>
            </a:r>
            <a:endParaRPr lang="en-US" dirty="0"/>
          </a:p>
        </p:txBody>
      </p:sp>
      <p:sp>
        <p:nvSpPr>
          <p:cNvPr id="7" name="文本框 6"/>
          <p:cNvSpPr txBox="1"/>
          <p:nvPr/>
        </p:nvSpPr>
        <p:spPr>
          <a:xfrm>
            <a:off x="9770408" y="3916460"/>
            <a:ext cx="856271" cy="846480"/>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Loader</a:t>
            </a:r>
            <a:endParaRPr lang="en-US" sz="1200">
              <a:latin typeface="Huawei Sans" panose="020C0503030203020204" pitchFamily="34" charset="0"/>
            </a:endParaRPr>
          </a:p>
        </p:txBody>
      </p:sp>
      <p:cxnSp>
        <p:nvCxnSpPr>
          <p:cNvPr id="8" name="直接箭头连接符 35"/>
          <p:cNvCxnSpPr>
            <a:stCxn id="18" idx="3"/>
            <a:endCxn id="13" idx="1"/>
          </p:cNvCxnSpPr>
          <p:nvPr/>
        </p:nvCxnSpPr>
        <p:spPr>
          <a:xfrm flipV="1">
            <a:off x="5100304" y="4337009"/>
            <a:ext cx="225995" cy="2691"/>
          </a:xfrm>
          <a:prstGeom prst="bentConnector3">
            <a:avLst>
              <a:gd name="adj1" fmla="val 50000"/>
            </a:avLst>
          </a:prstGeom>
          <a:noFill/>
          <a:ln w="25400" cap="flat" cmpd="sng" algn="ctr">
            <a:solidFill>
              <a:srgbClr val="00B0F0"/>
            </a:solidFill>
            <a:prstDash val="solid"/>
            <a:miter lim="800000"/>
            <a:tailEnd type="triangle"/>
          </a:ln>
          <a:effectLst/>
        </p:spPr>
      </p:cxnSp>
      <p:cxnSp>
        <p:nvCxnSpPr>
          <p:cNvPr id="9" name="直接箭头连接符 8"/>
          <p:cNvCxnSpPr>
            <a:stCxn id="5" idx="3"/>
            <a:endCxn id="6" idx="1"/>
          </p:cNvCxnSpPr>
          <p:nvPr/>
        </p:nvCxnSpPr>
        <p:spPr>
          <a:xfrm>
            <a:off x="7836541" y="4339700"/>
            <a:ext cx="225995" cy="0"/>
          </a:xfrm>
          <a:prstGeom prst="straightConnector1">
            <a:avLst/>
          </a:prstGeom>
          <a:noFill/>
          <a:ln w="25400" cap="flat" cmpd="sng" algn="ctr">
            <a:solidFill>
              <a:srgbClr val="00B0F0"/>
            </a:solidFill>
            <a:prstDash val="solid"/>
            <a:miter lim="800000"/>
            <a:tailEnd type="triangle"/>
          </a:ln>
          <a:effectLst/>
        </p:spPr>
      </p:cxnSp>
      <p:cxnSp>
        <p:nvCxnSpPr>
          <p:cNvPr id="10" name="直接箭头连接符 9"/>
          <p:cNvCxnSpPr>
            <a:stCxn id="6" idx="3"/>
            <a:endCxn id="7" idx="1"/>
          </p:cNvCxnSpPr>
          <p:nvPr/>
        </p:nvCxnSpPr>
        <p:spPr>
          <a:xfrm>
            <a:off x="9544413" y="4339700"/>
            <a:ext cx="225995" cy="0"/>
          </a:xfrm>
          <a:prstGeom prst="straightConnector1">
            <a:avLst/>
          </a:prstGeom>
          <a:noFill/>
          <a:ln w="25400" cap="flat" cmpd="sng" algn="ctr">
            <a:solidFill>
              <a:srgbClr val="00B0F0"/>
            </a:solidFill>
            <a:prstDash val="solid"/>
            <a:miter lim="800000"/>
            <a:tailEnd type="triangle"/>
          </a:ln>
          <a:effectLst/>
        </p:spPr>
      </p:cxnSp>
      <p:sp>
        <p:nvSpPr>
          <p:cNvPr id="11" name="文本框 10"/>
          <p:cNvSpPr txBox="1"/>
          <p:nvPr/>
        </p:nvSpPr>
        <p:spPr>
          <a:xfrm>
            <a:off x="471560" y="3916460"/>
            <a:ext cx="1180787" cy="846480"/>
          </a:xfrm>
          <a:prstGeom prst="rect">
            <a:avLst/>
          </a:prstGeom>
          <a:solidFill>
            <a:srgbClr val="94D8F1"/>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fontAlgn="ctr">
              <a:defRPr sz="1200">
                <a:solidFill>
                  <a:schemeClr val="tx1"/>
                </a:solidFill>
                <a:latin typeface="Huawei Sans" panose="020C0503030203020204" pitchFamily="34" charset="0"/>
                <a:ea typeface="方正兰亭黑简体" panose="02000000000000000000" pitchFamily="2" charset="-122"/>
              </a:defRPr>
            </a:lvl1pPr>
          </a:lstStyle>
          <a:p>
            <a:r>
              <a:rPr lang="en-US" dirty="0"/>
              <a:t>C/C++ source code</a:t>
            </a:r>
            <a:endParaRPr lang="en-US" dirty="0"/>
          </a:p>
        </p:txBody>
      </p:sp>
      <p:cxnSp>
        <p:nvCxnSpPr>
          <p:cNvPr id="12" name="直接箭头连接符 11"/>
          <p:cNvCxnSpPr>
            <a:stCxn id="11" idx="3"/>
            <a:endCxn id="4" idx="1"/>
          </p:cNvCxnSpPr>
          <p:nvPr/>
        </p:nvCxnSpPr>
        <p:spPr>
          <a:xfrm>
            <a:off x="1652347" y="4339700"/>
            <a:ext cx="225995" cy="0"/>
          </a:xfrm>
          <a:prstGeom prst="straightConnector1">
            <a:avLst/>
          </a:prstGeom>
          <a:noFill/>
          <a:ln w="25400" cap="flat" cmpd="sng" algn="ctr">
            <a:solidFill>
              <a:srgbClr val="00B0F0"/>
            </a:solidFill>
            <a:prstDash val="solid"/>
            <a:miter lim="800000"/>
            <a:tailEnd type="triangle"/>
          </a:ln>
          <a:effectLst/>
        </p:spPr>
      </p:cxnSp>
      <p:sp>
        <p:nvSpPr>
          <p:cNvPr id="13" name="文本框 12"/>
          <p:cNvSpPr txBox="1"/>
          <p:nvPr/>
        </p:nvSpPr>
        <p:spPr>
          <a:xfrm>
            <a:off x="5326299" y="3916460"/>
            <a:ext cx="1427975" cy="841097"/>
          </a:xfrm>
          <a:prstGeom prst="rect">
            <a:avLst/>
          </a:prstGeom>
          <a:solidFill>
            <a:srgbClr val="94D8F1"/>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fontAlgn="ctr">
              <a:defRPr sz="1200">
                <a:solidFill>
                  <a:schemeClr val="tx1"/>
                </a:solidFill>
                <a:latin typeface="Huawei Sans" panose="020C0503030203020204" pitchFamily="34" charset="0"/>
                <a:ea typeface="方正兰亭黑简体" panose="02000000000000000000" pitchFamily="2" charset="-122"/>
              </a:defRPr>
            </a:lvl1pPr>
          </a:lstStyle>
          <a:p>
            <a:r>
              <a:rPr lang="en-US" dirty="0"/>
              <a:t>Object module:</a:t>
            </a:r>
            <a:endParaRPr lang="en-US" dirty="0"/>
          </a:p>
          <a:p>
            <a:r>
              <a:rPr lang="en-US" dirty="0"/>
              <a:t>machine language module</a:t>
            </a:r>
            <a:endParaRPr lang="en-US" dirty="0"/>
          </a:p>
        </p:txBody>
      </p:sp>
      <p:sp>
        <p:nvSpPr>
          <p:cNvPr id="14" name="文本框 13"/>
          <p:cNvSpPr txBox="1"/>
          <p:nvPr/>
        </p:nvSpPr>
        <p:spPr>
          <a:xfrm>
            <a:off x="4814751" y="5178106"/>
            <a:ext cx="1953148" cy="903061"/>
          </a:xfrm>
          <a:prstGeom prst="rect">
            <a:avLst/>
          </a:prstGeom>
          <a:solidFill>
            <a:srgbClr val="94D8F1"/>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fontAlgn="ctr">
              <a:defRPr sz="1200">
                <a:solidFill>
                  <a:schemeClr val="tx1"/>
                </a:solidFill>
                <a:latin typeface="Huawei Sans" panose="020C0503030203020204" pitchFamily="34" charset="0"/>
                <a:ea typeface="方正兰亭黑简体" panose="02000000000000000000" pitchFamily="2" charset="-122"/>
              </a:defRPr>
            </a:lvl1pPr>
          </a:lstStyle>
          <a:p>
            <a:r>
              <a:rPr lang="en-US"/>
              <a:t>Target library: library function (machine language)</a:t>
            </a:r>
            <a:endParaRPr lang="en-US"/>
          </a:p>
        </p:txBody>
      </p:sp>
      <p:cxnSp>
        <p:nvCxnSpPr>
          <p:cNvPr id="15" name="直接箭头连接符 60"/>
          <p:cNvCxnSpPr>
            <a:stCxn id="13" idx="3"/>
            <a:endCxn id="5" idx="1"/>
          </p:cNvCxnSpPr>
          <p:nvPr/>
        </p:nvCxnSpPr>
        <p:spPr>
          <a:xfrm>
            <a:off x="6754274" y="4337009"/>
            <a:ext cx="225995" cy="2691"/>
          </a:xfrm>
          <a:prstGeom prst="bentConnector3">
            <a:avLst>
              <a:gd name="adj1" fmla="val 50000"/>
            </a:avLst>
          </a:prstGeom>
          <a:noFill/>
          <a:ln w="25400" cap="flat" cmpd="sng" algn="ctr">
            <a:solidFill>
              <a:srgbClr val="00B0F0"/>
            </a:solidFill>
            <a:prstDash val="solid"/>
            <a:miter lim="800000"/>
            <a:tailEnd type="triangle"/>
          </a:ln>
          <a:effectLst/>
        </p:spPr>
      </p:cxnSp>
      <p:cxnSp>
        <p:nvCxnSpPr>
          <p:cNvPr id="16" name="直接箭头连接符 63"/>
          <p:cNvCxnSpPr>
            <a:stCxn id="14" idx="3"/>
            <a:endCxn id="5" idx="2"/>
          </p:cNvCxnSpPr>
          <p:nvPr/>
        </p:nvCxnSpPr>
        <p:spPr>
          <a:xfrm flipV="1">
            <a:off x="6767899" y="4762940"/>
            <a:ext cx="640506" cy="866697"/>
          </a:xfrm>
          <a:prstGeom prst="bentConnector2">
            <a:avLst/>
          </a:prstGeom>
          <a:noFill/>
          <a:ln w="25400" cap="flat" cmpd="sng" algn="ctr">
            <a:solidFill>
              <a:srgbClr val="00B0F0"/>
            </a:solidFill>
            <a:prstDash val="solid"/>
            <a:miter lim="800000"/>
            <a:tailEnd type="triangle"/>
          </a:ln>
          <a:effectLst/>
        </p:spPr>
      </p:cxnSp>
      <p:sp>
        <p:nvSpPr>
          <p:cNvPr id="17" name="文本框 16"/>
          <p:cNvSpPr txBox="1"/>
          <p:nvPr/>
        </p:nvSpPr>
        <p:spPr>
          <a:xfrm>
            <a:off x="2960609" y="3916460"/>
            <a:ext cx="1057428" cy="846480"/>
          </a:xfrm>
          <a:prstGeom prst="rect">
            <a:avLst/>
          </a:prstGeom>
          <a:solidFill>
            <a:srgbClr val="94D8F1"/>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fontAlgn="ctr">
              <a:defRPr sz="1200">
                <a:solidFill>
                  <a:schemeClr val="tx1"/>
                </a:solidFill>
                <a:latin typeface="Huawei Sans" panose="020C0503030203020204" pitchFamily="34" charset="0"/>
                <a:ea typeface="方正兰亭黑简体" panose="02000000000000000000" pitchFamily="2" charset="-122"/>
              </a:defRPr>
            </a:lvl1pPr>
          </a:lstStyle>
          <a:p>
            <a:r>
              <a:rPr lang="en-US" dirty="0"/>
              <a:t>Assembly language program</a:t>
            </a:r>
            <a:endParaRPr lang="en-US" dirty="0"/>
          </a:p>
        </p:txBody>
      </p:sp>
      <p:sp>
        <p:nvSpPr>
          <p:cNvPr id="18" name="文本框 17"/>
          <p:cNvSpPr txBox="1"/>
          <p:nvPr/>
        </p:nvSpPr>
        <p:spPr>
          <a:xfrm>
            <a:off x="4244032" y="3916460"/>
            <a:ext cx="856272" cy="846480"/>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19050" tIns="19050" rIns="19050" bIns="19050"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Assembler</a:t>
            </a:r>
            <a:endParaRPr lang="en-US" sz="1200" dirty="0">
              <a:latin typeface="Huawei Sans" panose="020C0503030203020204" pitchFamily="34" charset="0"/>
            </a:endParaRPr>
          </a:p>
        </p:txBody>
      </p:sp>
      <p:sp>
        <p:nvSpPr>
          <p:cNvPr id="19" name="文本框 18"/>
          <p:cNvSpPr txBox="1"/>
          <p:nvPr/>
        </p:nvSpPr>
        <p:spPr>
          <a:xfrm>
            <a:off x="10852674" y="3916460"/>
            <a:ext cx="856271" cy="846480"/>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Memory</a:t>
            </a:r>
            <a:endParaRPr lang="en-US" sz="1200">
              <a:latin typeface="Huawei Sans" panose="020C0503030203020204" pitchFamily="34" charset="0"/>
            </a:endParaRPr>
          </a:p>
        </p:txBody>
      </p:sp>
      <p:cxnSp>
        <p:nvCxnSpPr>
          <p:cNvPr id="20" name="直接箭头连接符 19"/>
          <p:cNvCxnSpPr>
            <a:stCxn id="4" idx="3"/>
            <a:endCxn id="17" idx="1"/>
          </p:cNvCxnSpPr>
          <p:nvPr/>
        </p:nvCxnSpPr>
        <p:spPr>
          <a:xfrm>
            <a:off x="2734614" y="4339700"/>
            <a:ext cx="225995" cy="0"/>
          </a:xfrm>
          <a:prstGeom prst="straightConnector1">
            <a:avLst/>
          </a:prstGeom>
          <a:noFill/>
          <a:ln w="25400" cap="flat" cmpd="sng" algn="ctr">
            <a:solidFill>
              <a:srgbClr val="00B0F0"/>
            </a:solidFill>
            <a:prstDash val="solid"/>
            <a:miter lim="800000"/>
            <a:tailEnd type="triangle"/>
          </a:ln>
          <a:effectLst/>
        </p:spPr>
      </p:cxnSp>
      <p:cxnSp>
        <p:nvCxnSpPr>
          <p:cNvPr id="21" name="直接箭头连接符 20"/>
          <p:cNvCxnSpPr>
            <a:stCxn id="17" idx="3"/>
            <a:endCxn id="18" idx="1"/>
          </p:cNvCxnSpPr>
          <p:nvPr/>
        </p:nvCxnSpPr>
        <p:spPr>
          <a:xfrm>
            <a:off x="4018037" y="4339700"/>
            <a:ext cx="225995" cy="0"/>
          </a:xfrm>
          <a:prstGeom prst="straightConnector1">
            <a:avLst/>
          </a:prstGeom>
          <a:noFill/>
          <a:ln w="25400" cap="flat" cmpd="sng" algn="ctr">
            <a:solidFill>
              <a:srgbClr val="00B0F0"/>
            </a:solidFill>
            <a:prstDash val="solid"/>
            <a:miter lim="800000"/>
            <a:tailEnd type="triangle"/>
          </a:ln>
          <a:effectLst/>
        </p:spPr>
      </p:cxnSp>
      <p:cxnSp>
        <p:nvCxnSpPr>
          <p:cNvPr id="22" name="直接箭头连接符 21"/>
          <p:cNvCxnSpPr>
            <a:stCxn id="7" idx="3"/>
            <a:endCxn id="19" idx="1"/>
          </p:cNvCxnSpPr>
          <p:nvPr/>
        </p:nvCxnSpPr>
        <p:spPr>
          <a:xfrm>
            <a:off x="10626679" y="4339700"/>
            <a:ext cx="225995" cy="0"/>
          </a:xfrm>
          <a:prstGeom prst="straightConnector1">
            <a:avLst/>
          </a:prstGeom>
          <a:noFill/>
          <a:ln w="25400" cap="flat" cmpd="sng" algn="ctr">
            <a:solidFill>
              <a:srgbClr val="00B0F0"/>
            </a:solidFill>
            <a:prstDash val="solid"/>
            <a:miter lim="800000"/>
            <a:tailEnd type="triangle"/>
          </a:ln>
          <a:effectLst/>
        </p:spPr>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1600" smtClean="0"/>
              <a:t>Interpreted language: Interpreted language programs do not need to be compiled before running. They are translated line by line when running. Typically, Java and Python are interpreted languages.</a:t>
            </a:r>
            <a:endParaRPr lang="en-US" altLang="zh-CN" sz="1600" smtClean="0"/>
          </a:p>
          <a:p>
            <a:r>
              <a:rPr lang="en-US" altLang="zh-CN" sz="1600" smtClean="0"/>
              <a:t>Process from source code to programs: Source code of an interpreted language is generated by the compiler and then interpreted and executed by a virtual machine (VM) (for example, JVM/PVM). The VM shields the differences between CPU instruction sets. Therefore, portability of the interpreted language is relatively good.</a:t>
            </a:r>
            <a:endParaRPr lang="en-US" altLang="zh-CN" sz="1600" smtClean="0"/>
          </a:p>
          <a:p>
            <a:endParaRPr lang="zh-CN" altLang="en-US" sz="1600" dirty="0"/>
          </a:p>
        </p:txBody>
      </p:sp>
      <p:sp>
        <p:nvSpPr>
          <p:cNvPr id="2" name="标题 1"/>
          <p:cNvSpPr>
            <a:spLocks noGrp="1"/>
          </p:cNvSpPr>
          <p:nvPr>
            <p:ph type="title"/>
          </p:nvPr>
        </p:nvSpPr>
        <p:spPr/>
        <p:txBody>
          <a:bodyPr/>
          <a:lstStyle/>
          <a:p>
            <a:r>
              <a:rPr lang="en-US" smtClean="0"/>
              <a:t>High-level Programming Language - Interpreted Language</a:t>
            </a:r>
            <a:endParaRPr lang="en-US" dirty="0"/>
          </a:p>
        </p:txBody>
      </p:sp>
      <p:sp>
        <p:nvSpPr>
          <p:cNvPr id="4" name="文本框 3"/>
          <p:cNvSpPr txBox="1"/>
          <p:nvPr/>
        </p:nvSpPr>
        <p:spPr>
          <a:xfrm>
            <a:off x="2026868" y="5912279"/>
            <a:ext cx="897027" cy="401344"/>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JVM</a:t>
            </a:r>
            <a:endParaRPr lang="en-US" sz="1200">
              <a:latin typeface="Huawei Sans" panose="020C0503030203020204" pitchFamily="34" charset="0"/>
            </a:endParaRPr>
          </a:p>
        </p:txBody>
      </p:sp>
      <p:cxnSp>
        <p:nvCxnSpPr>
          <p:cNvPr id="5" name="直接箭头连接符 35"/>
          <p:cNvCxnSpPr>
            <a:stCxn id="11" idx="2"/>
            <a:endCxn id="6" idx="0"/>
          </p:cNvCxnSpPr>
          <p:nvPr/>
        </p:nvCxnSpPr>
        <p:spPr>
          <a:xfrm>
            <a:off x="2475384" y="4755508"/>
            <a:ext cx="0" cy="293094"/>
          </a:xfrm>
          <a:prstGeom prst="straightConnector1">
            <a:avLst/>
          </a:prstGeom>
          <a:noFill/>
          <a:ln w="25400" cap="flat" cmpd="sng" algn="ctr">
            <a:solidFill>
              <a:srgbClr val="00B0F0"/>
            </a:solidFill>
            <a:prstDash val="solid"/>
            <a:miter lim="800000"/>
            <a:tailEnd type="triangle"/>
          </a:ln>
          <a:effectLst/>
        </p:spPr>
      </p:cxnSp>
      <p:sp>
        <p:nvSpPr>
          <p:cNvPr id="6" name="文本框 5"/>
          <p:cNvSpPr txBox="1"/>
          <p:nvPr/>
        </p:nvSpPr>
        <p:spPr>
          <a:xfrm>
            <a:off x="1594177" y="5048602"/>
            <a:ext cx="1762414" cy="570583"/>
          </a:xfrm>
          <a:prstGeom prst="rect">
            <a:avLst/>
          </a:prstGeom>
          <a:solidFill>
            <a:srgbClr val="94D8F1"/>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Class file</a:t>
            </a:r>
            <a:endParaRPr lang="en-US" sz="1200" dirty="0">
              <a:latin typeface="Huawei Sans" panose="020C0503030203020204" pitchFamily="34" charset="0"/>
            </a:endParaRPr>
          </a:p>
          <a:p>
            <a:pPr fontAlgn="ctr"/>
            <a:r>
              <a:rPr lang="en-US" sz="1200" dirty="0">
                <a:latin typeface="Huawei Sans" panose="020C0503030203020204" pitchFamily="34" charset="0"/>
              </a:rPr>
              <a:t>(byte code)</a:t>
            </a:r>
            <a:endParaRPr lang="en-US" sz="1200" dirty="0">
              <a:latin typeface="Huawei Sans" panose="020C0503030203020204" pitchFamily="34" charset="0"/>
            </a:endParaRPr>
          </a:p>
        </p:txBody>
      </p:sp>
      <p:sp>
        <p:nvSpPr>
          <p:cNvPr id="7" name="文本框 6"/>
          <p:cNvSpPr txBox="1"/>
          <p:nvPr/>
        </p:nvSpPr>
        <p:spPr>
          <a:xfrm>
            <a:off x="3579849" y="5048602"/>
            <a:ext cx="1739450" cy="570583"/>
          </a:xfrm>
          <a:prstGeom prst="rect">
            <a:avLst/>
          </a:prstGeom>
          <a:solidFill>
            <a:srgbClr val="94D8F1"/>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dirty="0">
                <a:latin typeface="Huawei Sans" panose="020C0503030203020204" pitchFamily="34" charset="0"/>
              </a:rPr>
              <a:t>Java library function</a:t>
            </a:r>
            <a:endParaRPr lang="en-US" sz="1200" dirty="0">
              <a:latin typeface="Huawei Sans" panose="020C0503030203020204" pitchFamily="34" charset="0"/>
            </a:endParaRPr>
          </a:p>
          <a:p>
            <a:pPr fontAlgn="ctr"/>
            <a:r>
              <a:rPr lang="en-US" sz="1200" dirty="0">
                <a:latin typeface="Huawei Sans" panose="020C0503030203020204" pitchFamily="34" charset="0"/>
              </a:rPr>
              <a:t>(machine language)</a:t>
            </a:r>
            <a:endParaRPr lang="en-US" sz="1200" dirty="0">
              <a:latin typeface="Huawei Sans" panose="020C0503030203020204" pitchFamily="34" charset="0"/>
            </a:endParaRPr>
          </a:p>
        </p:txBody>
      </p:sp>
      <p:cxnSp>
        <p:nvCxnSpPr>
          <p:cNvPr id="8" name="直接箭头连接符 60"/>
          <p:cNvCxnSpPr>
            <a:stCxn id="6" idx="2"/>
            <a:endCxn id="4" idx="0"/>
          </p:cNvCxnSpPr>
          <p:nvPr/>
        </p:nvCxnSpPr>
        <p:spPr>
          <a:xfrm flipH="1">
            <a:off x="2475382" y="5619185"/>
            <a:ext cx="2" cy="293094"/>
          </a:xfrm>
          <a:prstGeom prst="straightConnector1">
            <a:avLst/>
          </a:prstGeom>
          <a:noFill/>
          <a:ln w="25400" cap="flat" cmpd="sng" algn="ctr">
            <a:solidFill>
              <a:srgbClr val="00B0F0"/>
            </a:solidFill>
            <a:prstDash val="solid"/>
            <a:miter lim="800000"/>
            <a:tailEnd type="triangle"/>
          </a:ln>
          <a:effectLst/>
        </p:spPr>
      </p:cxnSp>
      <p:cxnSp>
        <p:nvCxnSpPr>
          <p:cNvPr id="9" name="直接箭头连接符 63"/>
          <p:cNvCxnSpPr>
            <a:stCxn id="7" idx="2"/>
            <a:endCxn id="4" idx="0"/>
          </p:cNvCxnSpPr>
          <p:nvPr/>
        </p:nvCxnSpPr>
        <p:spPr>
          <a:xfrm rot="5400000">
            <a:off x="3315931" y="4778636"/>
            <a:ext cx="293094" cy="1974192"/>
          </a:xfrm>
          <a:prstGeom prst="bentConnector3">
            <a:avLst>
              <a:gd name="adj1" fmla="val 50000"/>
            </a:avLst>
          </a:prstGeom>
          <a:noFill/>
          <a:ln w="25400" cap="flat" cmpd="sng" algn="ctr">
            <a:solidFill>
              <a:srgbClr val="00B0F0"/>
            </a:solidFill>
            <a:prstDash val="solid"/>
            <a:miter lim="800000"/>
            <a:tailEnd type="triangle"/>
          </a:ln>
          <a:effectLst/>
        </p:spPr>
      </p:cxnSp>
      <p:sp>
        <p:nvSpPr>
          <p:cNvPr id="10" name="文本框 9"/>
          <p:cNvSpPr txBox="1"/>
          <p:nvPr/>
        </p:nvSpPr>
        <p:spPr>
          <a:xfrm>
            <a:off x="1594177" y="3313944"/>
            <a:ext cx="1762414" cy="574235"/>
          </a:xfrm>
          <a:prstGeom prst="rect">
            <a:avLst/>
          </a:prstGeom>
          <a:solidFill>
            <a:srgbClr val="94D8F1"/>
          </a:solidFill>
          <a:ln w="127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1200" dirty="0">
                <a:latin typeface="Huawei Sans" panose="020C0503030203020204" pitchFamily="34" charset="0"/>
              </a:rPr>
              <a:t>Java language program</a:t>
            </a:r>
            <a:endParaRPr lang="en-US" sz="1200" dirty="0">
              <a:latin typeface="Huawei Sans" panose="020C0503030203020204" pitchFamily="34" charset="0"/>
            </a:endParaRPr>
          </a:p>
        </p:txBody>
      </p:sp>
      <p:sp>
        <p:nvSpPr>
          <p:cNvPr id="11" name="文本框 10"/>
          <p:cNvSpPr txBox="1"/>
          <p:nvPr/>
        </p:nvSpPr>
        <p:spPr>
          <a:xfrm>
            <a:off x="2026870" y="4181273"/>
            <a:ext cx="897027" cy="574235"/>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Compiler</a:t>
            </a:r>
            <a:endParaRPr lang="en-US" sz="1200">
              <a:latin typeface="Huawei Sans" panose="020C0503030203020204" pitchFamily="34" charset="0"/>
            </a:endParaRPr>
          </a:p>
        </p:txBody>
      </p:sp>
      <p:cxnSp>
        <p:nvCxnSpPr>
          <p:cNvPr id="12" name="直接箭头连接符 11"/>
          <p:cNvCxnSpPr>
            <a:stCxn id="10" idx="2"/>
            <a:endCxn id="11" idx="0"/>
          </p:cNvCxnSpPr>
          <p:nvPr/>
        </p:nvCxnSpPr>
        <p:spPr>
          <a:xfrm>
            <a:off x="2475384" y="3888179"/>
            <a:ext cx="0" cy="293094"/>
          </a:xfrm>
          <a:prstGeom prst="straightConnector1">
            <a:avLst/>
          </a:prstGeom>
          <a:noFill/>
          <a:ln w="25400" cap="flat" cmpd="sng" algn="ctr">
            <a:solidFill>
              <a:srgbClr val="00B0F0"/>
            </a:solidFill>
            <a:prstDash val="solid"/>
            <a:miter lim="800000"/>
            <a:tailEnd type="triangle"/>
          </a:ln>
          <a:effectLst/>
        </p:spPr>
      </p:cxnSp>
      <p:sp>
        <p:nvSpPr>
          <p:cNvPr id="14" name="文本框 13"/>
          <p:cNvSpPr txBox="1"/>
          <p:nvPr/>
        </p:nvSpPr>
        <p:spPr>
          <a:xfrm>
            <a:off x="9135966" y="5933073"/>
            <a:ext cx="915272" cy="404556"/>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PVM</a:t>
            </a:r>
            <a:endParaRPr lang="en-US" sz="1200">
              <a:latin typeface="Huawei Sans" panose="020C0503030203020204" pitchFamily="34" charset="0"/>
            </a:endParaRPr>
          </a:p>
        </p:txBody>
      </p:sp>
      <p:cxnSp>
        <p:nvCxnSpPr>
          <p:cNvPr id="15" name="直接箭头连接符 14"/>
          <p:cNvCxnSpPr>
            <a:stCxn id="21" idx="2"/>
            <a:endCxn id="16" idx="0"/>
          </p:cNvCxnSpPr>
          <p:nvPr/>
        </p:nvCxnSpPr>
        <p:spPr>
          <a:xfrm>
            <a:off x="9593604" y="4767045"/>
            <a:ext cx="0" cy="295440"/>
          </a:xfrm>
          <a:prstGeom prst="straightConnector1">
            <a:avLst/>
          </a:prstGeom>
          <a:noFill/>
          <a:ln w="25400" cap="flat" cmpd="sng" algn="ctr">
            <a:solidFill>
              <a:srgbClr val="00B0F0"/>
            </a:solidFill>
            <a:prstDash val="solid"/>
            <a:miter lim="800000"/>
            <a:tailEnd type="triangle"/>
          </a:ln>
          <a:effectLst/>
        </p:spPr>
      </p:cxnSp>
      <p:sp>
        <p:nvSpPr>
          <p:cNvPr id="16" name="文本框 15"/>
          <p:cNvSpPr txBox="1"/>
          <p:nvPr/>
        </p:nvSpPr>
        <p:spPr>
          <a:xfrm>
            <a:off x="8710220" y="5062485"/>
            <a:ext cx="1766767" cy="575149"/>
          </a:xfrm>
          <a:prstGeom prst="rect">
            <a:avLst/>
          </a:prstGeom>
          <a:solidFill>
            <a:srgbClr val="FFE3B1"/>
          </a:solidFill>
          <a:ln w="12700" cap="flat" cmpd="sng" algn="ctr">
            <a:solidFill>
              <a:srgbClr val="FFAF1E"/>
            </a:solidFill>
            <a:prstDash val="solid"/>
            <a:miter lim="800000"/>
          </a:ln>
          <a:effectLst/>
        </p:spPr>
        <p:txBody>
          <a:bodyPr wrap="square" rtlCol="0" anchor="ctr">
            <a:noAutofit/>
          </a:bodyPr>
          <a:lstStyle>
            <a:defPPr>
              <a:defRPr lang="en-US"/>
            </a:defPPr>
            <a:lvl1pPr marR="0" lvl="0" indent="0" algn="ctr" defTabSz="914400" fontAlgn="auto">
              <a:lnSpc>
                <a:spcPct val="100000"/>
              </a:lnSpc>
              <a:spcBef>
                <a:spcPts val="0"/>
              </a:spcBef>
              <a:spcAft>
                <a:spcPts val="0"/>
              </a:spcAft>
              <a:buClrTx/>
              <a:buSzTx/>
              <a:buFontTx/>
              <a:buNone/>
              <a:defRPr kumimoji="0" sz="1600" b="0" i="0" u="none" strike="noStrike" kern="0" cap="none" spc="0" normalizeH="0" baseline="0">
                <a:ln>
                  <a:noFill/>
                </a:ln>
                <a:effectLst/>
                <a:uLnTx/>
                <a:uFillTx/>
                <a:latin typeface="Huawei Sans"/>
                <a:ea typeface="方正兰亭黑简体" panose="02000000000000000000" pitchFamily="2" charset="-122"/>
              </a:defRPr>
            </a:lvl1pPr>
          </a:lstStyle>
          <a:p>
            <a:pPr fontAlgn="ctr"/>
            <a:r>
              <a:rPr lang="en-US" sz="1200">
                <a:latin typeface="Huawei Sans" panose="020C0503030203020204" pitchFamily="34" charset="0"/>
              </a:rPr>
              <a:t>.pyc file</a:t>
            </a:r>
            <a:endParaRPr lang="en-US" sz="1200">
              <a:latin typeface="Huawei Sans" panose="020C0503030203020204" pitchFamily="34" charset="0"/>
            </a:endParaRPr>
          </a:p>
          <a:p>
            <a:pPr fontAlgn="ctr"/>
            <a:r>
              <a:rPr lang="en-US" sz="1200">
                <a:latin typeface="Huawei Sans" panose="020C0503030203020204" pitchFamily="34" charset="0"/>
              </a:rPr>
              <a:t>(byte code)</a:t>
            </a:r>
            <a:endParaRPr lang="en-US" sz="1200">
              <a:latin typeface="Huawei Sans" panose="020C0503030203020204" pitchFamily="34" charset="0"/>
            </a:endParaRPr>
          </a:p>
        </p:txBody>
      </p:sp>
      <p:sp>
        <p:nvSpPr>
          <p:cNvPr id="17" name="文本框 16"/>
          <p:cNvSpPr txBox="1"/>
          <p:nvPr/>
        </p:nvSpPr>
        <p:spPr>
          <a:xfrm>
            <a:off x="6958325" y="5060049"/>
            <a:ext cx="1523076" cy="590561"/>
          </a:xfrm>
          <a:prstGeom prst="rect">
            <a:avLst/>
          </a:prstGeom>
          <a:solidFill>
            <a:srgbClr val="FFE3B1"/>
          </a:solidFill>
          <a:ln w="12700" cap="flat" cmpd="sng" algn="ctr">
            <a:solidFill>
              <a:srgbClr val="FFAF1E"/>
            </a:solidFill>
            <a:prstDash val="solid"/>
            <a:miter lim="800000"/>
          </a:ln>
          <a:effectLst/>
        </p:spPr>
        <p:txBody>
          <a:bodyPr wrap="square" rtlCol="0" anchor="ctr">
            <a:noAutofit/>
          </a:bodyPr>
          <a:lstStyle>
            <a:defPPr>
              <a:defRPr lang="en-US"/>
            </a:defPPr>
            <a:lvl1pPr marR="0" lvl="0" indent="0" algn="ctr" defTabSz="914400" fontAlgn="auto">
              <a:lnSpc>
                <a:spcPct val="100000"/>
              </a:lnSpc>
              <a:spcBef>
                <a:spcPts val="0"/>
              </a:spcBef>
              <a:spcAft>
                <a:spcPts val="0"/>
              </a:spcAft>
              <a:buClrTx/>
              <a:buSzTx/>
              <a:buFontTx/>
              <a:buNone/>
              <a:defRPr kumimoji="0" sz="1600" b="0" i="0" u="none" strike="noStrike" kern="0" cap="none" spc="0" normalizeH="0" baseline="0">
                <a:ln>
                  <a:noFill/>
                </a:ln>
                <a:effectLst/>
                <a:uLnTx/>
                <a:uFillTx/>
                <a:latin typeface="Huawei Sans"/>
                <a:ea typeface="方正兰亭黑简体" panose="02000000000000000000" pitchFamily="2" charset="-122"/>
              </a:defRPr>
            </a:lvl1pPr>
          </a:lstStyle>
          <a:p>
            <a:pPr fontAlgn="ctr"/>
            <a:r>
              <a:rPr lang="en-US" sz="1200" dirty="0">
                <a:latin typeface="Huawei Sans" panose="020C0503030203020204" pitchFamily="34" charset="0"/>
              </a:rPr>
              <a:t>Python library functions (machine language)</a:t>
            </a:r>
            <a:endParaRPr lang="en-US" sz="1200" dirty="0">
              <a:latin typeface="Huawei Sans" panose="020C0503030203020204" pitchFamily="34" charset="0"/>
            </a:endParaRPr>
          </a:p>
        </p:txBody>
      </p:sp>
      <p:cxnSp>
        <p:nvCxnSpPr>
          <p:cNvPr id="18" name="直接箭头连接符 60"/>
          <p:cNvCxnSpPr>
            <a:stCxn id="16" idx="2"/>
            <a:endCxn id="14" idx="0"/>
          </p:cNvCxnSpPr>
          <p:nvPr/>
        </p:nvCxnSpPr>
        <p:spPr>
          <a:xfrm rot="5400000">
            <a:off x="9445884" y="5785352"/>
            <a:ext cx="295439" cy="2"/>
          </a:xfrm>
          <a:prstGeom prst="bentConnector3">
            <a:avLst>
              <a:gd name="adj1" fmla="val 50000"/>
            </a:avLst>
          </a:prstGeom>
          <a:noFill/>
          <a:ln w="28575" cap="flat" cmpd="sng" algn="ctr">
            <a:solidFill>
              <a:srgbClr val="00B0F0"/>
            </a:solidFill>
            <a:prstDash val="solid"/>
            <a:miter lim="800000"/>
            <a:tailEnd type="triangle"/>
          </a:ln>
          <a:effectLst/>
        </p:spPr>
      </p:cxnSp>
      <p:cxnSp>
        <p:nvCxnSpPr>
          <p:cNvPr id="19" name="直接箭头连接符 63"/>
          <p:cNvCxnSpPr>
            <a:stCxn id="17" idx="2"/>
            <a:endCxn id="14" idx="0"/>
          </p:cNvCxnSpPr>
          <p:nvPr/>
        </p:nvCxnSpPr>
        <p:spPr>
          <a:xfrm rot="16200000" flipH="1">
            <a:off x="8515501" y="4854971"/>
            <a:ext cx="282463" cy="1873739"/>
          </a:xfrm>
          <a:prstGeom prst="bentConnector3">
            <a:avLst>
              <a:gd name="adj1" fmla="val 50000"/>
            </a:avLst>
          </a:prstGeom>
          <a:noFill/>
          <a:ln w="25400" cap="flat" cmpd="sng" algn="ctr">
            <a:solidFill>
              <a:srgbClr val="00B0F0"/>
            </a:solidFill>
            <a:prstDash val="solid"/>
            <a:miter lim="800000"/>
            <a:tailEnd type="triangle"/>
          </a:ln>
          <a:effectLst/>
        </p:spPr>
      </p:cxnSp>
      <p:sp>
        <p:nvSpPr>
          <p:cNvPr id="20" name="文本框 19"/>
          <p:cNvSpPr txBox="1"/>
          <p:nvPr/>
        </p:nvSpPr>
        <p:spPr>
          <a:xfrm>
            <a:off x="8710220" y="3313945"/>
            <a:ext cx="1766767" cy="578830"/>
          </a:xfrm>
          <a:prstGeom prst="rect">
            <a:avLst/>
          </a:prstGeom>
          <a:solidFill>
            <a:srgbClr val="FFE3B1"/>
          </a:solidFill>
          <a:ln w="12700" cap="flat" cmpd="sng" algn="ctr">
            <a:solidFill>
              <a:srgbClr val="FFAF1E"/>
            </a:solidFill>
            <a:prstDash val="solid"/>
            <a:miter lim="800000"/>
          </a:ln>
          <a:effectLst/>
        </p:spPr>
        <p:txBody>
          <a:bodyPr wrap="square" rtlCol="0" anchor="ctr">
            <a:noAutofit/>
          </a:bodyPr>
          <a:lstStyle>
            <a:defPPr>
              <a:defRPr lang="en-US"/>
            </a:defPPr>
            <a:lvl1pPr marR="0" lvl="0" indent="0" algn="ctr" defTabSz="914400" fontAlgn="auto">
              <a:lnSpc>
                <a:spcPct val="100000"/>
              </a:lnSpc>
              <a:spcBef>
                <a:spcPts val="0"/>
              </a:spcBef>
              <a:spcAft>
                <a:spcPts val="0"/>
              </a:spcAft>
              <a:buClrTx/>
              <a:buSzTx/>
              <a:buFontTx/>
              <a:buNone/>
              <a:defRPr kumimoji="0" b="0" i="0" u="none" strike="noStrike" kern="0" cap="none" spc="0" normalizeH="0" baseline="0">
                <a:ln>
                  <a:noFill/>
                </a:ln>
                <a:solidFill>
                  <a:prstClr val="white"/>
                </a:solidFill>
                <a:effectLst/>
                <a:uLnTx/>
                <a:uFillTx/>
                <a:latin typeface="Huawei Sans"/>
                <a:ea typeface="方正兰亭黑简体" panose="02000000000000000000" pitchFamily="2" charset="-122"/>
              </a:defRPr>
            </a:lvl1pPr>
          </a:lstStyle>
          <a:p>
            <a:pPr fontAlgn="ctr"/>
            <a:r>
              <a:rPr lang="en-US" sz="1200">
                <a:solidFill>
                  <a:schemeClr val="tx1"/>
                </a:solidFill>
                <a:latin typeface="Huawei Sans" panose="020C0503030203020204" pitchFamily="34" charset="0"/>
              </a:rPr>
              <a:t>Python program</a:t>
            </a:r>
            <a:endParaRPr lang="en-US" sz="1200">
              <a:solidFill>
                <a:schemeClr val="tx1"/>
              </a:solidFill>
              <a:latin typeface="Huawei Sans" panose="020C0503030203020204" pitchFamily="34" charset="0"/>
            </a:endParaRPr>
          </a:p>
        </p:txBody>
      </p:sp>
      <p:sp>
        <p:nvSpPr>
          <p:cNvPr id="21" name="文本框 20"/>
          <p:cNvSpPr txBox="1"/>
          <p:nvPr/>
        </p:nvSpPr>
        <p:spPr>
          <a:xfrm>
            <a:off x="9135967" y="4188215"/>
            <a:ext cx="915272" cy="578830"/>
          </a:xfrm>
          <a:prstGeom prst="rect">
            <a:avLst/>
          </a:prstGeom>
          <a:noFill/>
          <a:ln w="12700">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algn="ctr">
              <a:defRPr sz="1600">
                <a:solidFill>
                  <a:schemeClr val="tx1"/>
                </a:solidFill>
                <a:latin typeface="Huawei Sans" panose="020C0503030203020204" pitchFamily="34" charset="0"/>
                <a:ea typeface="方正兰亭黑简体" panose="02000000000000000000" pitchFamily="2" charset="-122"/>
              </a:defRPr>
            </a:lvl1pPr>
          </a:lstStyle>
          <a:p>
            <a:pPr fontAlgn="ctr"/>
            <a:r>
              <a:rPr lang="en-US" sz="1200">
                <a:latin typeface="Huawei Sans" panose="020C0503030203020204" pitchFamily="34" charset="0"/>
              </a:rPr>
              <a:t>Compiler</a:t>
            </a:r>
            <a:endParaRPr lang="en-US" sz="1200">
              <a:latin typeface="Huawei Sans" panose="020C0503030203020204" pitchFamily="34" charset="0"/>
            </a:endParaRPr>
          </a:p>
        </p:txBody>
      </p:sp>
      <p:cxnSp>
        <p:nvCxnSpPr>
          <p:cNvPr id="22" name="直接箭头连接符 21"/>
          <p:cNvCxnSpPr>
            <a:stCxn id="20" idx="2"/>
            <a:endCxn id="21" idx="0"/>
          </p:cNvCxnSpPr>
          <p:nvPr/>
        </p:nvCxnSpPr>
        <p:spPr>
          <a:xfrm>
            <a:off x="9593604" y="3892775"/>
            <a:ext cx="0" cy="295440"/>
          </a:xfrm>
          <a:prstGeom prst="straightConnector1">
            <a:avLst/>
          </a:prstGeom>
          <a:noFill/>
          <a:ln w="25400" cap="flat" cmpd="sng" algn="ctr">
            <a:solidFill>
              <a:srgbClr val="00B0F0"/>
            </a:solidFill>
            <a:prstDash val="solid"/>
            <a:miter lim="800000"/>
            <a:tailEnd type="triangle"/>
          </a:ln>
          <a:effectLst/>
        </p:spPr>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0"/>
          </p:nvPr>
        </p:nvSpPr>
        <p:spPr/>
        <p:txBody>
          <a:bodyPr/>
          <a:lstStyle/>
          <a:p>
            <a:r>
              <a:rPr lang="en-US" altLang="zh-CN" sz="1800" smtClean="0"/>
              <a:t>Python is a fully-open-source high-level programming language. Its author is Guido Van Rossum.</a:t>
            </a:r>
            <a:endParaRPr lang="en-US" altLang="zh-CN" sz="1800" smtClean="0"/>
          </a:p>
          <a:p>
            <a:endParaRPr lang="en-US" altLang="zh-CN" sz="1800" smtClean="0"/>
          </a:p>
          <a:p>
            <a:endParaRPr lang="en-US" altLang="zh-CN" sz="1800" smtClean="0"/>
          </a:p>
          <a:p>
            <a:endParaRPr lang="en-US" altLang="zh-CN" sz="1800" smtClean="0"/>
          </a:p>
          <a:p>
            <a:endParaRPr lang="en-US" altLang="zh-CN" sz="1800" smtClean="0"/>
          </a:p>
          <a:p>
            <a:pPr marL="0" indent="0">
              <a:buNone/>
            </a:pPr>
            <a:endParaRPr lang="en-US" altLang="zh-CN" sz="1800" smtClean="0"/>
          </a:p>
          <a:p>
            <a:endParaRPr lang="zh-CN" altLang="en-US" sz="1800" dirty="0"/>
          </a:p>
        </p:txBody>
      </p:sp>
      <p:sp>
        <p:nvSpPr>
          <p:cNvPr id="2" name="标题 1"/>
          <p:cNvSpPr>
            <a:spLocks noGrp="1"/>
          </p:cNvSpPr>
          <p:nvPr>
            <p:ph type="title"/>
          </p:nvPr>
        </p:nvSpPr>
        <p:spPr/>
        <p:txBody>
          <a:bodyPr/>
          <a:lstStyle/>
          <a:p>
            <a:r>
              <a:rPr lang="en-US" smtClean="0"/>
              <a:t>What Is Python?</a:t>
            </a:r>
            <a:endParaRPr lang="en-US" dirty="0"/>
          </a:p>
        </p:txBody>
      </p:sp>
      <p:sp>
        <p:nvSpPr>
          <p:cNvPr id="6" name="内容占位符 2"/>
          <p:cNvSpPr txBox="1"/>
          <p:nvPr/>
        </p:nvSpPr>
        <p:spPr>
          <a:xfrm>
            <a:off x="528225" y="4917584"/>
            <a:ext cx="11156366" cy="1288422"/>
          </a:xfrm>
          <a:prstGeom prst="rect">
            <a:avLst/>
          </a:prstGeom>
        </p:spPr>
        <p:txBody>
          <a:bodyPr wrap="square">
            <a:noAutofit/>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ctr">
              <a:buNone/>
            </a:pPr>
            <a:r>
              <a:rPr lang="en-US" sz="1800" dirty="0">
                <a:latin typeface="Huawei Sans" panose="020C0503030203020204" pitchFamily="34" charset="0"/>
              </a:rPr>
              <a:t>With support for abundant third-party libraries and advantages of the Python language, Python can be used in many fields, such as AI, data science, apps, and scripts for automated O&amp;M.</a:t>
            </a:r>
            <a:endParaRPr lang="en-US" sz="1800" dirty="0">
              <a:latin typeface="Huawei Sans" panose="020C0503030203020204" pitchFamily="34" charset="0"/>
            </a:endParaRPr>
          </a:p>
        </p:txBody>
      </p:sp>
      <p:sp>
        <p:nvSpPr>
          <p:cNvPr id="7" name="文本框 6"/>
          <p:cNvSpPr txBox="1"/>
          <p:nvPr/>
        </p:nvSpPr>
        <p:spPr>
          <a:xfrm>
            <a:off x="589547" y="2062856"/>
            <a:ext cx="6470876" cy="2653034"/>
          </a:xfrm>
          <a:prstGeom prst="rect">
            <a:avLst/>
          </a:prstGeom>
          <a:solidFill>
            <a:schemeClr val="accent1">
              <a:lumMod val="20000"/>
              <a:lumOff val="80000"/>
            </a:schemeClr>
          </a:solidFill>
        </p:spPr>
        <p:txBody>
          <a:bodyPr wrap="square" rtlCol="0">
            <a:noAutofit/>
          </a:bodyPr>
          <a:lstStyle/>
          <a:p>
            <a:pPr fontAlgn="ctr">
              <a:lnSpc>
                <a:spcPct val="130000"/>
              </a:lnSpc>
            </a:pPr>
            <a:r>
              <a:rPr lang="en-US" sz="1600" dirty="0">
                <a:latin typeface="Huawei Sans" panose="020C0503030203020204" pitchFamily="34" charset="0"/>
              </a:rPr>
              <a:t>Advantages of Python:</a:t>
            </a:r>
            <a:endParaRPr lang="en-US" sz="1600" dirty="0">
              <a:latin typeface="Huawei Sans" panose="020C0503030203020204" pitchFamily="34" charset="0"/>
            </a:endParaRPr>
          </a:p>
          <a:p>
            <a:pPr marL="285750" indent="-285750" fontAlgn="ctr">
              <a:lnSpc>
                <a:spcPct val="130000"/>
              </a:lnSpc>
              <a:buFont typeface="Arial" panose="020B0604020202020204" pitchFamily="34" charset="0"/>
              <a:buChar char="•"/>
            </a:pPr>
            <a:r>
              <a:rPr lang="en-US" sz="1600" dirty="0">
                <a:latin typeface="Huawei Sans" panose="020C0503030203020204" pitchFamily="34" charset="0"/>
              </a:rPr>
              <a:t>Is a dynamically typed interpreted language with elegant syntax. It allows learners to focus on program logic rather than syntax detail learning.</a:t>
            </a:r>
            <a:endParaRPr lang="en-US" sz="1600" dirty="0">
              <a:latin typeface="Huawei Sans" panose="020C0503030203020204" pitchFamily="34" charset="0"/>
            </a:endParaRPr>
          </a:p>
          <a:p>
            <a:pPr marL="285750" indent="-285750" fontAlgn="ctr">
              <a:lnSpc>
                <a:spcPct val="130000"/>
              </a:lnSpc>
              <a:buFont typeface="Arial" panose="020B0604020202020204" pitchFamily="34" charset="0"/>
              <a:buChar char="•"/>
            </a:pPr>
            <a:r>
              <a:rPr lang="en-US" sz="1600" dirty="0">
                <a:latin typeface="Huawei Sans" panose="020C0503030203020204" pitchFamily="34" charset="0"/>
              </a:rPr>
              <a:t>Supports both process- and </a:t>
            </a:r>
            <a:r>
              <a:rPr lang="en-US" sz="1600" dirty="0" smtClean="0">
                <a:latin typeface="Huawei Sans" panose="020C0503030203020204" pitchFamily="34" charset="0"/>
              </a:rPr>
              <a:t>object-oriented </a:t>
            </a:r>
            <a:r>
              <a:rPr lang="en-US" sz="1600" dirty="0">
                <a:latin typeface="Huawei Sans" panose="020C0503030203020204" pitchFamily="34" charset="0"/>
              </a:rPr>
              <a:t>programming.</a:t>
            </a:r>
            <a:endParaRPr lang="en-US" sz="1600" dirty="0">
              <a:latin typeface="Huawei Sans" panose="020C0503030203020204" pitchFamily="34" charset="0"/>
            </a:endParaRPr>
          </a:p>
          <a:p>
            <a:pPr marL="285750" indent="-285750" fontAlgn="ctr">
              <a:lnSpc>
                <a:spcPct val="130000"/>
              </a:lnSpc>
              <a:buFont typeface="Arial" panose="020B0604020202020204" pitchFamily="34" charset="0"/>
              <a:buChar char="•"/>
            </a:pPr>
            <a:r>
              <a:rPr lang="en-US" sz="1600" dirty="0">
                <a:latin typeface="Huawei Sans" panose="020C0503030203020204" pitchFamily="34" charset="0"/>
              </a:rPr>
              <a:t>Provides abundant third-party libraries.</a:t>
            </a:r>
            <a:endParaRPr lang="en-US" sz="1600" dirty="0">
              <a:latin typeface="Huawei Sans" panose="020C0503030203020204" pitchFamily="34" charset="0"/>
            </a:endParaRPr>
          </a:p>
          <a:p>
            <a:pPr marL="285750" indent="-285750" fontAlgn="ctr">
              <a:lnSpc>
                <a:spcPct val="130000"/>
              </a:lnSpc>
              <a:buFont typeface="Arial" panose="020B0604020202020204" pitchFamily="34" charset="0"/>
              <a:buChar char="•"/>
            </a:pPr>
            <a:r>
              <a:rPr lang="en-US" sz="1600" dirty="0">
                <a:latin typeface="Huawei Sans" panose="020C0503030203020204" pitchFamily="34" charset="0"/>
              </a:rPr>
              <a:t>Is nicknamed the glue language because it can </a:t>
            </a:r>
            <a:r>
              <a:rPr lang="en-US" sz="1600" dirty="0" smtClean="0">
                <a:latin typeface="Huawei Sans" panose="020C0503030203020204" pitchFamily="34" charset="0"/>
              </a:rPr>
              <a:t>call </a:t>
            </a:r>
            <a:r>
              <a:rPr lang="en-US" sz="1600" dirty="0">
                <a:latin typeface="Huawei Sans" panose="020C0503030203020204" pitchFamily="34" charset="0"/>
              </a:rPr>
              <a:t>code written in other languages.</a:t>
            </a:r>
            <a:endParaRPr lang="en-US" sz="1600" dirty="0">
              <a:latin typeface="Huawei Sans" panose="020C0503030203020204" pitchFamily="34" charset="0"/>
            </a:endParaRPr>
          </a:p>
        </p:txBody>
      </p:sp>
      <p:sp>
        <p:nvSpPr>
          <p:cNvPr id="8" name="文本框 7"/>
          <p:cNvSpPr txBox="1"/>
          <p:nvPr/>
        </p:nvSpPr>
        <p:spPr>
          <a:xfrm>
            <a:off x="7430085" y="2062856"/>
            <a:ext cx="4172368" cy="2012859"/>
          </a:xfrm>
          <a:prstGeom prst="rect">
            <a:avLst/>
          </a:prstGeom>
          <a:solidFill>
            <a:srgbClr val="FFF6E5"/>
          </a:solidFill>
        </p:spPr>
        <p:txBody>
          <a:bodyPr wrap="square" rtlCol="0">
            <a:noAutofit/>
          </a:bodyPr>
          <a:lstStyle/>
          <a:p>
            <a:pPr fontAlgn="ctr">
              <a:lnSpc>
                <a:spcPct val="130000"/>
              </a:lnSpc>
            </a:pPr>
            <a:r>
              <a:rPr lang="en-US" sz="1600" dirty="0">
                <a:latin typeface="Huawei Sans" panose="020C0503030203020204" pitchFamily="34" charset="0"/>
              </a:rPr>
              <a:t>Disadvantages of Python:</a:t>
            </a:r>
            <a:endParaRPr lang="en-US" sz="1600" dirty="0">
              <a:latin typeface="Huawei Sans" panose="020C0503030203020204" pitchFamily="34" charset="0"/>
            </a:endParaRPr>
          </a:p>
          <a:p>
            <a:pPr marL="285750" indent="-285750" fontAlgn="ctr">
              <a:lnSpc>
                <a:spcPct val="130000"/>
              </a:lnSpc>
              <a:buFont typeface="Arial" panose="020B0604020202020204" pitchFamily="34" charset="0"/>
              <a:buChar char="•"/>
            </a:pPr>
            <a:r>
              <a:rPr lang="en-US" sz="1600" dirty="0">
                <a:latin typeface="Huawei Sans" panose="020C0503030203020204" pitchFamily="34" charset="0"/>
              </a:rPr>
              <a:t>Runs slow. Is an interpreted language that runs without being compiled. Code is translated line by line at run time into machine code that the CPU can understand, which is time-consuming.</a:t>
            </a:r>
            <a:endParaRPr lang="en-US" sz="1600" dirty="0">
              <a:latin typeface="Huawei Sans" panose="020C0503030203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smtClean="0"/>
              <a:t>Python Code Execution Process</a:t>
            </a:r>
            <a:endParaRPr lang="en-US"/>
          </a:p>
        </p:txBody>
      </p:sp>
      <p:sp>
        <p:nvSpPr>
          <p:cNvPr id="3" name="文本框 2"/>
          <p:cNvSpPr txBox="1"/>
          <p:nvPr/>
        </p:nvSpPr>
        <p:spPr>
          <a:xfrm>
            <a:off x="1793736" y="1582462"/>
            <a:ext cx="3240000" cy="574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defPPr>
              <a:defRPr lang="en-US"/>
            </a:defPPr>
            <a:lvl1pPr lvl="0" algn="ctr">
              <a:defRPr b="1">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2000" b="0" dirty="0">
                <a:solidFill>
                  <a:schemeClr val="tx1"/>
                </a:solidFill>
                <a:latin typeface="Huawei Sans" panose="020C0503030203020204" pitchFamily="34" charset="0"/>
              </a:rPr>
              <a:t>Process of compiling and running a </a:t>
            </a:r>
            <a:r>
              <a:rPr lang="en-US" sz="2000" b="0" dirty="0" smtClean="0">
                <a:solidFill>
                  <a:schemeClr val="tx1"/>
                </a:solidFill>
                <a:latin typeface="Huawei Sans" panose="020C0503030203020204" pitchFamily="34" charset="0"/>
              </a:rPr>
              <a:t>Python </a:t>
            </a:r>
            <a:r>
              <a:rPr lang="en-US" sz="2000" b="0" dirty="0">
                <a:solidFill>
                  <a:schemeClr val="tx1"/>
                </a:solidFill>
                <a:latin typeface="Huawei Sans" panose="020C0503030203020204" pitchFamily="34" charset="0"/>
              </a:rPr>
              <a:t>program</a:t>
            </a:r>
            <a:endParaRPr lang="en-US" sz="2000" b="0" dirty="0">
              <a:solidFill>
                <a:schemeClr val="tx1"/>
              </a:solidFill>
              <a:latin typeface="Huawei Sans" panose="020C0503030203020204" pitchFamily="34" charset="0"/>
            </a:endParaRPr>
          </a:p>
        </p:txBody>
      </p:sp>
      <p:sp>
        <p:nvSpPr>
          <p:cNvPr id="4" name="文本框 3"/>
          <p:cNvSpPr txBox="1"/>
          <p:nvPr/>
        </p:nvSpPr>
        <p:spPr>
          <a:xfrm>
            <a:off x="6871277" y="1647117"/>
            <a:ext cx="3240000" cy="574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defPPr>
              <a:defRPr lang="en-US"/>
            </a:defPPr>
            <a:lvl1pPr lvl="0" algn="ctr">
              <a:defRPr b="0">
                <a:solidFill>
                  <a:schemeClr val="tx1"/>
                </a:solidFill>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sz="2000">
                <a:latin typeface="Huawei Sans" panose="020C0503030203020204" pitchFamily="34" charset="0"/>
              </a:rPr>
              <a:t>Operation</a:t>
            </a:r>
            <a:endParaRPr lang="en-US" sz="2000">
              <a:latin typeface="Huawei Sans" panose="020C0503030203020204" pitchFamily="34" charset="0"/>
            </a:endParaRPr>
          </a:p>
        </p:txBody>
      </p:sp>
      <p:sp>
        <p:nvSpPr>
          <p:cNvPr id="5" name="矩形 4"/>
          <p:cNvSpPr/>
          <p:nvPr/>
        </p:nvSpPr>
        <p:spPr>
          <a:xfrm>
            <a:off x="6263163" y="2433648"/>
            <a:ext cx="4846114" cy="3157788"/>
          </a:xfrm>
          <a:prstGeom prst="rect">
            <a:avLst/>
          </a:prstGeom>
          <a:solidFill>
            <a:srgbClr val="F4FBFE"/>
          </a:solidFill>
          <a:ln>
            <a:solidFill>
              <a:srgbClr val="99DFF9"/>
            </a:solidFill>
          </a:ln>
        </p:spPr>
        <p:txBody>
          <a:bodyPr wrap="square">
            <a:noAutofit/>
          </a:bodyPr>
          <a:lstStyle/>
          <a:p>
            <a:pPr fontAlgn="ctr">
              <a:lnSpc>
                <a:spcPct val="140000"/>
              </a:lnSpc>
              <a:spcBef>
                <a:spcPts val="600"/>
              </a:spcBef>
              <a:spcAft>
                <a:spcPts val="0"/>
              </a:spcAft>
            </a:pPr>
            <a:r>
              <a:rPr lang="en-US" sz="1600" dirty="0">
                <a:solidFill>
                  <a:srgbClr val="1D1D1A"/>
                </a:solidFill>
                <a:latin typeface="Huawei Sans" panose="020C0503030203020204" pitchFamily="34" charset="0"/>
              </a:rPr>
              <a:t>1. Install Python and the running environment in an operating system.</a:t>
            </a:r>
            <a:endParaRPr lang="en-US" sz="1600" dirty="0">
              <a:solidFill>
                <a:srgbClr val="1D1D1A"/>
              </a:solidFill>
              <a:latin typeface="Huawei Sans" panose="020C0503030203020204" pitchFamily="34" charset="0"/>
            </a:endParaRPr>
          </a:p>
          <a:p>
            <a:pPr fontAlgn="ctr">
              <a:lnSpc>
                <a:spcPct val="140000"/>
              </a:lnSpc>
              <a:spcBef>
                <a:spcPts val="600"/>
              </a:spcBef>
              <a:spcAft>
                <a:spcPts val="0"/>
              </a:spcAft>
            </a:pPr>
            <a:r>
              <a:rPr lang="en-US" sz="1600" dirty="0">
                <a:solidFill>
                  <a:srgbClr val="1D1D1A"/>
                </a:solidFill>
                <a:latin typeface="Huawei Sans" panose="020C0503030203020204" pitchFamily="34" charset="0"/>
              </a:rPr>
              <a:t>2. Compile Python source code.</a:t>
            </a:r>
            <a:endParaRPr lang="en-US" sz="1600" dirty="0">
              <a:solidFill>
                <a:srgbClr val="1D1D1A"/>
              </a:solidFill>
              <a:latin typeface="Huawei Sans" panose="020C0503030203020204" pitchFamily="34" charset="0"/>
            </a:endParaRPr>
          </a:p>
          <a:p>
            <a:pPr fontAlgn="ctr">
              <a:lnSpc>
                <a:spcPct val="140000"/>
              </a:lnSpc>
              <a:spcBef>
                <a:spcPts val="600"/>
              </a:spcBef>
              <a:spcAft>
                <a:spcPts val="0"/>
              </a:spcAft>
            </a:pPr>
            <a:r>
              <a:rPr lang="en-US" sz="1600" dirty="0">
                <a:solidFill>
                  <a:prstClr val="black"/>
                </a:solidFill>
                <a:latin typeface="Huawei Sans" panose="020C0503030203020204" pitchFamily="34" charset="0"/>
              </a:rPr>
              <a:t>3. The compiler runs the Python source code and generates a .</a:t>
            </a:r>
            <a:r>
              <a:rPr lang="en-US" sz="1600" dirty="0" err="1">
                <a:solidFill>
                  <a:prstClr val="black"/>
                </a:solidFill>
                <a:latin typeface="Huawei Sans" panose="020C0503030203020204" pitchFamily="34" charset="0"/>
              </a:rPr>
              <a:t>pyc</a:t>
            </a:r>
            <a:r>
              <a:rPr lang="en-US" sz="1600" dirty="0">
                <a:solidFill>
                  <a:prstClr val="black"/>
                </a:solidFill>
                <a:latin typeface="Huawei Sans" panose="020C0503030203020204" pitchFamily="34" charset="0"/>
              </a:rPr>
              <a:t> file (byte code).</a:t>
            </a:r>
            <a:endParaRPr lang="en-US" sz="1600" dirty="0">
              <a:solidFill>
                <a:prstClr val="black"/>
              </a:solidFill>
              <a:latin typeface="Huawei Sans" panose="020C0503030203020204" pitchFamily="34" charset="0"/>
            </a:endParaRPr>
          </a:p>
          <a:p>
            <a:pPr fontAlgn="ctr">
              <a:lnSpc>
                <a:spcPct val="140000"/>
              </a:lnSpc>
              <a:spcBef>
                <a:spcPts val="600"/>
              </a:spcBef>
              <a:spcAft>
                <a:spcPts val="0"/>
              </a:spcAft>
            </a:pPr>
            <a:r>
              <a:rPr lang="en-US" sz="1600" dirty="0">
                <a:solidFill>
                  <a:prstClr val="black"/>
                </a:solidFill>
                <a:latin typeface="Huawei Sans" panose="020C0503030203020204" pitchFamily="34" charset="0"/>
              </a:rPr>
              <a:t>4. A Python VM converts the byte code into the machine language.</a:t>
            </a:r>
            <a:endParaRPr lang="en-US" sz="1600" dirty="0">
              <a:solidFill>
                <a:prstClr val="black"/>
              </a:solidFill>
              <a:latin typeface="Huawei Sans" panose="020C0503030203020204" pitchFamily="34" charset="0"/>
            </a:endParaRPr>
          </a:p>
          <a:p>
            <a:pPr fontAlgn="ctr">
              <a:lnSpc>
                <a:spcPct val="140000"/>
              </a:lnSpc>
              <a:spcBef>
                <a:spcPts val="600"/>
              </a:spcBef>
              <a:spcAft>
                <a:spcPts val="0"/>
              </a:spcAft>
            </a:pPr>
            <a:r>
              <a:rPr lang="en-US" sz="1600" dirty="0">
                <a:solidFill>
                  <a:prstClr val="black"/>
                </a:solidFill>
                <a:latin typeface="Huawei Sans" panose="020C0503030203020204" pitchFamily="34" charset="0"/>
              </a:rPr>
              <a:t>5. Hardware executes the machine language.</a:t>
            </a:r>
            <a:endParaRPr lang="en-US" sz="1600" dirty="0">
              <a:solidFill>
                <a:prstClr val="black"/>
              </a:solidFill>
              <a:latin typeface="Huawei Sans" panose="020C0503030203020204" pitchFamily="34" charset="0"/>
            </a:endParaRPr>
          </a:p>
        </p:txBody>
      </p:sp>
      <p:sp>
        <p:nvSpPr>
          <p:cNvPr id="6" name="文本框 5"/>
          <p:cNvSpPr txBox="1"/>
          <p:nvPr/>
        </p:nvSpPr>
        <p:spPr>
          <a:xfrm>
            <a:off x="2335147" y="3320938"/>
            <a:ext cx="2127669" cy="531262"/>
          </a:xfrm>
          <a:prstGeom prst="rect">
            <a:avLst/>
          </a:prstGeom>
          <a:solidFill>
            <a:srgbClr val="00B0F0"/>
          </a:solidFill>
          <a:ln w="19050" cap="flat" cmpd="sng" algn="ctr">
            <a:noFill/>
            <a:prstDash val="solid"/>
            <a:round/>
            <a:headEnd type="none" w="med" len="med"/>
            <a:tailEnd type="none" w="med" len="med"/>
          </a:ln>
          <a:effectLst/>
        </p:spPr>
        <p:txBody>
          <a:bodyPr vert="horz" wrap="square" lIns="0" tIns="45720" rIns="0" bIns="45720" numCol="1" rtlCol="0" anchor="ctr" anchorCtr="1" compatLnSpc="1">
            <a:noAutofit/>
          </a:bodyPr>
          <a:lstStyle>
            <a:defPPr>
              <a:defRPr lang="en-US"/>
            </a:defPPr>
            <a:lvl1pPr marR="0" lvl="0" indent="0" algn="ctr" defTabSz="1219200" fontAlgn="auto">
              <a:lnSpc>
                <a:spcPct val="100000"/>
              </a:lnSpc>
              <a:spcBef>
                <a:spcPts val="300"/>
              </a:spcBef>
              <a:spcAft>
                <a:spcPts val="0"/>
              </a:spcAft>
              <a:buClrTx/>
              <a:buSzTx/>
              <a:buFontTx/>
              <a:buNone/>
              <a:defRPr kumimoji="0" sz="1400" b="1" i="0" u="none" strike="noStrike" kern="0" cap="none" spc="0" normalizeH="0" baseline="0">
                <a:ln>
                  <a:noFill/>
                </a:ln>
                <a:solidFill>
                  <a:srgbClr val="FFFFFF"/>
                </a:solidFill>
                <a:effectLst/>
                <a:uLnTx/>
                <a:uFillTx/>
                <a:cs typeface="Arial" panose="020B0604020202020204" pitchFamily="34" charset="0"/>
              </a:defRPr>
            </a:lvl1pPr>
          </a:lstStyle>
          <a:p>
            <a:pPr fontAlgn="ctr"/>
            <a:r>
              <a:rPr lang="en-US" sz="1600">
                <a:latin typeface="Huawei Sans" panose="020C0503030203020204" pitchFamily="34" charset="0"/>
              </a:rPr>
              <a:t>Compiler</a:t>
            </a:r>
            <a:endParaRPr lang="en-US" sz="1600">
              <a:latin typeface="Huawei Sans" panose="020C0503030203020204" pitchFamily="34" charset="0"/>
            </a:endParaRPr>
          </a:p>
        </p:txBody>
      </p:sp>
      <p:sp>
        <p:nvSpPr>
          <p:cNvPr id="7" name="文本框 6"/>
          <p:cNvSpPr txBox="1"/>
          <p:nvPr/>
        </p:nvSpPr>
        <p:spPr>
          <a:xfrm>
            <a:off x="2335147" y="4188581"/>
            <a:ext cx="2127668" cy="531262"/>
          </a:xfrm>
          <a:prstGeom prst="rect">
            <a:avLst/>
          </a:prstGeom>
          <a:solidFill>
            <a:srgbClr val="00B0F0"/>
          </a:solidFill>
          <a:ln w="19050" cap="flat" cmpd="sng" algn="ctr">
            <a:noFill/>
            <a:prstDash val="solid"/>
            <a:round/>
            <a:headEnd type="none" w="med" len="med"/>
            <a:tailEnd type="none" w="med" len="med"/>
          </a:ln>
          <a:effectLst/>
        </p:spPr>
        <p:txBody>
          <a:bodyPr vert="horz" wrap="square" lIns="0" tIns="45720" rIns="0" bIns="45720" numCol="1" rtlCol="0" anchor="ctr" anchorCtr="1" compatLnSpc="1">
            <a:noAutofit/>
          </a:bodyPr>
          <a:lstStyle>
            <a:defPPr>
              <a:defRPr lang="en-US"/>
            </a:defPPr>
            <a:lvl1pPr marR="0" lvl="0" indent="0" algn="ctr" defTabSz="1219200" fontAlgn="auto">
              <a:lnSpc>
                <a:spcPct val="100000"/>
              </a:lnSpc>
              <a:spcBef>
                <a:spcPts val="300"/>
              </a:spcBef>
              <a:spcAft>
                <a:spcPts val="0"/>
              </a:spcAft>
              <a:buClrTx/>
              <a:buSzTx/>
              <a:buFontTx/>
              <a:buNone/>
              <a:defRPr kumimoji="0" sz="1400" b="1" i="0" u="none" strike="noStrike" kern="0" cap="none" spc="0" normalizeH="0" baseline="0">
                <a:ln>
                  <a:noFill/>
                </a:ln>
                <a:solidFill>
                  <a:srgbClr val="FFFFFF"/>
                </a:solidFill>
                <a:effectLst/>
                <a:uLnTx/>
                <a:uFillTx/>
                <a:cs typeface="Arial" panose="020B0604020202020204" pitchFamily="34" charset="0"/>
              </a:defRPr>
            </a:lvl1pPr>
          </a:lstStyle>
          <a:p>
            <a:pPr fontAlgn="ctr"/>
            <a:r>
              <a:rPr lang="en-US" sz="1600" dirty="0">
                <a:latin typeface="Huawei Sans" panose="020C0503030203020204" pitchFamily="34" charset="0"/>
              </a:rPr>
              <a:t>.</a:t>
            </a:r>
            <a:r>
              <a:rPr lang="en-US" sz="1600" dirty="0" err="1">
                <a:latin typeface="Huawei Sans" panose="020C0503030203020204" pitchFamily="34" charset="0"/>
              </a:rPr>
              <a:t>pyc</a:t>
            </a:r>
            <a:r>
              <a:rPr lang="en-US" sz="1600" dirty="0">
                <a:latin typeface="Huawei Sans" panose="020C0503030203020204" pitchFamily="34" charset="0"/>
              </a:rPr>
              <a:t> file (byte code)</a:t>
            </a:r>
            <a:endParaRPr lang="en-US" sz="1600" dirty="0">
              <a:latin typeface="Huawei Sans" panose="020C0503030203020204" pitchFamily="34" charset="0"/>
            </a:endParaRPr>
          </a:p>
        </p:txBody>
      </p:sp>
      <p:sp>
        <p:nvSpPr>
          <p:cNvPr id="8" name="文本框 7"/>
          <p:cNvSpPr txBox="1"/>
          <p:nvPr/>
        </p:nvSpPr>
        <p:spPr>
          <a:xfrm>
            <a:off x="2335147" y="5056224"/>
            <a:ext cx="2127667" cy="531262"/>
          </a:xfrm>
          <a:prstGeom prst="rect">
            <a:avLst/>
          </a:prstGeom>
          <a:solidFill>
            <a:srgbClr val="F4FBFE"/>
          </a:solidFill>
          <a:ln>
            <a:solidFill>
              <a:srgbClr val="99DFF9"/>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defPPr>
              <a:defRPr lang="en-US"/>
            </a:defPPr>
            <a:lvl1pPr lvl="0" algn="ctr">
              <a:defRPr sz="1600" b="0">
                <a:latin typeface="Huawei Sans" panose="020C0503030203020204" pitchFamily="34" charset="0"/>
                <a:ea typeface="方正兰亭黑简体" panose="02000000000000000000" pitchFamily="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dirty="0">
                <a:solidFill>
                  <a:schemeClr val="tx1"/>
                </a:solidFill>
                <a:latin typeface="Huawei Sans" panose="020C0503030203020204" pitchFamily="34" charset="0"/>
              </a:rPr>
              <a:t>Running of the Python VM</a:t>
            </a:r>
            <a:endParaRPr lang="en-US" dirty="0">
              <a:solidFill>
                <a:schemeClr val="tx1"/>
              </a:solidFill>
              <a:latin typeface="Huawei Sans" panose="020C0503030203020204" pitchFamily="34" charset="0"/>
            </a:endParaRPr>
          </a:p>
        </p:txBody>
      </p:sp>
      <p:cxnSp>
        <p:nvCxnSpPr>
          <p:cNvPr id="9" name="直接箭头连接符 8"/>
          <p:cNvCxnSpPr>
            <a:stCxn id="12" idx="2"/>
            <a:endCxn id="6" idx="0"/>
          </p:cNvCxnSpPr>
          <p:nvPr/>
        </p:nvCxnSpPr>
        <p:spPr>
          <a:xfrm flipH="1">
            <a:off x="3398982" y="2984557"/>
            <a:ext cx="1" cy="336381"/>
          </a:xfrm>
          <a:prstGeom prst="straightConnector1">
            <a:avLst/>
          </a:prstGeom>
          <a:noFill/>
          <a:ln w="25400" cap="flat" cmpd="sng" algn="ctr">
            <a:solidFill>
              <a:schemeClr val="tx1"/>
            </a:solidFill>
            <a:prstDash val="solid"/>
            <a:miter lim="800000"/>
            <a:tailEnd type="triangle"/>
          </a:ln>
          <a:effectLst/>
        </p:spPr>
      </p:cxnSp>
      <p:cxnSp>
        <p:nvCxnSpPr>
          <p:cNvPr id="10" name="直接箭头连接符 9"/>
          <p:cNvCxnSpPr>
            <a:stCxn id="6" idx="2"/>
            <a:endCxn id="7" idx="0"/>
          </p:cNvCxnSpPr>
          <p:nvPr/>
        </p:nvCxnSpPr>
        <p:spPr>
          <a:xfrm flipH="1">
            <a:off x="3398981" y="3852200"/>
            <a:ext cx="1" cy="336381"/>
          </a:xfrm>
          <a:prstGeom prst="straightConnector1">
            <a:avLst/>
          </a:prstGeom>
          <a:noFill/>
          <a:ln w="25400" cap="flat" cmpd="sng" algn="ctr">
            <a:solidFill>
              <a:schemeClr val="tx1"/>
            </a:solidFill>
            <a:prstDash val="solid"/>
            <a:miter lim="800000"/>
            <a:tailEnd type="triangle"/>
          </a:ln>
          <a:effectLst/>
        </p:spPr>
      </p:cxnSp>
      <p:cxnSp>
        <p:nvCxnSpPr>
          <p:cNvPr id="11" name="直接箭头连接符 10"/>
          <p:cNvCxnSpPr>
            <a:stCxn id="7" idx="2"/>
            <a:endCxn id="8" idx="0"/>
          </p:cNvCxnSpPr>
          <p:nvPr/>
        </p:nvCxnSpPr>
        <p:spPr>
          <a:xfrm>
            <a:off x="3398981" y="4719843"/>
            <a:ext cx="0" cy="336381"/>
          </a:xfrm>
          <a:prstGeom prst="straightConnector1">
            <a:avLst/>
          </a:prstGeom>
          <a:noFill/>
          <a:ln w="25400" cap="flat" cmpd="sng" algn="ctr">
            <a:solidFill>
              <a:schemeClr val="tx1"/>
            </a:solidFill>
            <a:prstDash val="solid"/>
            <a:miter lim="800000"/>
            <a:tailEnd type="triangle"/>
          </a:ln>
          <a:effectLst/>
        </p:spPr>
      </p:cxnSp>
      <p:sp>
        <p:nvSpPr>
          <p:cNvPr id="12" name="文本框 11"/>
          <p:cNvSpPr txBox="1"/>
          <p:nvPr/>
        </p:nvSpPr>
        <p:spPr>
          <a:xfrm>
            <a:off x="2335148" y="2453295"/>
            <a:ext cx="2127670" cy="531262"/>
          </a:xfrm>
          <a:prstGeom prst="rect">
            <a:avLst/>
          </a:prstGeom>
          <a:solidFill>
            <a:srgbClr val="00B0F0"/>
          </a:solidFill>
          <a:ln w="19050" cap="flat" cmpd="sng" algn="ctr">
            <a:noFill/>
            <a:prstDash val="solid"/>
            <a:round/>
            <a:headEnd type="none" w="med" len="med"/>
            <a:tailEnd type="none" w="med" len="med"/>
          </a:ln>
          <a:effectLst/>
        </p:spPr>
        <p:txBody>
          <a:bodyPr vert="horz" wrap="square" lIns="0" tIns="45720" rIns="0" bIns="45720" numCol="1" rtlCol="0" anchor="ctr" anchorCtr="1" compatLnSpc="1">
            <a:noAutofit/>
          </a:bodyPr>
          <a:lstStyle>
            <a:defPPr>
              <a:defRPr lang="en-US"/>
            </a:defPPr>
            <a:lvl1pPr marR="0" lvl="0" indent="0" algn="ctr" defTabSz="1219200" fontAlgn="auto">
              <a:lnSpc>
                <a:spcPct val="100000"/>
              </a:lnSpc>
              <a:spcBef>
                <a:spcPts val="300"/>
              </a:spcBef>
              <a:spcAft>
                <a:spcPts val="0"/>
              </a:spcAft>
              <a:buClrTx/>
              <a:buSzTx/>
              <a:buFontTx/>
              <a:buNone/>
              <a:defRPr kumimoji="0" sz="1400" b="1" i="0" u="none" strike="noStrike" kern="0" cap="none" spc="0" normalizeH="0" baseline="0">
                <a:ln>
                  <a:noFill/>
                </a:ln>
                <a:solidFill>
                  <a:srgbClr val="FFFFFF"/>
                </a:solidFill>
                <a:effectLst/>
                <a:uLnTx/>
                <a:uFillTx/>
                <a:cs typeface="Arial" panose="020B0604020202020204" pitchFamily="34" charset="0"/>
              </a:defRPr>
            </a:lvl1pPr>
          </a:lstStyle>
          <a:p>
            <a:pPr fontAlgn="ctr"/>
            <a:r>
              <a:rPr lang="en-US" sz="1600">
                <a:latin typeface="Huawei Sans" panose="020C0503030203020204" pitchFamily="34" charset="0"/>
              </a:rPr>
              <a:t>Python source code</a:t>
            </a:r>
            <a:endParaRPr lang="en-US" sz="1600">
              <a:latin typeface="Huawei Sans" panose="020C0503030203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1800" smtClean="0"/>
              <a:t>Python runs in either interactive or script mode.</a:t>
            </a:r>
            <a:endParaRPr lang="en-US" altLang="zh-CN" sz="1800" smtClean="0"/>
          </a:p>
          <a:p>
            <a:r>
              <a:rPr lang="en-US" altLang="zh-CN" sz="1800" smtClean="0"/>
              <a:t>Interactive programming does not require script files to be created, and code is written in the interactive mode of the Python interpreter. </a:t>
            </a:r>
            <a:endParaRPr lang="en-US" altLang="zh-CN" sz="1800" smtClean="0"/>
          </a:p>
          <a:p>
            <a:endParaRPr lang="zh-CN" altLang="en-US" sz="1800" dirty="0"/>
          </a:p>
        </p:txBody>
      </p:sp>
      <p:sp>
        <p:nvSpPr>
          <p:cNvPr id="2" name="标题 1"/>
          <p:cNvSpPr>
            <a:spLocks noGrp="1"/>
          </p:cNvSpPr>
          <p:nvPr>
            <p:ph type="title"/>
          </p:nvPr>
        </p:nvSpPr>
        <p:spPr/>
        <p:txBody>
          <a:bodyPr/>
          <a:lstStyle/>
          <a:p>
            <a:r>
              <a:rPr lang="en-US" smtClean="0"/>
              <a:t>Getting Started with Python Code - Interactive Running</a:t>
            </a:r>
            <a:endParaRPr lang="en-US" dirty="0"/>
          </a:p>
        </p:txBody>
      </p:sp>
      <p:sp>
        <p:nvSpPr>
          <p:cNvPr id="6" name="文本框 5"/>
          <p:cNvSpPr txBox="1"/>
          <p:nvPr/>
        </p:nvSpPr>
        <p:spPr>
          <a:xfrm>
            <a:off x="2226918" y="2673803"/>
            <a:ext cx="8807846" cy="3139321"/>
          </a:xfrm>
          <a:prstGeom prst="rect">
            <a:avLst/>
          </a:prstGeom>
          <a:solidFill>
            <a:srgbClr val="F4FBFE"/>
          </a:solidFill>
          <a:ln>
            <a:solidFill>
              <a:srgbClr val="99DFF9"/>
            </a:solidFill>
          </a:ln>
        </p:spPr>
        <p:txBody>
          <a:bodyPr wrap="square" rtlCol="0">
            <a:noAutofit/>
          </a:bodyPr>
          <a:lstStyle/>
          <a:p>
            <a:pPr fontAlgn="ctr"/>
            <a:r>
              <a:rPr lang="en-US" dirty="0">
                <a:latin typeface="Huawei Sans" panose="020C0503030203020204" pitchFamily="34" charset="0"/>
              </a:rPr>
              <a:t>C:\Users\Richard&gt;python</a:t>
            </a:r>
            <a:endParaRPr lang="en-US" dirty="0">
              <a:latin typeface="Huawei Sans" panose="020C0503030203020204" pitchFamily="34" charset="0"/>
            </a:endParaRPr>
          </a:p>
          <a:p>
            <a:pPr fontAlgn="ctr"/>
            <a:r>
              <a:rPr lang="en-US" dirty="0">
                <a:latin typeface="Huawei Sans" panose="020C0503030203020204" pitchFamily="34" charset="0"/>
              </a:rPr>
              <a:t>Python 3.7.4 (default, Aug  9 2019, 18:34:13) [MSC v.1915 64 bit (AMD64)] :: Anaconda, Inc. on win32</a:t>
            </a:r>
            <a:endParaRPr lang="en-US" dirty="0">
              <a:latin typeface="Huawei Sans" panose="020C0503030203020204" pitchFamily="34" charset="0"/>
            </a:endParaRPr>
          </a:p>
          <a:p>
            <a:pPr fontAlgn="ctr"/>
            <a:r>
              <a:rPr lang="en-US" dirty="0">
                <a:latin typeface="Huawei Sans" panose="020C0503030203020204" pitchFamily="34" charset="0"/>
              </a:rPr>
              <a:t>Type "help", "copyright", "credits" or "license" for more information.</a:t>
            </a:r>
            <a:endParaRPr lang="en-US" dirty="0">
              <a:latin typeface="Huawei Sans" panose="020C0503030203020204" pitchFamily="34" charset="0"/>
            </a:endParaRPr>
          </a:p>
          <a:p>
            <a:pPr fontAlgn="ctr"/>
            <a:r>
              <a:rPr lang="en-US" dirty="0">
                <a:latin typeface="Huawei Sans" panose="020C0503030203020204" pitchFamily="34" charset="0"/>
              </a:rPr>
              <a:t>&gt;&gt;&gt; </a:t>
            </a:r>
            <a:r>
              <a:rPr lang="en-US" b="1" dirty="0">
                <a:solidFill>
                  <a:srgbClr val="0070C0"/>
                </a:solidFill>
                <a:latin typeface="Huawei Sans" panose="020C0503030203020204" pitchFamily="34" charset="0"/>
              </a:rPr>
              <a:t>print ("hello world")</a:t>
            </a:r>
            <a:endParaRPr lang="en-US" b="1" dirty="0">
              <a:solidFill>
                <a:srgbClr val="0070C0"/>
              </a:solidFill>
              <a:latin typeface="Huawei Sans" panose="020C0503030203020204" pitchFamily="34" charset="0"/>
            </a:endParaRPr>
          </a:p>
          <a:p>
            <a:pPr fontAlgn="ctr"/>
            <a:r>
              <a:rPr lang="en-US" dirty="0">
                <a:solidFill>
                  <a:srgbClr val="EC7061"/>
                </a:solidFill>
                <a:latin typeface="Huawei Sans" panose="020C0503030203020204" pitchFamily="34" charset="0"/>
              </a:rPr>
              <a:t>hello world</a:t>
            </a:r>
            <a:endParaRPr lang="en-US" dirty="0">
              <a:solidFill>
                <a:srgbClr val="EC7061"/>
              </a:solidFill>
              <a:latin typeface="Huawei Sans" panose="020C0503030203020204" pitchFamily="34" charset="0"/>
            </a:endParaRPr>
          </a:p>
          <a:p>
            <a:pPr fontAlgn="ctr"/>
            <a:r>
              <a:rPr lang="en-US" dirty="0">
                <a:latin typeface="Huawei Sans" panose="020C0503030203020204" pitchFamily="34" charset="0"/>
              </a:rPr>
              <a:t>&gt;&gt;&gt; </a:t>
            </a:r>
            <a:r>
              <a:rPr lang="en-US" b="1" dirty="0">
                <a:solidFill>
                  <a:srgbClr val="0070C0"/>
                </a:solidFill>
                <a:latin typeface="Huawei Sans" panose="020C0503030203020204" pitchFamily="34" charset="0"/>
              </a:rPr>
              <a:t>a = 1</a:t>
            </a:r>
            <a:endParaRPr lang="en-US" b="1" dirty="0">
              <a:solidFill>
                <a:srgbClr val="0070C0"/>
              </a:solidFill>
              <a:latin typeface="Huawei Sans" panose="020C0503030203020204" pitchFamily="34" charset="0"/>
            </a:endParaRPr>
          </a:p>
          <a:p>
            <a:pPr fontAlgn="ctr"/>
            <a:r>
              <a:rPr lang="en-US" dirty="0">
                <a:latin typeface="Huawei Sans" panose="020C0503030203020204" pitchFamily="34" charset="0"/>
              </a:rPr>
              <a:t>&gt;&gt;&gt; </a:t>
            </a:r>
            <a:r>
              <a:rPr lang="en-US" b="1" dirty="0">
                <a:solidFill>
                  <a:srgbClr val="0070C0"/>
                </a:solidFill>
                <a:latin typeface="Huawei Sans" panose="020C0503030203020204" pitchFamily="34" charset="0"/>
              </a:rPr>
              <a:t>b = 2</a:t>
            </a:r>
            <a:endParaRPr lang="en-US" b="1" dirty="0">
              <a:solidFill>
                <a:srgbClr val="0070C0"/>
              </a:solidFill>
              <a:latin typeface="Huawei Sans" panose="020C0503030203020204" pitchFamily="34" charset="0"/>
            </a:endParaRPr>
          </a:p>
          <a:p>
            <a:pPr fontAlgn="ctr"/>
            <a:r>
              <a:rPr lang="en-US" dirty="0">
                <a:latin typeface="Huawei Sans" panose="020C0503030203020204" pitchFamily="34" charset="0"/>
              </a:rPr>
              <a:t>&gt;&gt;&gt; </a:t>
            </a:r>
            <a:r>
              <a:rPr lang="en-US" b="1" dirty="0">
                <a:solidFill>
                  <a:srgbClr val="0070C0"/>
                </a:solidFill>
                <a:latin typeface="Huawei Sans" panose="020C0503030203020204" pitchFamily="34" charset="0"/>
              </a:rPr>
              <a:t>print ( a + b )</a:t>
            </a:r>
            <a:endParaRPr lang="en-US" b="1" dirty="0">
              <a:solidFill>
                <a:srgbClr val="0070C0"/>
              </a:solidFill>
              <a:latin typeface="Huawei Sans" panose="020C0503030203020204" pitchFamily="34" charset="0"/>
            </a:endParaRPr>
          </a:p>
          <a:p>
            <a:pPr fontAlgn="ctr"/>
            <a:r>
              <a:rPr lang="en-US" dirty="0">
                <a:solidFill>
                  <a:srgbClr val="EC7061"/>
                </a:solidFill>
                <a:latin typeface="Huawei Sans" panose="020C0503030203020204" pitchFamily="34" charset="0"/>
              </a:rPr>
              <a:t>3</a:t>
            </a:r>
            <a:endParaRPr lang="en-US" dirty="0">
              <a:solidFill>
                <a:srgbClr val="EC7061"/>
              </a:solidFill>
              <a:latin typeface="Huawei Sans" panose="020C0503030203020204" pitchFamily="34" charset="0"/>
            </a:endParaRPr>
          </a:p>
          <a:p>
            <a:pPr fontAlgn="ctr"/>
            <a:r>
              <a:rPr lang="en-US" dirty="0">
                <a:latin typeface="Huawei Sans" panose="020C0503030203020204" pitchFamily="34" charset="0"/>
              </a:rPr>
              <a:t>&gt;&gt;&gt; </a:t>
            </a:r>
            <a:endParaRPr lang="en-US" dirty="0">
              <a:latin typeface="Huawei Sans" panose="020C0503030203020204" pitchFamily="34" charset="0"/>
            </a:endParaRPr>
          </a:p>
        </p:txBody>
      </p:sp>
      <p:sp>
        <p:nvSpPr>
          <p:cNvPr id="7" name="文本框 6"/>
          <p:cNvSpPr txBox="1"/>
          <p:nvPr/>
        </p:nvSpPr>
        <p:spPr>
          <a:xfrm>
            <a:off x="755369" y="3755809"/>
            <a:ext cx="1579125" cy="2031325"/>
          </a:xfrm>
          <a:prstGeom prst="rect">
            <a:avLst/>
          </a:prstGeom>
          <a:noFill/>
        </p:spPr>
        <p:txBody>
          <a:bodyPr wrap="square" rtlCol="0">
            <a:noAutofit/>
          </a:bodyPr>
          <a:lstStyle/>
          <a:p>
            <a:pPr fontAlgn="ctr"/>
            <a:r>
              <a:rPr lang="en-US" dirty="0">
                <a:solidFill>
                  <a:srgbClr val="0070C0"/>
                </a:solidFill>
                <a:latin typeface="Huawei Sans" panose="020C0503030203020204" pitchFamily="34" charset="0"/>
              </a:rPr>
              <a:t>1. Input    --</a:t>
            </a:r>
            <a:endParaRPr lang="en-US"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2. Output </a:t>
            </a:r>
            <a:r>
              <a:rPr lang="en-US" dirty="0" smtClean="0">
                <a:solidFill>
                  <a:srgbClr val="0070C0"/>
                </a:solidFill>
                <a:latin typeface="Huawei Sans" panose="020C0503030203020204" pitchFamily="34" charset="0"/>
              </a:rPr>
              <a:t>--</a:t>
            </a:r>
            <a:endParaRPr lang="en-US"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3. Input    --</a:t>
            </a:r>
            <a:endParaRPr lang="en-US"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4. Input    --</a:t>
            </a:r>
            <a:endParaRPr lang="en-US"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5. Input    --</a:t>
            </a:r>
            <a:endParaRPr lang="en-US"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6. Output --</a:t>
            </a:r>
            <a:endParaRPr lang="en-US" dirty="0">
              <a:solidFill>
                <a:srgbClr val="0070C0"/>
              </a:solidFill>
              <a:latin typeface="Huawei Sans" panose="020C0503030203020204" pitchFamily="34" charset="0"/>
            </a:endParaRPr>
          </a:p>
          <a:p>
            <a:pPr fontAlgn="ctr"/>
            <a:endParaRPr lang="zh-CN" altLang="en-US" dirty="0">
              <a:solidFill>
                <a:srgbClr val="0070C0"/>
              </a:solidFill>
              <a:latin typeface="Huawei Sans" panose="020C0503030203020204"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r>
              <a:rPr lang="en-US" altLang="zh-CN" sz="1800" smtClean="0"/>
              <a:t>Code in script mode can run on various Python compilers or in integrated development environments. For example, IDLE, Atom, Visual Studio, Pycharm, and Anaconda provided by Python can be used.</a:t>
            </a:r>
            <a:endParaRPr lang="en-US" altLang="zh-CN" sz="1800" smtClean="0"/>
          </a:p>
          <a:p>
            <a:endParaRPr lang="zh-CN" altLang="en-US" sz="1800" dirty="0"/>
          </a:p>
        </p:txBody>
      </p:sp>
      <p:sp>
        <p:nvSpPr>
          <p:cNvPr id="2" name="标题 1"/>
          <p:cNvSpPr>
            <a:spLocks noGrp="1"/>
          </p:cNvSpPr>
          <p:nvPr>
            <p:ph type="title"/>
          </p:nvPr>
        </p:nvSpPr>
        <p:spPr/>
        <p:txBody>
          <a:bodyPr/>
          <a:lstStyle/>
          <a:p>
            <a:r>
              <a:rPr lang="en-US" smtClean="0"/>
              <a:t>Getting Started with Python Code </a:t>
            </a:r>
            <a:r>
              <a:rPr lang="en-US" altLang="zh-CN" smtClean="0"/>
              <a:t>-</a:t>
            </a:r>
            <a:r>
              <a:rPr lang="en-US" smtClean="0"/>
              <a:t> </a:t>
            </a:r>
            <a:br>
              <a:rPr lang="en-US" smtClean="0"/>
            </a:br>
            <a:r>
              <a:rPr lang="en-US" smtClean="0"/>
              <a:t>Script-based Running</a:t>
            </a:r>
            <a:endParaRPr lang="en-US" dirty="0"/>
          </a:p>
        </p:txBody>
      </p:sp>
      <p:grpSp>
        <p:nvGrpSpPr>
          <p:cNvPr id="12" name="组合 11"/>
          <p:cNvGrpSpPr/>
          <p:nvPr/>
        </p:nvGrpSpPr>
        <p:grpSpPr>
          <a:xfrm>
            <a:off x="1806486" y="2843121"/>
            <a:ext cx="2688670" cy="1970928"/>
            <a:chOff x="1838810" y="2964144"/>
            <a:chExt cx="2688670" cy="1970928"/>
          </a:xfrm>
        </p:grpSpPr>
        <p:sp>
          <p:nvSpPr>
            <p:cNvPr id="13" name="矩形 12"/>
            <p:cNvSpPr/>
            <p:nvPr/>
          </p:nvSpPr>
          <p:spPr>
            <a:xfrm>
              <a:off x="1838810" y="2964144"/>
              <a:ext cx="2688670" cy="1970928"/>
            </a:xfrm>
            <a:prstGeom prst="rect">
              <a:avLst/>
            </a:prstGeom>
            <a:solidFill>
              <a:srgbClr val="FFFFCC"/>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17" name="文本框 16"/>
            <p:cNvSpPr txBox="1"/>
            <p:nvPr/>
          </p:nvSpPr>
          <p:spPr>
            <a:xfrm>
              <a:off x="1852257" y="2978503"/>
              <a:ext cx="1799912" cy="369332"/>
            </a:xfrm>
            <a:prstGeom prst="rect">
              <a:avLst/>
            </a:prstGeom>
            <a:solidFill>
              <a:srgbClr val="FFC000"/>
            </a:solidFill>
          </p:spPr>
          <p:txBody>
            <a:bodyPr wrap="square" rtlCol="0">
              <a:noAutofit/>
            </a:bodyPr>
            <a:lstStyle/>
            <a:p>
              <a:pPr fontAlgn="ctr"/>
              <a:r>
                <a:rPr lang="en-US">
                  <a:latin typeface="Huawei Sans" panose="020C0503030203020204" pitchFamily="34" charset="0"/>
                </a:rPr>
                <a:t>demo.py</a:t>
              </a:r>
              <a:endParaRPr lang="en-US">
                <a:latin typeface="Huawei Sans" panose="020C0503030203020204" pitchFamily="34" charset="0"/>
              </a:endParaRPr>
            </a:p>
          </p:txBody>
        </p:sp>
        <p:sp>
          <p:nvSpPr>
            <p:cNvPr id="18" name="文本框 17"/>
            <p:cNvSpPr txBox="1"/>
            <p:nvPr/>
          </p:nvSpPr>
          <p:spPr>
            <a:xfrm>
              <a:off x="1967850" y="3502517"/>
              <a:ext cx="2411766" cy="1200329"/>
            </a:xfrm>
            <a:prstGeom prst="rect">
              <a:avLst/>
            </a:prstGeom>
            <a:noFill/>
          </p:spPr>
          <p:txBody>
            <a:bodyPr wrap="square" rtlCol="0">
              <a:noAutofit/>
            </a:bodyPr>
            <a:lstStyle/>
            <a:p>
              <a:pPr fontAlgn="ctr"/>
              <a:r>
                <a:rPr lang="en-US" dirty="0">
                  <a:latin typeface="Huawei Sans" panose="020C0503030203020204" pitchFamily="34" charset="0"/>
                </a:rPr>
                <a:t>print ("hello world")</a:t>
              </a:r>
              <a:endParaRPr lang="en-US" dirty="0">
                <a:latin typeface="Huawei Sans" panose="020C0503030203020204" pitchFamily="34" charset="0"/>
              </a:endParaRPr>
            </a:p>
            <a:p>
              <a:pPr fontAlgn="ctr"/>
              <a:r>
                <a:rPr lang="en-US" dirty="0">
                  <a:latin typeface="Huawei Sans" panose="020C0503030203020204" pitchFamily="34" charset="0"/>
                </a:rPr>
                <a:t>a = 1</a:t>
              </a:r>
              <a:endParaRPr lang="en-US" dirty="0">
                <a:latin typeface="Huawei Sans" panose="020C0503030203020204" pitchFamily="34" charset="0"/>
              </a:endParaRPr>
            </a:p>
            <a:p>
              <a:pPr fontAlgn="ctr"/>
              <a:r>
                <a:rPr lang="en-US" dirty="0">
                  <a:latin typeface="Huawei Sans" panose="020C0503030203020204" pitchFamily="34" charset="0"/>
                </a:rPr>
                <a:t>b = 2</a:t>
              </a:r>
              <a:endParaRPr lang="en-US" dirty="0">
                <a:latin typeface="Huawei Sans" panose="020C0503030203020204" pitchFamily="34" charset="0"/>
              </a:endParaRPr>
            </a:p>
            <a:p>
              <a:pPr fontAlgn="ctr"/>
              <a:r>
                <a:rPr lang="en-US" dirty="0">
                  <a:latin typeface="Huawei Sans" panose="020C0503030203020204" pitchFamily="34" charset="0"/>
                </a:rPr>
                <a:t>print ( a + b )</a:t>
              </a:r>
              <a:endParaRPr lang="en-US" dirty="0">
                <a:latin typeface="Huawei Sans" panose="020C0503030203020204" pitchFamily="34" charset="0"/>
              </a:endParaRPr>
            </a:p>
          </p:txBody>
        </p:sp>
      </p:grpSp>
      <p:sp>
        <p:nvSpPr>
          <p:cNvPr id="19" name="文本框 18"/>
          <p:cNvSpPr txBox="1"/>
          <p:nvPr/>
        </p:nvSpPr>
        <p:spPr>
          <a:xfrm>
            <a:off x="6965253" y="3479652"/>
            <a:ext cx="4100628" cy="923330"/>
          </a:xfrm>
          <a:prstGeom prst="rect">
            <a:avLst/>
          </a:prstGeom>
          <a:solidFill>
            <a:srgbClr val="F4FBFE"/>
          </a:solidFill>
          <a:ln>
            <a:solidFill>
              <a:srgbClr val="99DFF9"/>
            </a:solidFill>
          </a:ln>
        </p:spPr>
        <p:txBody>
          <a:bodyPr wrap="square" rtlCol="0">
            <a:noAutofit/>
          </a:bodyPr>
          <a:lstStyle>
            <a:defPPr>
              <a:defRPr lang="en-US"/>
            </a:defPPr>
          </a:lstStyle>
          <a:p>
            <a:pPr fontAlgn="ctr"/>
            <a:r>
              <a:rPr lang="en-US" dirty="0">
                <a:latin typeface="Huawei Sans" panose="020C0503030203020204" pitchFamily="34" charset="0"/>
              </a:rPr>
              <a:t>C:\Users\Richard&gt;python </a:t>
            </a:r>
            <a:r>
              <a:rPr lang="en-US" b="1" dirty="0">
                <a:solidFill>
                  <a:srgbClr val="EC7061"/>
                </a:solidFill>
                <a:latin typeface="Huawei Sans" panose="020C0503030203020204" pitchFamily="34" charset="0"/>
              </a:rPr>
              <a:t>demo.py</a:t>
            </a:r>
            <a:endParaRPr lang="en-US" b="1" dirty="0">
              <a:solidFill>
                <a:srgbClr val="EC7061"/>
              </a:solidFill>
              <a:latin typeface="Huawei Sans" panose="020C0503030203020204" pitchFamily="34" charset="0"/>
            </a:endParaRPr>
          </a:p>
          <a:p>
            <a:pPr fontAlgn="ctr"/>
            <a:r>
              <a:rPr lang="en-US" dirty="0">
                <a:latin typeface="Huawei Sans" panose="020C0503030203020204" pitchFamily="34" charset="0"/>
              </a:rPr>
              <a:t>hello world</a:t>
            </a:r>
            <a:endParaRPr lang="en-US" dirty="0">
              <a:latin typeface="Huawei Sans" panose="020C0503030203020204" pitchFamily="34" charset="0"/>
            </a:endParaRPr>
          </a:p>
          <a:p>
            <a:pPr fontAlgn="ctr"/>
            <a:r>
              <a:rPr lang="en-US" dirty="0">
                <a:latin typeface="Huawei Sans" panose="020C0503030203020204" pitchFamily="34" charset="0"/>
              </a:rPr>
              <a:t>3</a:t>
            </a:r>
            <a:endParaRPr lang="en-US" dirty="0">
              <a:latin typeface="Huawei Sans" panose="020C0503030203020204" pitchFamily="34" charset="0"/>
            </a:endParaRPr>
          </a:p>
        </p:txBody>
      </p:sp>
      <p:sp>
        <p:nvSpPr>
          <p:cNvPr id="20" name="文本框 19"/>
          <p:cNvSpPr txBox="1"/>
          <p:nvPr/>
        </p:nvSpPr>
        <p:spPr>
          <a:xfrm>
            <a:off x="1806486" y="5167756"/>
            <a:ext cx="3970247" cy="369332"/>
          </a:xfrm>
          <a:prstGeom prst="rect">
            <a:avLst/>
          </a:prstGeom>
          <a:noFill/>
        </p:spPr>
        <p:txBody>
          <a:bodyPr wrap="square" rtlCol="0">
            <a:noAutofit/>
          </a:bodyPr>
          <a:lstStyle/>
          <a:p>
            <a:pPr fontAlgn="ctr"/>
            <a:r>
              <a:rPr lang="en-US" dirty="0" smtClean="0">
                <a:latin typeface="Huawei Sans" panose="020C0503030203020204" pitchFamily="34" charset="0"/>
              </a:rPr>
              <a:t>Write a Python script file (.</a:t>
            </a:r>
            <a:r>
              <a:rPr lang="en-US" dirty="0" err="1">
                <a:latin typeface="Huawei Sans" panose="020C0503030203020204" pitchFamily="34" charset="0"/>
              </a:rPr>
              <a:t>py</a:t>
            </a:r>
            <a:r>
              <a:rPr lang="en-US" dirty="0">
                <a:latin typeface="Huawei Sans" panose="020C0503030203020204" pitchFamily="34" charset="0"/>
              </a:rPr>
              <a:t>).</a:t>
            </a:r>
            <a:endParaRPr lang="en-US" dirty="0">
              <a:latin typeface="Huawei Sans" panose="020C0503030203020204" pitchFamily="34" charset="0"/>
            </a:endParaRPr>
          </a:p>
        </p:txBody>
      </p:sp>
      <p:sp>
        <p:nvSpPr>
          <p:cNvPr id="21" name="文本框 20"/>
          <p:cNvSpPr txBox="1"/>
          <p:nvPr/>
        </p:nvSpPr>
        <p:spPr>
          <a:xfrm>
            <a:off x="7355217" y="5167756"/>
            <a:ext cx="3150857" cy="369332"/>
          </a:xfrm>
          <a:prstGeom prst="rect">
            <a:avLst/>
          </a:prstGeom>
          <a:noFill/>
        </p:spPr>
        <p:txBody>
          <a:bodyPr wrap="square" rtlCol="0">
            <a:noAutofit/>
          </a:bodyPr>
          <a:lstStyle/>
          <a:p>
            <a:pPr fontAlgn="ctr"/>
            <a:r>
              <a:rPr lang="en-US" dirty="0" smtClean="0">
                <a:latin typeface="Huawei Sans" panose="020C0503030203020204" pitchFamily="34" charset="0"/>
              </a:rPr>
              <a:t>Execute the script file.</a:t>
            </a:r>
            <a:endParaRPr lang="en-US" dirty="0">
              <a:latin typeface="Huawei Sans" panose="020C0503030203020204" pitchFamily="34" charset="0"/>
            </a:endParaRPr>
          </a:p>
        </p:txBody>
      </p:sp>
      <p:sp>
        <p:nvSpPr>
          <p:cNvPr id="22" name="Oval 4"/>
          <p:cNvSpPr>
            <a:spLocks noChangeAspect="1"/>
          </p:cNvSpPr>
          <p:nvPr/>
        </p:nvSpPr>
        <p:spPr>
          <a:xfrm>
            <a:off x="1553573" y="520423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rPr>
              <a:t>1</a:t>
            </a:r>
            <a:endParaRPr lang="en-US" sz="1400" b="1">
              <a:solidFill>
                <a:schemeClr val="bg1"/>
              </a:solidFill>
              <a:latin typeface="Huawei Sans" panose="020C0503030203020204" pitchFamily="34" charset="0"/>
              <a:ea typeface="方正兰亭黑简体" panose="02000000000000000000" pitchFamily="2" charset="-122"/>
            </a:endParaRPr>
          </a:p>
        </p:txBody>
      </p:sp>
      <p:sp>
        <p:nvSpPr>
          <p:cNvPr id="23" name="Oval 4"/>
          <p:cNvSpPr>
            <a:spLocks noChangeAspect="1"/>
          </p:cNvSpPr>
          <p:nvPr/>
        </p:nvSpPr>
        <p:spPr>
          <a:xfrm>
            <a:off x="7013265" y="520423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rPr>
              <a:t>2</a:t>
            </a:r>
            <a:endParaRPr lang="en-US" sz="1400" b="1">
              <a:solidFill>
                <a:schemeClr val="bg1"/>
              </a:solidFill>
              <a:latin typeface="Huawei Sans" panose="020C0503030203020204" pitchFamily="34" charset="0"/>
              <a:ea typeface="方正兰亭黑简体" panose="02000000000000000000" pitchFamily="2" charset="-122"/>
            </a:endParaRPr>
          </a:p>
        </p:txBody>
      </p:sp>
      <p:sp>
        <p:nvSpPr>
          <p:cNvPr id="24" name="文本框 23"/>
          <p:cNvSpPr txBox="1"/>
          <p:nvPr/>
        </p:nvSpPr>
        <p:spPr>
          <a:xfrm>
            <a:off x="5493704" y="3493099"/>
            <a:ext cx="1579125" cy="923330"/>
          </a:xfrm>
          <a:prstGeom prst="rect">
            <a:avLst/>
          </a:prstGeom>
          <a:noFill/>
        </p:spPr>
        <p:txBody>
          <a:bodyPr wrap="square" rtlCol="0">
            <a:noAutofit/>
          </a:bodyPr>
          <a:lstStyle/>
          <a:p>
            <a:pPr fontAlgn="ctr"/>
            <a:r>
              <a:rPr lang="en-US">
                <a:solidFill>
                  <a:srgbClr val="0070C0"/>
                </a:solidFill>
                <a:latin typeface="Huawei Sans" panose="020C0503030203020204" pitchFamily="34" charset="0"/>
              </a:rPr>
              <a:t>1. Input    --</a:t>
            </a:r>
            <a:endParaRPr lang="en-US">
              <a:solidFill>
                <a:srgbClr val="0070C0"/>
              </a:solidFill>
              <a:latin typeface="Huawei Sans" panose="020C0503030203020204" pitchFamily="34" charset="0"/>
            </a:endParaRPr>
          </a:p>
          <a:p>
            <a:pPr fontAlgn="ctr"/>
            <a:r>
              <a:rPr lang="en-US">
                <a:solidFill>
                  <a:srgbClr val="0070C0"/>
                </a:solidFill>
                <a:latin typeface="Huawei Sans" panose="020C0503030203020204" pitchFamily="34" charset="0"/>
              </a:rPr>
              <a:t>2. Output --</a:t>
            </a:r>
            <a:endParaRPr lang="en-US">
              <a:solidFill>
                <a:srgbClr val="0070C0"/>
              </a:solidFill>
              <a:latin typeface="Huawei Sans" panose="020C0503030203020204" pitchFamily="34" charset="0"/>
            </a:endParaRPr>
          </a:p>
          <a:p>
            <a:pPr fontAlgn="ctr"/>
            <a:r>
              <a:rPr lang="en-US">
                <a:solidFill>
                  <a:srgbClr val="0070C0"/>
                </a:solidFill>
                <a:latin typeface="Huawei Sans" panose="020C0503030203020204" pitchFamily="34" charset="0"/>
              </a:rPr>
              <a:t>3. Output --</a:t>
            </a:r>
            <a:endParaRPr lang="en-US">
              <a:solidFill>
                <a:srgbClr val="0070C0"/>
              </a:solidFill>
              <a:latin typeface="Huawei Sans" panose="020C0503030203020204"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1600" smtClean="0"/>
              <a:t>Code style rules refer to naming rules, code indentation, and code and statement segmentation modes that must be complied with when Python is used to write code. Good style rules help improve code readability and facilitate code maintenance and modification.</a:t>
            </a:r>
            <a:endParaRPr lang="en-US" altLang="zh-CN" sz="1600" smtClean="0"/>
          </a:p>
          <a:p>
            <a:r>
              <a:rPr lang="en-US" altLang="zh-CN" sz="1600" smtClean="0"/>
              <a:t>For example, the following rules for using semicolons, parentheses, blank lines, and spaces are recommended:</a:t>
            </a:r>
            <a:endParaRPr lang="en-US" altLang="zh-CN" sz="1600" smtClean="0"/>
          </a:p>
          <a:p>
            <a:endParaRPr lang="zh-CN" altLang="en-US" sz="1600" dirty="0"/>
          </a:p>
        </p:txBody>
      </p:sp>
      <p:sp>
        <p:nvSpPr>
          <p:cNvPr id="2" name="标题 1"/>
          <p:cNvSpPr>
            <a:spLocks noGrp="1"/>
          </p:cNvSpPr>
          <p:nvPr>
            <p:ph type="title"/>
          </p:nvPr>
        </p:nvSpPr>
        <p:spPr/>
        <p:txBody>
          <a:bodyPr/>
          <a:lstStyle/>
          <a:p>
            <a:r>
              <a:rPr lang="en-US" smtClean="0"/>
              <a:t>Code Style Guide for Python</a:t>
            </a:r>
            <a:endParaRPr lang="en-US" dirty="0"/>
          </a:p>
        </p:txBody>
      </p:sp>
      <p:sp>
        <p:nvSpPr>
          <p:cNvPr id="5" name="圆角矩形 75"/>
          <p:cNvSpPr/>
          <p:nvPr/>
        </p:nvSpPr>
        <p:spPr>
          <a:xfrm>
            <a:off x="1983968" y="2992761"/>
            <a:ext cx="3825161"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a:solidFill>
                  <a:prstClr val="white"/>
                </a:solidFill>
                <a:latin typeface="Huawei Sans" panose="020C0503030203020204" pitchFamily="34" charset="0"/>
                <a:ea typeface="方正兰亭黑简体" panose="02000000000000000000" pitchFamily="2" charset="-122"/>
              </a:rPr>
              <a:t>Semicolon</a:t>
            </a:r>
            <a:endParaRPr lang="en-US" sz="1600" b="1">
              <a:solidFill>
                <a:prstClr val="white"/>
              </a:solidFill>
              <a:latin typeface="Huawei Sans" panose="020C0503030203020204" pitchFamily="34" charset="0"/>
              <a:ea typeface="方正兰亭黑简体" panose="02000000000000000000" pitchFamily="2" charset="-122"/>
            </a:endParaRPr>
          </a:p>
        </p:txBody>
      </p:sp>
      <p:sp>
        <p:nvSpPr>
          <p:cNvPr id="6" name="圆角矩形 75"/>
          <p:cNvSpPr/>
          <p:nvPr/>
        </p:nvSpPr>
        <p:spPr>
          <a:xfrm>
            <a:off x="1983968" y="3424265"/>
            <a:ext cx="3825161" cy="124760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ctr">
              <a:lnSpc>
                <a:spcPct val="120000"/>
              </a:lnSpc>
              <a:spcBef>
                <a:spcPts val="0"/>
              </a:spcBef>
              <a:spcAft>
                <a:spcPts val="600"/>
              </a:spcAft>
              <a:buFont typeface="Arial" panose="020B0604020202020204" pitchFamily="34" charset="0"/>
              <a:buChar char="•"/>
            </a:pPr>
            <a:r>
              <a:rPr lang="en-US" sz="1200" dirty="0">
                <a:solidFill>
                  <a:prstClr val="black"/>
                </a:solidFill>
                <a:latin typeface="Huawei Sans" panose="020C0503030203020204" pitchFamily="34" charset="0"/>
              </a:rPr>
              <a:t>A semicolon can be added at the end of a line in Python, but </a:t>
            </a:r>
            <a:r>
              <a:rPr lang="en-US" sz="1200" dirty="0" smtClean="0">
                <a:solidFill>
                  <a:prstClr val="black"/>
                </a:solidFill>
                <a:latin typeface="Huawei Sans" panose="020C0503030203020204" pitchFamily="34" charset="0"/>
              </a:rPr>
              <a:t>is </a:t>
            </a:r>
            <a:r>
              <a:rPr lang="en-US" sz="1200" dirty="0">
                <a:solidFill>
                  <a:prstClr val="black"/>
                </a:solidFill>
                <a:latin typeface="Huawei Sans" panose="020C0503030203020204" pitchFamily="34" charset="0"/>
              </a:rPr>
              <a:t>not recommended to separate statements.</a:t>
            </a:r>
            <a:endParaRPr lang="en-US" sz="1200" dirty="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200" dirty="0">
                <a:solidFill>
                  <a:prstClr val="black"/>
                </a:solidFill>
                <a:latin typeface="Huawei Sans" panose="020C0503030203020204" pitchFamily="34" charset="0"/>
              </a:rPr>
              <a:t>It is recommended that each sentence be in a separate line.</a:t>
            </a:r>
            <a:endParaRPr lang="en-US" sz="1200" dirty="0">
              <a:solidFill>
                <a:prstClr val="black"/>
              </a:solidFill>
              <a:latin typeface="Huawei Sans" panose="020C0503030203020204" pitchFamily="34" charset="0"/>
            </a:endParaRPr>
          </a:p>
        </p:txBody>
      </p:sp>
      <p:sp>
        <p:nvSpPr>
          <p:cNvPr id="7" name="圆角矩形 75"/>
          <p:cNvSpPr/>
          <p:nvPr/>
        </p:nvSpPr>
        <p:spPr>
          <a:xfrm>
            <a:off x="1983968" y="4801075"/>
            <a:ext cx="3825161"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dirty="0">
                <a:solidFill>
                  <a:prstClr val="white"/>
                </a:solidFill>
                <a:latin typeface="Huawei Sans" panose="020C0503030203020204" pitchFamily="34" charset="0"/>
                <a:ea typeface="方正兰亭黑简体" panose="02000000000000000000" pitchFamily="2" charset="-122"/>
              </a:rPr>
              <a:t>Parentheses</a:t>
            </a:r>
            <a:endParaRPr lang="en-US" sz="1600" b="1" dirty="0">
              <a:solidFill>
                <a:prstClr val="white"/>
              </a:solidFill>
              <a:latin typeface="Huawei Sans" panose="020C0503030203020204" pitchFamily="34" charset="0"/>
              <a:ea typeface="方正兰亭黑简体" panose="02000000000000000000" pitchFamily="2" charset="-122"/>
            </a:endParaRPr>
          </a:p>
        </p:txBody>
      </p:sp>
      <p:sp>
        <p:nvSpPr>
          <p:cNvPr id="8" name="圆角矩形 75"/>
          <p:cNvSpPr/>
          <p:nvPr/>
        </p:nvSpPr>
        <p:spPr>
          <a:xfrm>
            <a:off x="1983968" y="5232581"/>
            <a:ext cx="3825161" cy="90069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ctr">
              <a:lnSpc>
                <a:spcPct val="120000"/>
              </a:lnSpc>
              <a:spcBef>
                <a:spcPts val="0"/>
              </a:spcBef>
              <a:spcAft>
                <a:spcPts val="600"/>
              </a:spcAft>
              <a:buFont typeface="Arial" panose="020B0604020202020204" pitchFamily="34" charset="0"/>
              <a:buChar char="•"/>
            </a:pPr>
            <a:r>
              <a:rPr lang="en-US" sz="1200" dirty="0">
                <a:solidFill>
                  <a:prstClr val="black"/>
                </a:solidFill>
                <a:latin typeface="Huawei Sans" panose="020C0503030203020204" pitchFamily="34" charset="0"/>
              </a:rPr>
              <a:t>Parentheses can be used for the continuation of long statements. Avoid unnecessary parentheses.</a:t>
            </a:r>
            <a:endParaRPr lang="en-US" sz="1200" dirty="0">
              <a:solidFill>
                <a:prstClr val="black"/>
              </a:solidFill>
              <a:latin typeface="Huawei Sans" panose="020C0503030203020204" pitchFamily="34" charset="0"/>
            </a:endParaRPr>
          </a:p>
        </p:txBody>
      </p:sp>
      <p:sp>
        <p:nvSpPr>
          <p:cNvPr id="9" name="圆角矩形 75"/>
          <p:cNvSpPr/>
          <p:nvPr/>
        </p:nvSpPr>
        <p:spPr>
          <a:xfrm>
            <a:off x="6252882" y="2992761"/>
            <a:ext cx="3955151"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a:solidFill>
                  <a:prstClr val="white"/>
                </a:solidFill>
                <a:latin typeface="Huawei Sans" panose="020C0503030203020204" pitchFamily="34" charset="0"/>
                <a:ea typeface="方正兰亭黑简体" panose="02000000000000000000" pitchFamily="2" charset="-122"/>
              </a:rPr>
              <a:t>Blank line</a:t>
            </a:r>
            <a:endParaRPr lang="en-US" sz="1600" b="1">
              <a:solidFill>
                <a:prstClr val="white"/>
              </a:solidFill>
              <a:latin typeface="Huawei Sans" panose="020C0503030203020204" pitchFamily="34" charset="0"/>
              <a:ea typeface="方正兰亭黑简体" panose="02000000000000000000" pitchFamily="2" charset="-122"/>
            </a:endParaRPr>
          </a:p>
        </p:txBody>
      </p:sp>
      <p:sp>
        <p:nvSpPr>
          <p:cNvPr id="10" name="圆角矩形 75"/>
          <p:cNvSpPr/>
          <p:nvPr/>
        </p:nvSpPr>
        <p:spPr>
          <a:xfrm>
            <a:off x="6252882" y="3424265"/>
            <a:ext cx="3955151" cy="1247601"/>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ctr">
              <a:lnSpc>
                <a:spcPct val="120000"/>
              </a:lnSpc>
              <a:spcBef>
                <a:spcPts val="0"/>
              </a:spcBef>
              <a:spcAft>
                <a:spcPts val="600"/>
              </a:spcAft>
              <a:buFont typeface="Arial" panose="020B0604020202020204" pitchFamily="34" charset="0"/>
              <a:buChar char="•"/>
            </a:pPr>
            <a:r>
              <a:rPr lang="en-US" sz="1200" dirty="0">
                <a:solidFill>
                  <a:prstClr val="black"/>
                </a:solidFill>
                <a:latin typeface="Huawei Sans" panose="020C0503030203020204" pitchFamily="34" charset="0"/>
              </a:rPr>
              <a:t>Different functions or statement blocks can be separated by spaces. A blank line helps differentiate two segments of code, improving code readability.</a:t>
            </a:r>
            <a:endParaRPr lang="en-US" sz="1200" dirty="0">
              <a:solidFill>
                <a:prstClr val="black"/>
              </a:solidFill>
              <a:latin typeface="Huawei Sans" panose="020C0503030203020204" pitchFamily="34" charset="0"/>
            </a:endParaRPr>
          </a:p>
        </p:txBody>
      </p:sp>
      <p:sp>
        <p:nvSpPr>
          <p:cNvPr id="11" name="圆角矩形 75"/>
          <p:cNvSpPr/>
          <p:nvPr/>
        </p:nvSpPr>
        <p:spPr>
          <a:xfrm>
            <a:off x="6252883" y="4801075"/>
            <a:ext cx="3955150" cy="39402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600" b="1">
                <a:solidFill>
                  <a:prstClr val="white"/>
                </a:solidFill>
                <a:latin typeface="Huawei Sans" panose="020C0503030203020204" pitchFamily="34" charset="0"/>
                <a:ea typeface="方正兰亭黑简体" panose="02000000000000000000" pitchFamily="2" charset="-122"/>
              </a:rPr>
              <a:t>Space</a:t>
            </a:r>
            <a:endParaRPr lang="en-US" sz="1600" b="1">
              <a:solidFill>
                <a:prstClr val="white"/>
              </a:solidFill>
              <a:latin typeface="Huawei Sans" panose="020C0503030203020204" pitchFamily="34" charset="0"/>
              <a:ea typeface="方正兰亭黑简体" panose="02000000000000000000" pitchFamily="2" charset="-122"/>
            </a:endParaRPr>
          </a:p>
        </p:txBody>
      </p:sp>
      <p:sp>
        <p:nvSpPr>
          <p:cNvPr id="12" name="圆角矩形 75"/>
          <p:cNvSpPr/>
          <p:nvPr/>
        </p:nvSpPr>
        <p:spPr>
          <a:xfrm>
            <a:off x="6252883" y="5232581"/>
            <a:ext cx="3955150" cy="90069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fontAlgn="ctr">
              <a:lnSpc>
                <a:spcPct val="120000"/>
              </a:lnSpc>
              <a:spcBef>
                <a:spcPts val="0"/>
              </a:spcBef>
              <a:spcAft>
                <a:spcPts val="600"/>
              </a:spcAft>
              <a:buFont typeface="Arial" panose="020B0604020202020204" pitchFamily="34" charset="0"/>
              <a:buChar char="•"/>
            </a:pPr>
            <a:r>
              <a:rPr lang="en-US" sz="1200" dirty="0">
                <a:solidFill>
                  <a:prstClr val="black"/>
                </a:solidFill>
                <a:latin typeface="Huawei Sans" panose="020C0503030203020204" pitchFamily="34" charset="0"/>
              </a:rPr>
              <a:t>Spaces are not recommended in parentheses.</a:t>
            </a:r>
            <a:endParaRPr lang="en-US" sz="1200" dirty="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r>
              <a:rPr lang="en-US" sz="1200" dirty="0">
                <a:solidFill>
                  <a:prstClr val="black"/>
                </a:solidFill>
                <a:latin typeface="Huawei Sans" panose="020C0503030203020204" pitchFamily="34" charset="0"/>
              </a:rPr>
              <a:t>You can determine whether to add spaces on both ends of an operator.</a:t>
            </a:r>
            <a:endParaRPr lang="en-US" sz="1200" dirty="0">
              <a:solidFill>
                <a:prstClr val="black"/>
              </a:solidFill>
              <a:latin typeface="Huawei Sans" panose="020C0503030203020204" pitchFamily="34" charset="0"/>
            </a:endParaRPr>
          </a:p>
          <a:p>
            <a:pPr marL="177800" indent="-177800" fontAlgn="ctr">
              <a:lnSpc>
                <a:spcPct val="120000"/>
              </a:lnSpc>
              <a:spcBef>
                <a:spcPts val="0"/>
              </a:spcBef>
              <a:spcAft>
                <a:spcPts val="600"/>
              </a:spcAft>
              <a:buFont typeface="Arial" panose="020B0604020202020204" pitchFamily="34" charset="0"/>
              <a:buChar char="•"/>
            </a:pPr>
            <a:endParaRPr lang="en-US" altLang="zh-CN" sz="1200" dirty="0">
              <a:solidFill>
                <a:prstClr val="black"/>
              </a:solidFill>
              <a:latin typeface="Huawei Sans" panose="020C0503030203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94800" y="452604"/>
            <a:ext cx="10597200" cy="640800"/>
          </a:xfrm>
        </p:spPr>
        <p:txBody>
          <a:bodyPr/>
          <a:lstStyle/>
          <a:p>
            <a:r>
              <a:rPr lang="en-US" altLang="zh-CN" sz="3200" smtClean="0"/>
              <a:t>Code Style Guide for Python - </a:t>
            </a:r>
            <a:r>
              <a:rPr lang="en-US" sz="3200" smtClean="0"/>
              <a:t>Identifier Naming</a:t>
            </a:r>
            <a:endParaRPr lang="en-US" sz="3200" dirty="0"/>
          </a:p>
        </p:txBody>
      </p:sp>
      <p:sp>
        <p:nvSpPr>
          <p:cNvPr id="8" name="内容占位符 2"/>
          <p:cNvSpPr txBox="1"/>
          <p:nvPr/>
        </p:nvSpPr>
        <p:spPr>
          <a:xfrm>
            <a:off x="459535" y="1258217"/>
            <a:ext cx="11286378" cy="1288422"/>
          </a:xfrm>
          <a:prstGeom prst="rect">
            <a:avLst/>
          </a:prstGeom>
        </p:spPr>
        <p:txBody>
          <a:bodyPr wrap="square">
            <a:noAutofit/>
          </a:bodyPr>
          <a:lstStyle>
            <a:lvl1pPr marL="302260" indent="-302260" algn="l" defTabSz="913765" rtl="0" eaLnBrk="1" latinLnBrk="0" hangingPunct="1">
              <a:lnSpc>
                <a:spcPct val="140000"/>
              </a:lnSpc>
              <a:spcBef>
                <a:spcPts val="790"/>
              </a:spcBef>
              <a:buFont typeface="Arial" panose="020B0604020202020204" pitchFamily="34" charset="0"/>
              <a:buChar char="•"/>
              <a:defRPr sz="2200" kern="1200">
                <a:solidFill>
                  <a:schemeClr val="tx1"/>
                </a:solidFill>
                <a:latin typeface="+mn-lt"/>
                <a:ea typeface="+mn-ea"/>
                <a:cs typeface="+mn-cs"/>
              </a:defRPr>
            </a:lvl1pPr>
            <a:lvl2pPr marL="654685" indent="-252095" algn="l" defTabSz="913765" rtl="0" eaLnBrk="1" latinLnBrk="0" hangingPunct="1">
              <a:lnSpc>
                <a:spcPct val="140000"/>
              </a:lnSpc>
              <a:spcBef>
                <a:spcPts val="720"/>
              </a:spcBef>
              <a:buClrTx/>
              <a:buFont typeface="Huawei Sans" panose="020C0503030203020204" pitchFamily="34" charset="0"/>
              <a:buChar char="▫"/>
              <a:defRPr sz="2000" kern="1200">
                <a:solidFill>
                  <a:schemeClr val="tx1"/>
                </a:solidFill>
                <a:latin typeface="+mn-lt"/>
                <a:ea typeface="+mn-ea"/>
                <a:cs typeface="+mn-cs"/>
              </a:defRPr>
            </a:lvl2pPr>
            <a:lvl3pPr marL="1003935" indent="-201295" algn="l" defTabSz="913765" rtl="0" eaLnBrk="1" latinLnBrk="0" hangingPunct="1">
              <a:lnSpc>
                <a:spcPct val="140000"/>
              </a:lnSpc>
              <a:spcBef>
                <a:spcPts val="650"/>
              </a:spcBef>
              <a:buClrTx/>
              <a:buFont typeface="Microsoft YaHei" panose="020B0503020204020204" pitchFamily="34" charset="-122"/>
              <a:buChar char="▪"/>
              <a:defRPr sz="1800" kern="1200">
                <a:solidFill>
                  <a:schemeClr val="tx1"/>
                </a:solidFill>
                <a:latin typeface="+mn-lt"/>
                <a:ea typeface="+mn-ea"/>
                <a:cs typeface="+mn-cs"/>
              </a:defRPr>
            </a:lvl3pPr>
            <a:lvl4pPr marL="1399540" indent="-198120" algn="l" defTabSz="913765" rtl="0" eaLnBrk="1" latinLnBrk="0" hangingPunct="1">
              <a:lnSpc>
                <a:spcPct val="140000"/>
              </a:lnSpc>
              <a:spcBef>
                <a:spcPts val="575"/>
              </a:spcBef>
              <a:buFont typeface="Huawei Sans" panose="020C0503030203020204" pitchFamily="34" charset="0"/>
              <a:buChar char="−"/>
              <a:defRPr sz="1600" kern="1200">
                <a:solidFill>
                  <a:schemeClr val="tx1"/>
                </a:solidFill>
                <a:latin typeface="+mn-lt"/>
                <a:ea typeface="+mn-ea"/>
                <a:cs typeface="+mn-cs"/>
              </a:defRPr>
            </a:lvl4pPr>
            <a:lvl5pPr marL="1802765" indent="-201295" algn="l" defTabSz="913765" rtl="0" eaLnBrk="1" latinLnBrk="0" hangingPunct="1">
              <a:lnSpc>
                <a:spcPct val="140000"/>
              </a:lnSpc>
              <a:spcBef>
                <a:spcPts val="575"/>
              </a:spcBef>
              <a:buFont typeface="Huawei Sans" panose="020C0503030203020204" pitchFamily="34" charset="0"/>
              <a:buChar char="~"/>
              <a:defRPr sz="14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ctr"/>
            <a:r>
              <a:rPr lang="en-US" sz="1600" dirty="0">
                <a:latin typeface="Huawei Sans" panose="020C0503030203020204" pitchFamily="34" charset="0"/>
              </a:rPr>
              <a:t>A Python identifier represents the name of a constant, variable, function, or another object.</a:t>
            </a:r>
            <a:endParaRPr lang="en-US" sz="1600" dirty="0">
              <a:latin typeface="Huawei Sans" panose="020C0503030203020204" pitchFamily="34" charset="0"/>
            </a:endParaRPr>
          </a:p>
          <a:p>
            <a:pPr fontAlgn="ctr"/>
            <a:r>
              <a:rPr lang="en-US" sz="1600" dirty="0">
                <a:latin typeface="Huawei Sans" panose="020C0503030203020204" pitchFamily="34" charset="0"/>
              </a:rPr>
              <a:t>An identifier is usually composed of letters, digits, and underscores, but cannot start with a digit. Identifiers are case sensitive and must be unique. If an identifier does not comply with the rules, the compiler will output a </a:t>
            </a:r>
            <a:r>
              <a:rPr lang="en-US" sz="1600" dirty="0" err="1">
                <a:latin typeface="Huawei Sans" panose="020C0503030203020204" pitchFamily="34" charset="0"/>
              </a:rPr>
              <a:t>SyntaxError</a:t>
            </a:r>
            <a:r>
              <a:rPr lang="en-US" sz="1600" dirty="0">
                <a:latin typeface="Huawei Sans" panose="020C0503030203020204" pitchFamily="34" charset="0"/>
              </a:rPr>
              <a:t> message when running the code.</a:t>
            </a:r>
            <a:endParaRPr lang="en-US" sz="1600" dirty="0">
              <a:latin typeface="Huawei Sans" panose="020C0503030203020204" pitchFamily="34" charset="0"/>
            </a:endParaRPr>
          </a:p>
        </p:txBody>
      </p:sp>
      <p:sp>
        <p:nvSpPr>
          <p:cNvPr id="13" name="文本框 12"/>
          <p:cNvSpPr txBox="1"/>
          <p:nvPr/>
        </p:nvSpPr>
        <p:spPr>
          <a:xfrm>
            <a:off x="4001190" y="2981183"/>
            <a:ext cx="3031611" cy="1477328"/>
          </a:xfrm>
          <a:prstGeom prst="rect">
            <a:avLst/>
          </a:prstGeom>
          <a:solidFill>
            <a:srgbClr val="F4FBFE"/>
          </a:solidFill>
          <a:ln>
            <a:solidFill>
              <a:srgbClr val="99DFF9"/>
            </a:solidFill>
          </a:ln>
        </p:spPr>
        <p:txBody>
          <a:bodyPr wrap="square" rtlCol="0">
            <a:noAutofit/>
          </a:bodyPr>
          <a:lstStyle>
            <a:defPPr>
              <a:defRPr lang="en-US"/>
            </a:defPPr>
          </a:lstStyle>
          <a:p>
            <a:pPr fontAlgn="ctr"/>
            <a:r>
              <a:rPr lang="en-US" dirty="0" err="1">
                <a:latin typeface="Huawei Sans" panose="020C0503030203020204" pitchFamily="34" charset="0"/>
              </a:rPr>
              <a:t>User_ID</a:t>
            </a:r>
            <a:r>
              <a:rPr lang="en-US" dirty="0">
                <a:latin typeface="Huawei Sans" panose="020C0503030203020204" pitchFamily="34" charset="0"/>
              </a:rPr>
              <a:t> = 10</a:t>
            </a:r>
            <a:endParaRPr lang="en-US" dirty="0">
              <a:latin typeface="Huawei Sans" panose="020C0503030203020204" pitchFamily="34" charset="0"/>
            </a:endParaRPr>
          </a:p>
          <a:p>
            <a:pPr fontAlgn="ctr"/>
            <a:r>
              <a:rPr lang="en-US" dirty="0" err="1">
                <a:latin typeface="Huawei Sans" panose="020C0503030203020204" pitchFamily="34" charset="0"/>
              </a:rPr>
              <a:t>user_id</a:t>
            </a:r>
            <a:r>
              <a:rPr lang="en-US" dirty="0">
                <a:latin typeface="Huawei Sans" panose="020C0503030203020204" pitchFamily="34" charset="0"/>
              </a:rPr>
              <a:t> = 20</a:t>
            </a:r>
            <a:endParaRPr lang="en-US" dirty="0">
              <a:latin typeface="Huawei Sans" panose="020C0503030203020204" pitchFamily="34" charset="0"/>
            </a:endParaRPr>
          </a:p>
          <a:p>
            <a:pPr fontAlgn="ctr"/>
            <a:r>
              <a:rPr lang="en-US" dirty="0" err="1">
                <a:latin typeface="Huawei Sans" panose="020C0503030203020204" pitchFamily="34" charset="0"/>
              </a:rPr>
              <a:t>User_Name</a:t>
            </a:r>
            <a:r>
              <a:rPr lang="en-US" dirty="0">
                <a:latin typeface="Huawei Sans" panose="020C0503030203020204" pitchFamily="34" charset="0"/>
              </a:rPr>
              <a:t> = ‘Richard’</a:t>
            </a:r>
            <a:endParaRPr lang="en-US" dirty="0">
              <a:latin typeface="Huawei Sans" panose="020C0503030203020204" pitchFamily="34" charset="0"/>
            </a:endParaRPr>
          </a:p>
          <a:p>
            <a:pPr fontAlgn="ctr"/>
            <a:r>
              <a:rPr lang="en-US" dirty="0">
                <a:latin typeface="Huawei Sans" panose="020C0503030203020204" pitchFamily="34" charset="0"/>
              </a:rPr>
              <a:t>Count = 1 + 1</a:t>
            </a:r>
            <a:endParaRPr lang="en-US" dirty="0">
              <a:latin typeface="Huawei Sans" panose="020C0503030203020204" pitchFamily="34" charset="0"/>
            </a:endParaRPr>
          </a:p>
          <a:p>
            <a:pPr fontAlgn="ctr"/>
            <a:r>
              <a:rPr lang="en-US" dirty="0">
                <a:latin typeface="Huawei Sans" panose="020C0503030203020204" pitchFamily="34" charset="0"/>
              </a:rPr>
              <a:t>4_passwd = "Huawei"</a:t>
            </a:r>
            <a:endParaRPr lang="en-US" dirty="0">
              <a:latin typeface="Huawei Sans" panose="020C0503030203020204" pitchFamily="34" charset="0"/>
            </a:endParaRPr>
          </a:p>
        </p:txBody>
      </p:sp>
      <p:sp>
        <p:nvSpPr>
          <p:cNvPr id="14" name="文本框 13"/>
          <p:cNvSpPr txBox="1"/>
          <p:nvPr/>
        </p:nvSpPr>
        <p:spPr>
          <a:xfrm>
            <a:off x="7443645" y="2981183"/>
            <a:ext cx="2870247" cy="1477328"/>
          </a:xfrm>
          <a:prstGeom prst="rect">
            <a:avLst/>
          </a:prstGeom>
          <a:solidFill>
            <a:srgbClr val="FFFFCC"/>
          </a:solidFill>
          <a:ln>
            <a:solidFill>
              <a:srgbClr val="FFD17D"/>
            </a:solidFill>
          </a:ln>
        </p:spPr>
        <p:txBody>
          <a:bodyPr wrap="square" rtlCol="0">
            <a:noAutofit/>
          </a:bodyPr>
          <a:lstStyle/>
          <a:p>
            <a:pPr fontAlgn="ctr"/>
            <a:r>
              <a:rPr lang="en-US" dirty="0">
                <a:latin typeface="Huawei Sans" panose="020C0503030203020204" pitchFamily="34" charset="0"/>
              </a:rPr>
              <a:t>print ( </a:t>
            </a:r>
            <a:r>
              <a:rPr lang="en-US" dirty="0" err="1">
                <a:latin typeface="Huawei Sans" panose="020C0503030203020204" pitchFamily="34" charset="0"/>
              </a:rPr>
              <a:t>User_ID</a:t>
            </a:r>
            <a:r>
              <a:rPr lang="en-US" dirty="0">
                <a:latin typeface="Huawei Sans" panose="020C0503030203020204" pitchFamily="34" charset="0"/>
              </a:rPr>
              <a:t> )</a:t>
            </a:r>
            <a:endParaRPr lang="en-US" dirty="0">
              <a:latin typeface="Huawei Sans" panose="020C0503030203020204" pitchFamily="34" charset="0"/>
            </a:endParaRPr>
          </a:p>
          <a:p>
            <a:pPr fontAlgn="ctr"/>
            <a:r>
              <a:rPr lang="en-US" dirty="0">
                <a:latin typeface="Huawei Sans" panose="020C0503030203020204" pitchFamily="34" charset="0"/>
              </a:rPr>
              <a:t>print ( </a:t>
            </a:r>
            <a:r>
              <a:rPr lang="en-US" dirty="0" err="1">
                <a:latin typeface="Huawei Sans" panose="020C0503030203020204" pitchFamily="34" charset="0"/>
              </a:rPr>
              <a:t>user_id</a:t>
            </a:r>
            <a:r>
              <a:rPr lang="en-US" dirty="0">
                <a:latin typeface="Huawei Sans" panose="020C0503030203020204" pitchFamily="34" charset="0"/>
              </a:rPr>
              <a:t> ) </a:t>
            </a:r>
            <a:endParaRPr lang="en-US" dirty="0">
              <a:latin typeface="Huawei Sans" panose="020C0503030203020204" pitchFamily="34" charset="0"/>
            </a:endParaRPr>
          </a:p>
          <a:p>
            <a:pPr fontAlgn="ctr"/>
            <a:r>
              <a:rPr lang="en-US" dirty="0">
                <a:latin typeface="Huawei Sans" panose="020C0503030203020204" pitchFamily="34" charset="0"/>
              </a:rPr>
              <a:t>print ( </a:t>
            </a:r>
            <a:r>
              <a:rPr lang="en-US" dirty="0" err="1">
                <a:latin typeface="Huawei Sans" panose="020C0503030203020204" pitchFamily="34" charset="0"/>
              </a:rPr>
              <a:t>User_Name</a:t>
            </a:r>
            <a:r>
              <a:rPr lang="en-US" dirty="0">
                <a:latin typeface="Huawei Sans" panose="020C0503030203020204" pitchFamily="34" charset="0"/>
              </a:rPr>
              <a:t> )</a:t>
            </a:r>
            <a:endParaRPr lang="en-US" dirty="0">
              <a:latin typeface="Huawei Sans" panose="020C0503030203020204" pitchFamily="34" charset="0"/>
            </a:endParaRPr>
          </a:p>
          <a:p>
            <a:pPr fontAlgn="ctr"/>
            <a:r>
              <a:rPr lang="en-US" dirty="0">
                <a:latin typeface="Huawei Sans" panose="020C0503030203020204" pitchFamily="34" charset="0"/>
              </a:rPr>
              <a:t>print ( Count )</a:t>
            </a:r>
            <a:endParaRPr lang="en-US" dirty="0">
              <a:latin typeface="Huawei Sans" panose="020C0503030203020204" pitchFamily="34" charset="0"/>
            </a:endParaRPr>
          </a:p>
          <a:p>
            <a:pPr fontAlgn="ctr"/>
            <a:r>
              <a:rPr lang="en-US" dirty="0">
                <a:latin typeface="Huawei Sans" panose="020C0503030203020204" pitchFamily="34" charset="0"/>
              </a:rPr>
              <a:t>print ( 4_passwd )</a:t>
            </a:r>
            <a:endParaRPr lang="en-US" dirty="0">
              <a:latin typeface="Huawei Sans" panose="020C0503030203020204" pitchFamily="34" charset="0"/>
            </a:endParaRPr>
          </a:p>
        </p:txBody>
      </p:sp>
      <p:sp>
        <p:nvSpPr>
          <p:cNvPr id="15" name="文本框 14"/>
          <p:cNvSpPr txBox="1"/>
          <p:nvPr/>
        </p:nvSpPr>
        <p:spPr>
          <a:xfrm>
            <a:off x="2819096" y="4840032"/>
            <a:ext cx="8047396" cy="338554"/>
          </a:xfrm>
          <a:prstGeom prst="rect">
            <a:avLst/>
          </a:prstGeom>
          <a:noFill/>
        </p:spPr>
        <p:txBody>
          <a:bodyPr wrap="square" rtlCol="0">
            <a:noAutofit/>
          </a:bodyPr>
          <a:lstStyle/>
          <a:p>
            <a:pPr fontAlgn="ctr"/>
            <a:r>
              <a:rPr lang="en-US" sz="1600" dirty="0">
                <a:latin typeface="Huawei Sans" panose="020C0503030203020204" pitchFamily="34" charset="0"/>
              </a:rPr>
              <a:t>print() is a built-in function of Python and is used to output content in parentheses.</a:t>
            </a:r>
            <a:endParaRPr lang="en-US" sz="1600" dirty="0">
              <a:latin typeface="Huawei Sans" panose="020C0503030203020204" pitchFamily="34" charset="0"/>
            </a:endParaRPr>
          </a:p>
        </p:txBody>
      </p:sp>
      <p:sp>
        <p:nvSpPr>
          <p:cNvPr id="16" name="文本框 15"/>
          <p:cNvSpPr txBox="1"/>
          <p:nvPr/>
        </p:nvSpPr>
        <p:spPr>
          <a:xfrm>
            <a:off x="3915181" y="5566581"/>
            <a:ext cx="6502616" cy="338554"/>
          </a:xfrm>
          <a:prstGeom prst="rect">
            <a:avLst/>
          </a:prstGeom>
          <a:solidFill>
            <a:srgbClr val="A6D2FF"/>
          </a:solidFill>
          <a:ln w="19050">
            <a:solidFill>
              <a:srgbClr val="00B0F0"/>
            </a:solidFill>
          </a:ln>
        </p:spPr>
        <p:txBody>
          <a:bodyPr wrap="square" rtlCol="0">
            <a:noAutofit/>
          </a:bodyPr>
          <a:lstStyle/>
          <a:p>
            <a:pPr fontAlgn="ctr">
              <a:spcBef>
                <a:spcPts val="0"/>
              </a:spcBef>
              <a:spcAft>
                <a:spcPts val="0"/>
              </a:spcAft>
            </a:pPr>
            <a:r>
              <a:rPr lang="en-US" sz="1600" dirty="0">
                <a:solidFill>
                  <a:prstClr val="black"/>
                </a:solidFill>
                <a:latin typeface="Huawei Sans" panose="020C0503030203020204" pitchFamily="34" charset="0"/>
              </a:rPr>
              <a:t>Question: What is the output of the print command on the right?</a:t>
            </a:r>
            <a:endParaRPr lang="en-US" sz="1600" dirty="0">
              <a:solidFill>
                <a:prstClr val="black"/>
              </a:solidFill>
              <a:latin typeface="Huawei Sans" panose="020C0503030203020204" pitchFamily="34" charset="0"/>
            </a:endParaRPr>
          </a:p>
        </p:txBody>
      </p:sp>
      <p:sp>
        <p:nvSpPr>
          <p:cNvPr id="17" name="文本框 16"/>
          <p:cNvSpPr txBox="1"/>
          <p:nvPr/>
        </p:nvSpPr>
        <p:spPr>
          <a:xfrm>
            <a:off x="1068946" y="2981183"/>
            <a:ext cx="2846235" cy="1477328"/>
          </a:xfrm>
          <a:prstGeom prst="rect">
            <a:avLst/>
          </a:prstGeom>
          <a:noFill/>
        </p:spPr>
        <p:txBody>
          <a:bodyPr wrap="square" rtlCol="0">
            <a:noAutofit/>
          </a:bodyPr>
          <a:lstStyle/>
          <a:p>
            <a:pPr fontAlgn="ctr"/>
            <a:r>
              <a:rPr lang="en-US" dirty="0">
                <a:solidFill>
                  <a:srgbClr val="0070C0"/>
                </a:solidFill>
                <a:latin typeface="Huawei Sans" panose="020C0503030203020204" pitchFamily="34" charset="0"/>
              </a:rPr>
              <a:t>1. Assign a </a:t>
            </a:r>
            <a:r>
              <a:rPr lang="en-US" dirty="0" smtClean="0">
                <a:solidFill>
                  <a:srgbClr val="0070C0"/>
                </a:solidFill>
                <a:latin typeface="Huawei Sans" panose="020C0503030203020204" pitchFamily="34" charset="0"/>
              </a:rPr>
              <a:t>value	         --</a:t>
            </a:r>
            <a:endParaRPr lang="en-US"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2. Assign a </a:t>
            </a:r>
            <a:r>
              <a:rPr lang="en-US" dirty="0" smtClean="0">
                <a:solidFill>
                  <a:srgbClr val="0070C0"/>
                </a:solidFill>
                <a:latin typeface="Huawei Sans" panose="020C0503030203020204" pitchFamily="34" charset="0"/>
              </a:rPr>
              <a:t>value	         --</a:t>
            </a:r>
            <a:endParaRPr lang="en-US"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3. Assign a </a:t>
            </a:r>
            <a:r>
              <a:rPr lang="en-US" dirty="0" smtClean="0">
                <a:solidFill>
                  <a:srgbClr val="0070C0"/>
                </a:solidFill>
                <a:latin typeface="Huawei Sans" panose="020C0503030203020204" pitchFamily="34" charset="0"/>
              </a:rPr>
              <a:t>string	         --</a:t>
            </a:r>
            <a:endParaRPr lang="en-US"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4. Assign a </a:t>
            </a:r>
            <a:r>
              <a:rPr lang="en-US" dirty="0" smtClean="0">
                <a:solidFill>
                  <a:srgbClr val="0070C0"/>
                </a:solidFill>
                <a:latin typeface="Huawei Sans" panose="020C0503030203020204" pitchFamily="34" charset="0"/>
              </a:rPr>
              <a:t>value	         --</a:t>
            </a:r>
            <a:endParaRPr lang="en-US"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5. Incorrect </a:t>
            </a:r>
            <a:r>
              <a:rPr lang="en-US" dirty="0" smtClean="0">
                <a:solidFill>
                  <a:srgbClr val="0070C0"/>
                </a:solidFill>
                <a:latin typeface="Huawei Sans" panose="020C0503030203020204" pitchFamily="34" charset="0"/>
              </a:rPr>
              <a:t>identifier    --</a:t>
            </a:r>
            <a:endParaRPr lang="en-US" dirty="0">
              <a:solidFill>
                <a:srgbClr val="0070C0"/>
              </a:solidFill>
              <a:latin typeface="Huawei Sans" panose="020C0503030203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a:xfrm>
            <a:off x="1031295" y="4957156"/>
            <a:ext cx="9716916" cy="831600"/>
          </a:xfrm>
        </p:spPr>
        <p:txBody>
          <a:bodyPr/>
          <a:lstStyle/>
          <a:p>
            <a:r>
              <a:rPr lang="en-US" smtClean="0"/>
              <a:t>Network Programmability and Automation</a:t>
            </a:r>
            <a:endParaRPr lang="en-US" dirty="0"/>
          </a:p>
        </p:txBody>
      </p:sp>
      <p:sp>
        <p:nvSpPr>
          <p:cNvPr id="3" name="文本占位符 2"/>
          <p:cNvSpPr>
            <a:spLocks noGrp="1"/>
          </p:cNvSpPr>
          <p:nvPr>
            <p:ph type="body" sz="quarter" idx="10"/>
          </p:nvPr>
        </p:nvSpPr>
        <p:spPr/>
        <p:txBody>
          <a:bodyPr/>
          <a:lstStyle/>
          <a:p>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1800" dirty="0" smtClean="0"/>
              <a:t>In Python programs, code indentation represents the scope of a code block. If a code block contains two or more statements, the statements must have the same indentation. For Python, code indentation is a syntax rule that uses code indentation and colons to distinguish between layers of code.</a:t>
            </a:r>
            <a:endParaRPr lang="en-US" altLang="zh-CN" sz="1800" dirty="0" smtClean="0"/>
          </a:p>
          <a:p>
            <a:r>
              <a:rPr lang="en-US" altLang="zh-CN" sz="1800" dirty="0" smtClean="0"/>
              <a:t>When writing code, you are advised to use four spaces for indentation. If incorrect indentation is used in the program code, an </a:t>
            </a:r>
            <a:r>
              <a:rPr lang="en-US" altLang="zh-CN" sz="1800" dirty="0" err="1" smtClean="0"/>
              <a:t>IndentationError</a:t>
            </a:r>
            <a:r>
              <a:rPr lang="en-US" altLang="zh-CN" sz="1800" dirty="0" smtClean="0"/>
              <a:t> error message is displayed during code running.</a:t>
            </a:r>
            <a:endParaRPr lang="en-US" altLang="zh-CN" sz="1800" dirty="0" smtClean="0"/>
          </a:p>
          <a:p>
            <a:endParaRPr lang="zh-CN" altLang="en-US" sz="1800" dirty="0"/>
          </a:p>
        </p:txBody>
      </p:sp>
      <p:sp>
        <p:nvSpPr>
          <p:cNvPr id="2" name="标题 1"/>
          <p:cNvSpPr>
            <a:spLocks noGrp="1"/>
          </p:cNvSpPr>
          <p:nvPr>
            <p:ph type="title"/>
          </p:nvPr>
        </p:nvSpPr>
        <p:spPr>
          <a:xfrm>
            <a:off x="1594800" y="452604"/>
            <a:ext cx="10597200" cy="640800"/>
          </a:xfrm>
        </p:spPr>
        <p:txBody>
          <a:bodyPr/>
          <a:lstStyle/>
          <a:p>
            <a:r>
              <a:rPr lang="en-US" sz="3200" dirty="0" smtClean="0"/>
              <a:t>Code Style Guide for Python - Code Indentation</a:t>
            </a:r>
            <a:endParaRPr lang="en-US" sz="3200" dirty="0"/>
          </a:p>
        </p:txBody>
      </p:sp>
      <p:grpSp>
        <p:nvGrpSpPr>
          <p:cNvPr id="7" name="组合 6"/>
          <p:cNvGrpSpPr/>
          <p:nvPr/>
        </p:nvGrpSpPr>
        <p:grpSpPr>
          <a:xfrm>
            <a:off x="3024043" y="3970110"/>
            <a:ext cx="6143913" cy="2031325"/>
            <a:chOff x="3186948" y="3868689"/>
            <a:chExt cx="3825568" cy="2031325"/>
          </a:xfrm>
        </p:grpSpPr>
        <p:sp>
          <p:nvSpPr>
            <p:cNvPr id="8" name="文本框 7"/>
            <p:cNvSpPr txBox="1"/>
            <p:nvPr/>
          </p:nvSpPr>
          <p:spPr>
            <a:xfrm>
              <a:off x="4942483" y="3868689"/>
              <a:ext cx="2070033" cy="2031325"/>
            </a:xfrm>
            <a:prstGeom prst="rect">
              <a:avLst/>
            </a:prstGeom>
            <a:solidFill>
              <a:srgbClr val="F4FBFE"/>
            </a:solidFill>
            <a:ln>
              <a:solidFill>
                <a:srgbClr val="00B0F0"/>
              </a:solidFill>
            </a:ln>
          </p:spPr>
          <p:txBody>
            <a:bodyPr wrap="square" rtlCol="0">
              <a:noAutofit/>
            </a:bodyPr>
            <a:lstStyle>
              <a:defPPr>
                <a:defRPr lang="en-US"/>
              </a:defPPr>
            </a:lstStyle>
            <a:p>
              <a:pPr fontAlgn="ctr"/>
              <a:r>
                <a:rPr lang="en-US" dirty="0">
                  <a:latin typeface="Huawei Sans" panose="020C0503030203020204" pitchFamily="34" charset="0"/>
                </a:rPr>
                <a:t>if True:</a:t>
              </a:r>
              <a:endParaRPr lang="en-US" dirty="0">
                <a:latin typeface="Huawei Sans" panose="020C0503030203020204" pitchFamily="34" charset="0"/>
              </a:endParaRPr>
            </a:p>
            <a:p>
              <a:pPr fontAlgn="ctr"/>
              <a:r>
                <a:rPr lang="en-US" dirty="0">
                  <a:latin typeface="Huawei Sans" panose="020C0503030203020204" pitchFamily="34" charset="0"/>
                </a:rPr>
                <a:t>    print ("Hello")</a:t>
              </a:r>
              <a:endParaRPr lang="en-US" dirty="0">
                <a:latin typeface="Huawei Sans" panose="020C0503030203020204" pitchFamily="34" charset="0"/>
              </a:endParaRPr>
            </a:p>
            <a:p>
              <a:pPr fontAlgn="ctr"/>
              <a:r>
                <a:rPr lang="en-US" dirty="0">
                  <a:latin typeface="Huawei Sans" panose="020C0503030203020204" pitchFamily="34" charset="0"/>
                </a:rPr>
                <a:t>else:</a:t>
              </a:r>
              <a:endParaRPr lang="en-US" dirty="0">
                <a:latin typeface="Huawei Sans" panose="020C0503030203020204" pitchFamily="34" charset="0"/>
              </a:endParaRPr>
            </a:p>
            <a:p>
              <a:pPr fontAlgn="ctr"/>
              <a:r>
                <a:rPr lang="en-US" dirty="0">
                  <a:latin typeface="Huawei Sans" panose="020C0503030203020204" pitchFamily="34" charset="0"/>
                </a:rPr>
                <a:t>    print (0)</a:t>
              </a:r>
              <a:endParaRPr lang="en-US" dirty="0">
                <a:latin typeface="Huawei Sans" panose="020C0503030203020204" pitchFamily="34" charset="0"/>
              </a:endParaRPr>
            </a:p>
            <a:p>
              <a:pPr fontAlgn="ctr"/>
              <a:endParaRPr lang="en-US" altLang="zh-CN" dirty="0">
                <a:latin typeface="Huawei Sans" panose="020C0503030203020204" pitchFamily="34" charset="0"/>
              </a:endParaRPr>
            </a:p>
            <a:p>
              <a:pPr fontAlgn="ctr"/>
              <a:r>
                <a:rPr lang="en-US" dirty="0">
                  <a:latin typeface="Huawei Sans" panose="020C0503030203020204" pitchFamily="34" charset="0"/>
                </a:rPr>
                <a:t>a = “Python”</a:t>
              </a:r>
              <a:endParaRPr lang="en-US" dirty="0">
                <a:latin typeface="Huawei Sans" panose="020C0503030203020204" pitchFamily="34" charset="0"/>
              </a:endParaRPr>
            </a:p>
            <a:p>
              <a:pPr fontAlgn="ctr"/>
              <a:r>
                <a:rPr lang="en-US" dirty="0">
                  <a:latin typeface="Huawei Sans" panose="020C0503030203020204" pitchFamily="34" charset="0"/>
                </a:rPr>
                <a:t>    print (a)</a:t>
              </a:r>
              <a:endParaRPr lang="en-US" dirty="0">
                <a:latin typeface="Huawei Sans" panose="020C0503030203020204" pitchFamily="34" charset="0"/>
              </a:endParaRPr>
            </a:p>
          </p:txBody>
        </p:sp>
        <p:sp>
          <p:nvSpPr>
            <p:cNvPr id="12" name="文本框 11"/>
            <p:cNvSpPr txBox="1"/>
            <p:nvPr/>
          </p:nvSpPr>
          <p:spPr>
            <a:xfrm>
              <a:off x="3186948" y="3868689"/>
              <a:ext cx="1775018" cy="2031325"/>
            </a:xfrm>
            <a:prstGeom prst="rect">
              <a:avLst/>
            </a:prstGeom>
            <a:noFill/>
          </p:spPr>
          <p:txBody>
            <a:bodyPr wrap="square" rtlCol="0">
              <a:noAutofit/>
            </a:bodyPr>
            <a:lstStyle/>
            <a:p>
              <a:pPr fontAlgn="ctr"/>
              <a:endParaRPr lang="en-US" altLang="zh-CN" dirty="0">
                <a:solidFill>
                  <a:schemeClr val="accent5">
                    <a:lumMod val="50000"/>
                  </a:schemeClr>
                </a:solidFill>
                <a:latin typeface="Huawei Sans" panose="020C0503030203020204" pitchFamily="34" charset="0"/>
              </a:endParaRPr>
            </a:p>
            <a:p>
              <a:pPr fontAlgn="ctr"/>
              <a:r>
                <a:rPr lang="en-US" dirty="0">
                  <a:solidFill>
                    <a:srgbClr val="0070C0"/>
                  </a:solidFill>
                  <a:latin typeface="Huawei Sans" panose="020C0503030203020204" pitchFamily="34" charset="0"/>
                </a:rPr>
                <a:t>Correct indentation </a:t>
              </a:r>
              <a:r>
                <a:rPr lang="en-US" dirty="0" smtClean="0">
                  <a:solidFill>
                    <a:srgbClr val="0070C0"/>
                  </a:solidFill>
                  <a:latin typeface="Huawei Sans" panose="020C0503030203020204" pitchFamily="34" charset="0"/>
                </a:rPr>
                <a:t>  -- </a:t>
              </a:r>
              <a:endParaRPr lang="en-US" dirty="0">
                <a:solidFill>
                  <a:srgbClr val="0070C0"/>
                </a:solidFill>
                <a:latin typeface="Huawei Sans" panose="020C0503030203020204" pitchFamily="34" charset="0"/>
              </a:endParaRPr>
            </a:p>
            <a:p>
              <a:pPr fontAlgn="ctr"/>
              <a:endParaRPr lang="en-US" altLang="zh-CN"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Correct indentation </a:t>
              </a:r>
              <a:r>
                <a:rPr lang="en-US" dirty="0" smtClean="0">
                  <a:solidFill>
                    <a:srgbClr val="0070C0"/>
                  </a:solidFill>
                  <a:latin typeface="Huawei Sans" panose="020C0503030203020204" pitchFamily="34" charset="0"/>
                </a:rPr>
                <a:t>  --</a:t>
              </a:r>
              <a:endParaRPr lang="en-US" dirty="0">
                <a:solidFill>
                  <a:srgbClr val="0070C0"/>
                </a:solidFill>
                <a:latin typeface="Huawei Sans" panose="020C0503030203020204" pitchFamily="34" charset="0"/>
              </a:endParaRPr>
            </a:p>
            <a:p>
              <a:pPr fontAlgn="ctr"/>
              <a:endParaRPr lang="en-US" altLang="zh-CN" dirty="0">
                <a:solidFill>
                  <a:schemeClr val="accent5">
                    <a:lumMod val="50000"/>
                  </a:schemeClr>
                </a:solidFill>
                <a:latin typeface="Huawei Sans" panose="020C0503030203020204" pitchFamily="34" charset="0"/>
              </a:endParaRPr>
            </a:p>
            <a:p>
              <a:pPr fontAlgn="ctr"/>
              <a:endParaRPr lang="en-US" altLang="zh-CN" dirty="0">
                <a:solidFill>
                  <a:schemeClr val="accent5">
                    <a:lumMod val="50000"/>
                  </a:schemeClr>
                </a:solidFill>
                <a:latin typeface="Huawei Sans" panose="020C0503030203020204" pitchFamily="34" charset="0"/>
              </a:endParaRPr>
            </a:p>
            <a:p>
              <a:pPr fontAlgn="ctr"/>
              <a:r>
                <a:rPr lang="en-US" dirty="0">
                  <a:solidFill>
                    <a:srgbClr val="EC7061"/>
                  </a:solidFill>
                  <a:latin typeface="Huawei Sans" panose="020C0503030203020204" pitchFamily="34" charset="0"/>
                </a:rPr>
                <a:t>Incorrect indentation --</a:t>
              </a:r>
              <a:endParaRPr lang="en-US" dirty="0">
                <a:solidFill>
                  <a:srgbClr val="EC7061"/>
                </a:solidFill>
                <a:latin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sz="1800" dirty="0"/>
              <a:t>Comments are explanations added to programs to improve program readability. In the Python program, comments are classified into single-line comments and multi-line comments.</a:t>
            </a:r>
            <a:endParaRPr lang="en-US" altLang="zh-CN" sz="1800" dirty="0"/>
          </a:p>
          <a:p>
            <a:r>
              <a:rPr lang="en-US" altLang="zh-CN" sz="1800" dirty="0"/>
              <a:t>A single-line comment starts with a pound sign (#).</a:t>
            </a:r>
            <a:endParaRPr lang="en-US" altLang="zh-CN" sz="1800" dirty="0"/>
          </a:p>
          <a:p>
            <a:r>
              <a:rPr lang="en-US" altLang="zh-CN" sz="1800" dirty="0"/>
              <a:t>A multi-line comment can contain multiple lines, which are enclosed in a pair of three quotation marks ('''...''' or '''''' ...'''''').</a:t>
            </a:r>
            <a:endParaRPr lang="en-US" altLang="zh-CN" sz="1800" dirty="0"/>
          </a:p>
          <a:p>
            <a:endParaRPr lang="zh-CN" altLang="en-US" sz="1800" dirty="0"/>
          </a:p>
        </p:txBody>
      </p:sp>
      <p:sp>
        <p:nvSpPr>
          <p:cNvPr id="2" name="标题 1"/>
          <p:cNvSpPr>
            <a:spLocks noGrp="1"/>
          </p:cNvSpPr>
          <p:nvPr>
            <p:ph type="title"/>
          </p:nvPr>
        </p:nvSpPr>
        <p:spPr>
          <a:xfrm>
            <a:off x="1594800" y="452604"/>
            <a:ext cx="10597200" cy="640800"/>
          </a:xfrm>
        </p:spPr>
        <p:txBody>
          <a:bodyPr/>
          <a:lstStyle/>
          <a:p>
            <a:r>
              <a:rPr lang="en-US" sz="3200" dirty="0" smtClean="0"/>
              <a:t>Code Style Guide for Python - Using Comments</a:t>
            </a:r>
            <a:endParaRPr lang="en-US" sz="3200" dirty="0"/>
          </a:p>
        </p:txBody>
      </p:sp>
      <p:sp>
        <p:nvSpPr>
          <p:cNvPr id="6" name="文本框 5"/>
          <p:cNvSpPr txBox="1"/>
          <p:nvPr/>
        </p:nvSpPr>
        <p:spPr>
          <a:xfrm>
            <a:off x="5545644" y="3716338"/>
            <a:ext cx="3031611" cy="2031325"/>
          </a:xfrm>
          <a:prstGeom prst="rect">
            <a:avLst/>
          </a:prstGeom>
          <a:solidFill>
            <a:srgbClr val="F4FBFE"/>
          </a:solidFill>
          <a:ln>
            <a:solidFill>
              <a:srgbClr val="00B0F0"/>
            </a:solidFill>
          </a:ln>
        </p:spPr>
        <p:txBody>
          <a:bodyPr wrap="square" rtlCol="0">
            <a:noAutofit/>
          </a:bodyPr>
          <a:lstStyle>
            <a:defPPr>
              <a:defRPr lang="en-US"/>
            </a:defPPr>
          </a:lstStyle>
          <a:p>
            <a:pPr fontAlgn="ctr"/>
            <a:r>
              <a:rPr lang="en-US" dirty="0">
                <a:latin typeface="Huawei Sans" panose="020C0503030203020204" pitchFamily="34" charset="0"/>
              </a:rPr>
              <a:t># Assign a string to a.</a:t>
            </a:r>
            <a:endParaRPr lang="en-US" dirty="0">
              <a:latin typeface="Huawei Sans" panose="020C0503030203020204" pitchFamily="34" charset="0"/>
            </a:endParaRPr>
          </a:p>
          <a:p>
            <a:pPr fontAlgn="ctr"/>
            <a:r>
              <a:rPr lang="en-US" dirty="0">
                <a:latin typeface="Huawei Sans" panose="020C0503030203020204" pitchFamily="34" charset="0"/>
              </a:rPr>
              <a:t>a = “Python”</a:t>
            </a:r>
            <a:endParaRPr lang="en-US" dirty="0">
              <a:latin typeface="Huawei Sans" panose="020C0503030203020204" pitchFamily="34" charset="0"/>
            </a:endParaRPr>
          </a:p>
          <a:p>
            <a:pPr fontAlgn="ctr"/>
            <a:r>
              <a:rPr lang="en-US" dirty="0">
                <a:latin typeface="Huawei Sans" panose="020C0503030203020204" pitchFamily="34" charset="0"/>
              </a:rPr>
              <a:t>print (a) </a:t>
            </a:r>
            <a:endParaRPr lang="en-US" dirty="0">
              <a:latin typeface="Huawei Sans" panose="020C0503030203020204" pitchFamily="34" charset="0"/>
            </a:endParaRPr>
          </a:p>
          <a:p>
            <a:pPr fontAlgn="ctr"/>
            <a:endParaRPr lang="en-US" altLang="zh-CN" dirty="0">
              <a:latin typeface="Huawei Sans" panose="020C0503030203020204" pitchFamily="34" charset="0"/>
            </a:endParaRPr>
          </a:p>
          <a:p>
            <a:pPr fontAlgn="ctr"/>
            <a:r>
              <a:rPr lang="en-US" dirty="0">
                <a:latin typeface="Huawei Sans" panose="020C0503030203020204" pitchFamily="34" charset="0"/>
              </a:rPr>
              <a:t>“””</a:t>
            </a:r>
            <a:endParaRPr lang="en-US" dirty="0">
              <a:latin typeface="Huawei Sans" panose="020C0503030203020204" pitchFamily="34" charset="0"/>
            </a:endParaRPr>
          </a:p>
          <a:p>
            <a:pPr fontAlgn="ctr"/>
            <a:r>
              <a:rPr lang="en-US" dirty="0">
                <a:latin typeface="Huawei Sans" panose="020C0503030203020204" pitchFamily="34" charset="0"/>
              </a:rPr>
              <a:t>The output is Python.</a:t>
            </a:r>
            <a:endParaRPr lang="en-US" dirty="0">
              <a:latin typeface="Huawei Sans" panose="020C0503030203020204" pitchFamily="34" charset="0"/>
            </a:endParaRPr>
          </a:p>
          <a:p>
            <a:pPr fontAlgn="ctr"/>
            <a:r>
              <a:rPr lang="en-US" dirty="0">
                <a:latin typeface="Huawei Sans" panose="020C0503030203020204" pitchFamily="34" charset="0"/>
              </a:rPr>
              <a:t>“””</a:t>
            </a:r>
            <a:endParaRPr lang="en-US" dirty="0">
              <a:latin typeface="Huawei Sans" panose="020C0503030203020204" pitchFamily="34" charset="0"/>
            </a:endParaRPr>
          </a:p>
        </p:txBody>
      </p:sp>
      <p:sp>
        <p:nvSpPr>
          <p:cNvPr id="9" name="文本框 8"/>
          <p:cNvSpPr txBox="1"/>
          <p:nvPr/>
        </p:nvSpPr>
        <p:spPr>
          <a:xfrm>
            <a:off x="2530929" y="3716339"/>
            <a:ext cx="3014715" cy="2031325"/>
          </a:xfrm>
          <a:prstGeom prst="rect">
            <a:avLst/>
          </a:prstGeom>
          <a:noFill/>
        </p:spPr>
        <p:txBody>
          <a:bodyPr wrap="square" rtlCol="0">
            <a:noAutofit/>
          </a:bodyPr>
          <a:lstStyle/>
          <a:p>
            <a:pPr fontAlgn="ctr"/>
            <a:r>
              <a:rPr lang="en-US" dirty="0">
                <a:solidFill>
                  <a:srgbClr val="0070C0"/>
                </a:solidFill>
                <a:latin typeface="Huawei Sans" panose="020C0503030203020204" pitchFamily="34" charset="0"/>
              </a:rPr>
              <a:t>Single-line </a:t>
            </a:r>
            <a:r>
              <a:rPr lang="en-US" dirty="0" smtClean="0">
                <a:solidFill>
                  <a:srgbClr val="0070C0"/>
                </a:solidFill>
                <a:latin typeface="Huawei Sans" panose="020C0503030203020204" pitchFamily="34" charset="0"/>
              </a:rPr>
              <a:t>comment   </a:t>
            </a:r>
            <a:r>
              <a:rPr lang="en-US" altLang="zh-CN" dirty="0">
                <a:solidFill>
                  <a:srgbClr val="0070C0"/>
                </a:solidFill>
                <a:latin typeface="Huawei Sans" panose="020C0503030203020204" pitchFamily="34" charset="0"/>
              </a:rPr>
              <a:t>-- </a:t>
            </a:r>
            <a:endParaRPr lang="en-US" altLang="zh-CN" dirty="0">
              <a:solidFill>
                <a:srgbClr val="0070C0"/>
              </a:solidFill>
              <a:latin typeface="Huawei Sans" panose="020C0503030203020204" pitchFamily="34" charset="0"/>
            </a:endParaRPr>
          </a:p>
          <a:p>
            <a:pPr fontAlgn="ctr"/>
            <a:endParaRPr lang="en-US" dirty="0">
              <a:solidFill>
                <a:srgbClr val="0070C0"/>
              </a:solidFill>
              <a:latin typeface="Huawei Sans" panose="020C0503030203020204" pitchFamily="34" charset="0"/>
            </a:endParaRPr>
          </a:p>
          <a:p>
            <a:pPr fontAlgn="ctr"/>
            <a:endParaRPr lang="en-US" altLang="zh-CN" dirty="0">
              <a:solidFill>
                <a:srgbClr val="0070C0"/>
              </a:solidFill>
              <a:latin typeface="Huawei Sans" panose="020C0503030203020204" pitchFamily="34" charset="0"/>
            </a:endParaRPr>
          </a:p>
          <a:p>
            <a:pPr fontAlgn="ctr"/>
            <a:endParaRPr lang="en-US" altLang="zh-CN" dirty="0">
              <a:solidFill>
                <a:srgbClr val="0070C0"/>
              </a:solidFill>
              <a:latin typeface="Huawei Sans" panose="020C0503030203020204" pitchFamily="34" charset="0"/>
            </a:endParaRPr>
          </a:p>
          <a:p>
            <a:pPr fontAlgn="ctr"/>
            <a:endParaRPr lang="en-US" altLang="zh-CN" dirty="0">
              <a:solidFill>
                <a:srgbClr val="0070C0"/>
              </a:solidFill>
              <a:latin typeface="Huawei Sans" panose="020C0503030203020204" pitchFamily="34" charset="0"/>
            </a:endParaRPr>
          </a:p>
          <a:p>
            <a:pPr fontAlgn="ctr"/>
            <a:r>
              <a:rPr lang="en-US" dirty="0">
                <a:solidFill>
                  <a:srgbClr val="0070C0"/>
                </a:solidFill>
                <a:latin typeface="Huawei Sans" panose="020C0503030203020204" pitchFamily="34" charset="0"/>
              </a:rPr>
              <a:t>Multi-line </a:t>
            </a:r>
            <a:r>
              <a:rPr lang="en-US" dirty="0" smtClean="0">
                <a:solidFill>
                  <a:srgbClr val="0070C0"/>
                </a:solidFill>
                <a:latin typeface="Huawei Sans" panose="020C0503030203020204" pitchFamily="34" charset="0"/>
              </a:rPr>
              <a:t>comment    </a:t>
            </a:r>
            <a:r>
              <a:rPr lang="en-US" altLang="zh-CN" dirty="0">
                <a:solidFill>
                  <a:srgbClr val="0070C0"/>
                </a:solidFill>
                <a:latin typeface="Huawei Sans" panose="020C0503030203020204" pitchFamily="34" charset="0"/>
              </a:rPr>
              <a:t>-- </a:t>
            </a:r>
            <a:endParaRPr lang="en-US" altLang="zh-CN" dirty="0">
              <a:solidFill>
                <a:srgbClr val="0070C0"/>
              </a:solidFill>
              <a:latin typeface="Huawei Sans" panose="020C0503030203020204" pitchFamily="34" charset="0"/>
            </a:endParaRPr>
          </a:p>
          <a:p>
            <a:pPr fontAlgn="ctr"/>
            <a:endParaRPr lang="en-US" dirty="0">
              <a:solidFill>
                <a:srgbClr val="0070C0"/>
              </a:solidFill>
              <a:latin typeface="Huawei Sans" panose="020C0503030203020204" pitchFamily="34" charset="0"/>
            </a:endParaRPr>
          </a:p>
          <a:p>
            <a:pPr fontAlgn="ctr"/>
            <a:endParaRPr lang="en-US" altLang="zh-CN" dirty="0">
              <a:solidFill>
                <a:srgbClr val="0070C0"/>
              </a:solidFill>
              <a:latin typeface="Huawei Sans" panose="020C0503030203020204" pitchFamily="34" charset="0"/>
            </a:endParaRPr>
          </a:p>
          <a:p>
            <a:pPr fontAlgn="ctr"/>
            <a:endParaRPr lang="en-US" altLang="zh-CN" dirty="0">
              <a:solidFill>
                <a:srgbClr val="0070C0"/>
              </a:solidFill>
              <a:latin typeface="Huawei Sans" panose="020C050303020302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1800" dirty="0" smtClean="0"/>
              <a:t>A complete Python source code file generally consists of interpreter and encoding format declaration, document string, module import, and running code.</a:t>
            </a:r>
            <a:endParaRPr lang="en-US" altLang="zh-CN" sz="1800" dirty="0" smtClean="0"/>
          </a:p>
          <a:p>
            <a:r>
              <a:rPr lang="en-US" altLang="zh-CN" sz="1800" dirty="0" smtClean="0"/>
              <a:t>If you need to call a class of a standard library or a third-party library in a program, use "import" or "from... import" statement to import related modules. The import statement is always after the module comment or document string (</a:t>
            </a:r>
            <a:r>
              <a:rPr lang="en-US" altLang="zh-CN" sz="1800" dirty="0" err="1" smtClean="0"/>
              <a:t>docstring</a:t>
            </a:r>
            <a:r>
              <a:rPr lang="en-US" altLang="zh-CN" sz="1800" dirty="0" smtClean="0"/>
              <a:t>) at the top of the file.</a:t>
            </a:r>
            <a:endParaRPr lang="en-US" altLang="zh-CN" sz="1800" dirty="0" smtClean="0"/>
          </a:p>
          <a:p>
            <a:endParaRPr lang="zh-CN" altLang="en-US" sz="1800" dirty="0"/>
          </a:p>
        </p:txBody>
      </p:sp>
      <p:sp>
        <p:nvSpPr>
          <p:cNvPr id="2" name="标题 1"/>
          <p:cNvSpPr>
            <a:spLocks noGrp="1"/>
          </p:cNvSpPr>
          <p:nvPr>
            <p:ph type="title"/>
          </p:nvPr>
        </p:nvSpPr>
        <p:spPr/>
        <p:txBody>
          <a:bodyPr/>
          <a:lstStyle/>
          <a:p>
            <a:r>
              <a:rPr lang="en-US" sz="3200" dirty="0" smtClean="0"/>
              <a:t>Code Style Guide for Python - Source Code File Structure</a:t>
            </a:r>
            <a:endParaRPr lang="en-US" sz="3200" dirty="0"/>
          </a:p>
        </p:txBody>
      </p:sp>
      <p:sp>
        <p:nvSpPr>
          <p:cNvPr id="6" name="文本框 5"/>
          <p:cNvSpPr txBox="1"/>
          <p:nvPr/>
        </p:nvSpPr>
        <p:spPr>
          <a:xfrm>
            <a:off x="6106664" y="3437682"/>
            <a:ext cx="4291164" cy="2862322"/>
          </a:xfrm>
          <a:prstGeom prst="rect">
            <a:avLst/>
          </a:prstGeom>
          <a:solidFill>
            <a:srgbClr val="F4FBFE"/>
          </a:solidFill>
          <a:ln>
            <a:solidFill>
              <a:srgbClr val="00B0F0"/>
            </a:solidFill>
          </a:ln>
        </p:spPr>
        <p:txBody>
          <a:bodyPr wrap="square" rtlCol="0">
            <a:noAutofit/>
          </a:bodyPr>
          <a:lstStyle>
            <a:defPPr>
              <a:defRPr lang="en-US"/>
            </a:defPPr>
          </a:lstStyle>
          <a:p>
            <a:pPr fontAlgn="ctr"/>
            <a:r>
              <a:rPr lang="en-US" dirty="0">
                <a:latin typeface="Huawei Sans" panose="020C0503030203020204" pitchFamily="34" charset="0"/>
              </a:rPr>
              <a:t>#!/</a:t>
            </a:r>
            <a:r>
              <a:rPr lang="en-US" dirty="0" err="1">
                <a:latin typeface="Huawei Sans" panose="020C0503030203020204" pitchFamily="34" charset="0"/>
              </a:rPr>
              <a:t>usr</a:t>
            </a:r>
            <a:r>
              <a:rPr lang="en-US" dirty="0">
                <a:latin typeface="Huawei Sans" panose="020C0503030203020204" pitchFamily="34" charset="0"/>
              </a:rPr>
              <a:t>/bin/</a:t>
            </a:r>
            <a:r>
              <a:rPr lang="en-US" dirty="0" err="1">
                <a:latin typeface="Huawei Sans" panose="020C0503030203020204" pitchFamily="34" charset="0"/>
              </a:rPr>
              <a:t>env</a:t>
            </a:r>
            <a:r>
              <a:rPr lang="en-US" dirty="0">
                <a:latin typeface="Huawei Sans" panose="020C0503030203020204" pitchFamily="34" charset="0"/>
              </a:rPr>
              <a:t> python</a:t>
            </a:r>
            <a:endParaRPr lang="en-US" dirty="0">
              <a:latin typeface="Huawei Sans" panose="020C0503030203020204" pitchFamily="34" charset="0"/>
            </a:endParaRPr>
          </a:p>
          <a:p>
            <a:pPr fontAlgn="ctr"/>
            <a:r>
              <a:rPr lang="en-US" dirty="0">
                <a:latin typeface="Huawei Sans" panose="020C0503030203020204" pitchFamily="34" charset="0"/>
              </a:rPr>
              <a:t>#-*- coding:utf-8 -*-</a:t>
            </a:r>
            <a:endParaRPr lang="en-US" dirty="0">
              <a:latin typeface="Huawei Sans" panose="020C0503030203020204" pitchFamily="34" charset="0"/>
            </a:endParaRPr>
          </a:p>
          <a:p>
            <a:pPr fontAlgn="ctr"/>
            <a:endParaRPr lang="en-US" altLang="zh-CN" dirty="0">
              <a:latin typeface="Huawei Sans" panose="020C0503030203020204" pitchFamily="34" charset="0"/>
            </a:endParaRPr>
          </a:p>
          <a:p>
            <a:pPr fontAlgn="ctr"/>
            <a:r>
              <a:rPr lang="en-US" dirty="0">
                <a:latin typeface="Huawei Sans" panose="020C0503030203020204" pitchFamily="34" charset="0"/>
              </a:rPr>
              <a:t>Description of a document (</a:t>
            </a:r>
            <a:r>
              <a:rPr lang="en-US" dirty="0" err="1">
                <a:latin typeface="Huawei Sans" panose="020C0503030203020204" pitchFamily="34" charset="0"/>
              </a:rPr>
              <a:t>docstring</a:t>
            </a:r>
            <a:r>
              <a:rPr lang="en-US" dirty="0">
                <a:latin typeface="Huawei Sans" panose="020C0503030203020204" pitchFamily="34" charset="0"/>
              </a:rPr>
              <a:t>)</a:t>
            </a:r>
            <a:endParaRPr lang="en-US" dirty="0">
              <a:latin typeface="Huawei Sans" panose="020C0503030203020204" pitchFamily="34" charset="0"/>
            </a:endParaRPr>
          </a:p>
          <a:p>
            <a:pPr fontAlgn="ctr"/>
            <a:endParaRPr lang="en-US" altLang="zh-CN" dirty="0">
              <a:latin typeface="Huawei Sans" panose="020C0503030203020204" pitchFamily="34" charset="0"/>
            </a:endParaRPr>
          </a:p>
          <a:p>
            <a:pPr fontAlgn="ctr"/>
            <a:r>
              <a:rPr lang="en-US" dirty="0">
                <a:latin typeface="Huawei Sans" panose="020C0503030203020204" pitchFamily="34" charset="0"/>
              </a:rPr>
              <a:t>This document is intended for...</a:t>
            </a:r>
            <a:endParaRPr lang="en-US" dirty="0">
              <a:latin typeface="Huawei Sans" panose="020C0503030203020204" pitchFamily="34" charset="0"/>
            </a:endParaRPr>
          </a:p>
          <a:p>
            <a:pPr fontAlgn="ctr"/>
            <a:r>
              <a:rPr lang="en-US" dirty="0">
                <a:latin typeface="Huawei Sans" panose="020C0503030203020204" pitchFamily="34" charset="0"/>
              </a:rPr>
              <a:t>“””</a:t>
            </a:r>
            <a:endParaRPr lang="en-US" dirty="0">
              <a:latin typeface="Huawei Sans" panose="020C0503030203020204" pitchFamily="34" charset="0"/>
            </a:endParaRPr>
          </a:p>
          <a:p>
            <a:pPr fontAlgn="ctr"/>
            <a:endParaRPr lang="en-US" altLang="zh-CN" dirty="0">
              <a:latin typeface="Huawei Sans" panose="020C0503030203020204" pitchFamily="34" charset="0"/>
            </a:endParaRPr>
          </a:p>
          <a:p>
            <a:pPr fontAlgn="ctr"/>
            <a:r>
              <a:rPr lang="en-US" dirty="0">
                <a:latin typeface="Huawei Sans" panose="020C0503030203020204" pitchFamily="34" charset="0"/>
              </a:rPr>
              <a:t>import time</a:t>
            </a:r>
            <a:endParaRPr lang="en-US" dirty="0">
              <a:latin typeface="Huawei Sans" panose="020C0503030203020204" pitchFamily="34" charset="0"/>
            </a:endParaRPr>
          </a:p>
          <a:p>
            <a:pPr fontAlgn="ctr"/>
            <a:r>
              <a:rPr lang="en-US" dirty="0">
                <a:latin typeface="Huawei Sans" panose="020C0503030203020204" pitchFamily="34" charset="0"/>
              </a:rPr>
              <a:t>…</a:t>
            </a:r>
            <a:endParaRPr lang="en-US" dirty="0">
              <a:latin typeface="Huawei Sans" panose="020C0503030203020204" pitchFamily="34" charset="0"/>
            </a:endParaRPr>
          </a:p>
        </p:txBody>
      </p:sp>
      <p:sp>
        <p:nvSpPr>
          <p:cNvPr id="7" name="文本框 6"/>
          <p:cNvSpPr txBox="1"/>
          <p:nvPr/>
        </p:nvSpPr>
        <p:spPr>
          <a:xfrm>
            <a:off x="1128815" y="3437682"/>
            <a:ext cx="4932937" cy="2862322"/>
          </a:xfrm>
          <a:prstGeom prst="rect">
            <a:avLst/>
          </a:prstGeom>
          <a:noFill/>
        </p:spPr>
        <p:txBody>
          <a:bodyPr wrap="square" rtlCol="0">
            <a:noAutofit/>
          </a:bodyPr>
          <a:lstStyle/>
          <a:p>
            <a:pPr algn="r" fontAlgn="ctr"/>
            <a:r>
              <a:rPr lang="en-US" dirty="0">
                <a:solidFill>
                  <a:srgbClr val="0070C0"/>
                </a:solidFill>
                <a:latin typeface="Huawei Sans" panose="020C0503030203020204" pitchFamily="34" charset="0"/>
              </a:rPr>
              <a:t>                Interpreter </a:t>
            </a:r>
            <a:r>
              <a:rPr lang="en-US" dirty="0" smtClean="0">
                <a:solidFill>
                  <a:srgbClr val="0070C0"/>
                </a:solidFill>
                <a:latin typeface="Huawei Sans" panose="020C0503030203020204" pitchFamily="34" charset="0"/>
              </a:rPr>
              <a:t>declaration   </a:t>
            </a:r>
            <a:r>
              <a:rPr lang="en-US" dirty="0">
                <a:solidFill>
                  <a:srgbClr val="0070C0"/>
                </a:solidFill>
                <a:latin typeface="Huawei Sans" panose="020C0503030203020204" pitchFamily="34" charset="0"/>
              </a:rPr>
              <a:t>--</a:t>
            </a:r>
            <a:endParaRPr lang="en-US" dirty="0">
              <a:solidFill>
                <a:srgbClr val="0070C0"/>
              </a:solidFill>
              <a:latin typeface="Huawei Sans" panose="020C0503030203020204" pitchFamily="34" charset="0"/>
            </a:endParaRPr>
          </a:p>
          <a:p>
            <a:pPr algn="r" fontAlgn="ctr"/>
            <a:r>
              <a:rPr lang="en-US" dirty="0">
                <a:solidFill>
                  <a:srgbClr val="0070C0"/>
                </a:solidFill>
                <a:latin typeface="Huawei Sans" panose="020C0503030203020204" pitchFamily="34" charset="0"/>
              </a:rPr>
              <a:t>             Encoding format declaration </a:t>
            </a:r>
            <a:r>
              <a:rPr lang="en-US" dirty="0" smtClean="0">
                <a:solidFill>
                  <a:srgbClr val="0070C0"/>
                </a:solidFill>
                <a:latin typeface="Huawei Sans" panose="020C0503030203020204" pitchFamily="34" charset="0"/>
              </a:rPr>
              <a:t>  --</a:t>
            </a:r>
            <a:endParaRPr lang="en-US" dirty="0">
              <a:solidFill>
                <a:srgbClr val="0070C0"/>
              </a:solidFill>
              <a:latin typeface="Huawei Sans" panose="020C0503030203020204" pitchFamily="34" charset="0"/>
            </a:endParaRPr>
          </a:p>
          <a:p>
            <a:pPr algn="r" fontAlgn="ctr"/>
            <a:endParaRPr lang="en-US" altLang="zh-CN" dirty="0">
              <a:solidFill>
                <a:srgbClr val="0070C0"/>
              </a:solidFill>
              <a:latin typeface="Huawei Sans" panose="020C0503030203020204" pitchFamily="34" charset="0"/>
            </a:endParaRPr>
          </a:p>
          <a:p>
            <a:pPr algn="r" fontAlgn="ctr"/>
            <a:r>
              <a:rPr lang="en-US" dirty="0">
                <a:solidFill>
                  <a:srgbClr val="0070C0"/>
                </a:solidFill>
                <a:latin typeface="Huawei Sans" panose="020C0503030203020204" pitchFamily="34" charset="0"/>
              </a:rPr>
              <a:t>Module comment or document </a:t>
            </a:r>
            <a:r>
              <a:rPr lang="en-US" dirty="0" smtClean="0">
                <a:solidFill>
                  <a:srgbClr val="0070C0"/>
                </a:solidFill>
                <a:latin typeface="Huawei Sans" panose="020C0503030203020204" pitchFamily="34" charset="0"/>
              </a:rPr>
              <a:t>string   </a:t>
            </a:r>
            <a:r>
              <a:rPr lang="en-US" dirty="0">
                <a:solidFill>
                  <a:srgbClr val="0070C0"/>
                </a:solidFill>
                <a:latin typeface="Huawei Sans" panose="020C0503030203020204" pitchFamily="34" charset="0"/>
              </a:rPr>
              <a:t>--</a:t>
            </a:r>
            <a:endParaRPr lang="en-US" dirty="0">
              <a:solidFill>
                <a:srgbClr val="0070C0"/>
              </a:solidFill>
              <a:latin typeface="Huawei Sans" panose="020C0503030203020204" pitchFamily="34" charset="0"/>
            </a:endParaRPr>
          </a:p>
          <a:p>
            <a:pPr algn="r" fontAlgn="ctr"/>
            <a:endParaRPr lang="en-US" altLang="zh-CN" dirty="0">
              <a:solidFill>
                <a:srgbClr val="0070C0"/>
              </a:solidFill>
              <a:latin typeface="Huawei Sans" panose="020C0503030203020204" pitchFamily="34" charset="0"/>
            </a:endParaRPr>
          </a:p>
          <a:p>
            <a:pPr algn="r" fontAlgn="ctr"/>
            <a:endParaRPr lang="en-US" altLang="zh-CN" dirty="0">
              <a:solidFill>
                <a:srgbClr val="0070C0"/>
              </a:solidFill>
              <a:latin typeface="Huawei Sans" panose="020C0503030203020204" pitchFamily="34" charset="0"/>
            </a:endParaRPr>
          </a:p>
          <a:p>
            <a:pPr algn="r" fontAlgn="ctr"/>
            <a:endParaRPr lang="en-US" altLang="zh-CN" dirty="0">
              <a:solidFill>
                <a:srgbClr val="0070C0"/>
              </a:solidFill>
              <a:latin typeface="Huawei Sans" panose="020C0503030203020204" pitchFamily="34" charset="0"/>
            </a:endParaRPr>
          </a:p>
          <a:p>
            <a:pPr algn="r" fontAlgn="ctr"/>
            <a:endParaRPr lang="en-US" altLang="zh-CN" dirty="0">
              <a:solidFill>
                <a:srgbClr val="0070C0"/>
              </a:solidFill>
              <a:latin typeface="Huawei Sans" panose="020C0503030203020204" pitchFamily="34" charset="0"/>
            </a:endParaRPr>
          </a:p>
          <a:p>
            <a:pPr algn="r" fontAlgn="ctr"/>
            <a:r>
              <a:rPr lang="en-US" dirty="0">
                <a:solidFill>
                  <a:srgbClr val="0070C0"/>
                </a:solidFill>
                <a:latin typeface="Huawei Sans" panose="020C0503030203020204" pitchFamily="34" charset="0"/>
              </a:rPr>
              <a:t>            Time when a module is </a:t>
            </a:r>
            <a:r>
              <a:rPr lang="en-US" dirty="0" smtClean="0">
                <a:solidFill>
                  <a:srgbClr val="0070C0"/>
                </a:solidFill>
                <a:latin typeface="Huawei Sans" panose="020C0503030203020204" pitchFamily="34" charset="0"/>
              </a:rPr>
              <a:t>imported   </a:t>
            </a:r>
            <a:r>
              <a:rPr lang="en-US" dirty="0">
                <a:solidFill>
                  <a:srgbClr val="0070C0"/>
                </a:solidFill>
                <a:latin typeface="Huawei Sans" panose="020C0503030203020204" pitchFamily="34" charset="0"/>
              </a:rPr>
              <a:t>--</a:t>
            </a:r>
            <a:endParaRPr lang="en-US" dirty="0">
              <a:solidFill>
                <a:srgbClr val="0070C0"/>
              </a:solidFill>
              <a:latin typeface="Huawei Sans" panose="020C0503030203020204" pitchFamily="34" charset="0"/>
            </a:endParaRPr>
          </a:p>
          <a:p>
            <a:pPr algn="r" fontAlgn="ctr"/>
            <a:r>
              <a:rPr lang="en-US" dirty="0">
                <a:solidFill>
                  <a:srgbClr val="0070C0"/>
                </a:solidFill>
                <a:latin typeface="Huawei Sans" panose="020C0503030203020204" pitchFamily="34" charset="0"/>
              </a:rPr>
              <a:t>            </a:t>
            </a:r>
            <a:r>
              <a:rPr lang="en-US" dirty="0" smtClean="0">
                <a:solidFill>
                  <a:srgbClr val="0070C0"/>
                </a:solidFill>
                <a:latin typeface="Huawei Sans" panose="020C0503030203020204" pitchFamily="34" charset="0"/>
              </a:rPr>
              <a:t> </a:t>
            </a:r>
            <a:r>
              <a:rPr lang="en-US" dirty="0">
                <a:solidFill>
                  <a:srgbClr val="0070C0"/>
                </a:solidFill>
                <a:latin typeface="Huawei Sans" panose="020C0503030203020204" pitchFamily="34" charset="0"/>
              </a:rPr>
              <a:t>Code is </a:t>
            </a:r>
            <a:r>
              <a:rPr lang="en-US" dirty="0" smtClean="0">
                <a:solidFill>
                  <a:srgbClr val="0070C0"/>
                </a:solidFill>
                <a:latin typeface="Huawei Sans" panose="020C0503030203020204" pitchFamily="34" charset="0"/>
              </a:rPr>
              <a:t>running   </a:t>
            </a:r>
            <a:r>
              <a:rPr lang="en-US" altLang="zh-CN" dirty="0" smtClean="0">
                <a:solidFill>
                  <a:srgbClr val="0070C0"/>
                </a:solidFill>
                <a:latin typeface="Huawei Sans" panose="020C0503030203020204" pitchFamily="34" charset="0"/>
              </a:rPr>
              <a:t>--</a:t>
            </a:r>
            <a:endParaRPr lang="en-US" altLang="zh-CN" dirty="0">
              <a:solidFill>
                <a:srgbClr val="0070C0"/>
              </a:solidFill>
              <a:latin typeface="Huawei Sans" panose="020C0503030203020204" pitchFamily="34" charset="0"/>
            </a:endParaRPr>
          </a:p>
          <a:p>
            <a:pPr algn="r" fontAlgn="ctr"/>
            <a:r>
              <a:rPr lang="en-US" dirty="0" smtClean="0">
                <a:solidFill>
                  <a:srgbClr val="0070C0"/>
                </a:solidFill>
                <a:latin typeface="Huawei Sans" panose="020C0503030203020204" pitchFamily="34" charset="0"/>
              </a:rPr>
              <a:t>       </a:t>
            </a:r>
            <a:endParaRPr lang="en-US" dirty="0">
              <a:solidFill>
                <a:srgbClr val="0070C0"/>
              </a:solidFill>
              <a:latin typeface="Huawei Sans" panose="020C0503030203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1600" dirty="0" smtClean="0"/>
              <a:t>A function is a block of organized, reusable code that is used to perform a single, related action. It can improve the modularity of the program and code utilization. The function is defined using the </a:t>
            </a:r>
            <a:r>
              <a:rPr lang="en-US" altLang="zh-CN" sz="1600" dirty="0" err="1" smtClean="0"/>
              <a:t>def</a:t>
            </a:r>
            <a:r>
              <a:rPr lang="en-US" altLang="zh-CN" sz="1600" dirty="0" smtClean="0"/>
              <a:t> keyword.</a:t>
            </a:r>
            <a:endParaRPr lang="en-US" altLang="zh-CN" sz="1600" dirty="0" smtClean="0"/>
          </a:p>
          <a:p>
            <a:r>
              <a:rPr lang="en-US" altLang="zh-CN" sz="1600" dirty="0" smtClean="0"/>
              <a:t>A module is a saved Python file. Modules can contain definitions of functions, classes, and variables that can then be utilized in other Python programs. The only difference between a module and a regular Python program is that the module is used for importing by other programs. Therefore, a module usually does not have a main function.</a:t>
            </a:r>
            <a:endParaRPr lang="en-US" altLang="zh-CN" sz="1600" dirty="0" smtClean="0"/>
          </a:p>
          <a:p>
            <a:endParaRPr lang="zh-CN" altLang="en-US" sz="1600" dirty="0"/>
          </a:p>
        </p:txBody>
      </p:sp>
      <p:sp>
        <p:nvSpPr>
          <p:cNvPr id="2" name="标题 1"/>
          <p:cNvSpPr>
            <a:spLocks noGrp="1"/>
          </p:cNvSpPr>
          <p:nvPr>
            <p:ph type="title"/>
          </p:nvPr>
        </p:nvSpPr>
        <p:spPr/>
        <p:txBody>
          <a:bodyPr/>
          <a:lstStyle/>
          <a:p>
            <a:r>
              <a:rPr lang="en-US" smtClean="0"/>
              <a:t>Python Functions and Modules</a:t>
            </a:r>
            <a:endParaRPr lang="en-US"/>
          </a:p>
        </p:txBody>
      </p:sp>
      <p:grpSp>
        <p:nvGrpSpPr>
          <p:cNvPr id="18" name="组合 17"/>
          <p:cNvGrpSpPr/>
          <p:nvPr/>
        </p:nvGrpSpPr>
        <p:grpSpPr>
          <a:xfrm>
            <a:off x="2322466" y="5870477"/>
            <a:ext cx="3747712" cy="369332"/>
            <a:chOff x="1703146" y="5657674"/>
            <a:chExt cx="3379980" cy="369332"/>
          </a:xfrm>
        </p:grpSpPr>
        <p:sp>
          <p:nvSpPr>
            <p:cNvPr id="19" name="文本框 18"/>
            <p:cNvSpPr txBox="1"/>
            <p:nvPr/>
          </p:nvSpPr>
          <p:spPr>
            <a:xfrm>
              <a:off x="2025879" y="5657674"/>
              <a:ext cx="3057247" cy="369332"/>
            </a:xfrm>
            <a:prstGeom prst="rect">
              <a:avLst/>
            </a:prstGeom>
            <a:noFill/>
          </p:spPr>
          <p:txBody>
            <a:bodyPr wrap="square" rtlCol="0">
              <a:noAutofit/>
            </a:bodyPr>
            <a:lstStyle/>
            <a:p>
              <a:pPr fontAlgn="ctr"/>
              <a:r>
                <a:rPr lang="en-US" dirty="0" smtClean="0">
                  <a:latin typeface="Huawei Sans" panose="020C0503030203020204" pitchFamily="34" charset="0"/>
                </a:rPr>
                <a:t>Write a Python file (.</a:t>
              </a:r>
              <a:r>
                <a:rPr lang="en-US" dirty="0" err="1">
                  <a:latin typeface="Huawei Sans" panose="020C0503030203020204" pitchFamily="34" charset="0"/>
                </a:rPr>
                <a:t>py</a:t>
              </a:r>
              <a:r>
                <a:rPr lang="en-US" dirty="0">
                  <a:latin typeface="Huawei Sans" panose="020C0503030203020204" pitchFamily="34" charset="0"/>
                </a:rPr>
                <a:t>).</a:t>
              </a:r>
              <a:endParaRPr lang="en-US" dirty="0">
                <a:latin typeface="Huawei Sans" panose="020C0503030203020204" pitchFamily="34" charset="0"/>
              </a:endParaRPr>
            </a:p>
          </p:txBody>
        </p:sp>
        <p:sp>
          <p:nvSpPr>
            <p:cNvPr id="21" name="Oval 4"/>
            <p:cNvSpPr>
              <a:spLocks noChangeAspect="1"/>
            </p:cNvSpPr>
            <p:nvPr/>
          </p:nvSpPr>
          <p:spPr>
            <a:xfrm>
              <a:off x="1703146" y="5694156"/>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rPr>
                <a:t>1</a:t>
              </a:r>
              <a:endParaRPr lang="en-US" sz="1400" b="1">
                <a:solidFill>
                  <a:schemeClr val="bg1"/>
                </a:solidFill>
                <a:latin typeface="Huawei Sans" panose="020C0503030203020204" pitchFamily="34" charset="0"/>
                <a:ea typeface="方正兰亭黑简体" panose="02000000000000000000" pitchFamily="2" charset="-122"/>
              </a:endParaRPr>
            </a:p>
          </p:txBody>
        </p:sp>
      </p:grpSp>
      <p:grpSp>
        <p:nvGrpSpPr>
          <p:cNvPr id="24" name="组合 23"/>
          <p:cNvGrpSpPr/>
          <p:nvPr/>
        </p:nvGrpSpPr>
        <p:grpSpPr>
          <a:xfrm>
            <a:off x="6961959" y="3316567"/>
            <a:ext cx="3831226" cy="1234900"/>
            <a:chOff x="1838809" y="2964144"/>
            <a:chExt cx="4031836" cy="1234900"/>
          </a:xfrm>
        </p:grpSpPr>
        <p:sp>
          <p:nvSpPr>
            <p:cNvPr id="26" name="矩形 25"/>
            <p:cNvSpPr/>
            <p:nvPr/>
          </p:nvSpPr>
          <p:spPr>
            <a:xfrm>
              <a:off x="1838809" y="2964144"/>
              <a:ext cx="3413228" cy="1234900"/>
            </a:xfrm>
            <a:prstGeom prst="rect">
              <a:avLst/>
            </a:prstGeom>
            <a:solidFill>
              <a:srgbClr val="FFFFCC"/>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32" name="文本框 31"/>
            <p:cNvSpPr txBox="1"/>
            <p:nvPr/>
          </p:nvSpPr>
          <p:spPr>
            <a:xfrm>
              <a:off x="1852257" y="2978503"/>
              <a:ext cx="1799912" cy="369332"/>
            </a:xfrm>
            <a:prstGeom prst="rect">
              <a:avLst/>
            </a:prstGeom>
            <a:solidFill>
              <a:srgbClr val="FFC000"/>
            </a:solidFill>
          </p:spPr>
          <p:txBody>
            <a:bodyPr wrap="square" rtlCol="0">
              <a:noAutofit/>
            </a:bodyPr>
            <a:lstStyle/>
            <a:p>
              <a:pPr fontAlgn="ctr"/>
              <a:r>
                <a:rPr lang="en-US">
                  <a:latin typeface="Huawei Sans" panose="020C0503030203020204" pitchFamily="34" charset="0"/>
                </a:rPr>
                <a:t>test.py</a:t>
              </a:r>
              <a:endParaRPr lang="en-US">
                <a:latin typeface="Huawei Sans" panose="020C0503030203020204" pitchFamily="34" charset="0"/>
              </a:endParaRPr>
            </a:p>
          </p:txBody>
        </p:sp>
        <p:sp>
          <p:nvSpPr>
            <p:cNvPr id="33" name="文本框 32"/>
            <p:cNvSpPr txBox="1"/>
            <p:nvPr/>
          </p:nvSpPr>
          <p:spPr>
            <a:xfrm>
              <a:off x="1863185" y="3368047"/>
              <a:ext cx="4007460" cy="830997"/>
            </a:xfrm>
            <a:prstGeom prst="rect">
              <a:avLst/>
            </a:prstGeom>
            <a:noFill/>
          </p:spPr>
          <p:txBody>
            <a:bodyPr wrap="square" rtlCol="0">
              <a:noAutofit/>
            </a:bodyPr>
            <a:lstStyle/>
            <a:p>
              <a:pPr fontAlgn="ctr"/>
              <a:r>
                <a:rPr lang="en-US" sz="1600" dirty="0">
                  <a:latin typeface="Huawei Sans" panose="020C0503030203020204" pitchFamily="34" charset="0"/>
                </a:rPr>
                <a:t>import </a:t>
              </a:r>
              <a:r>
                <a:rPr lang="en-US" sz="1600" dirty="0">
                  <a:solidFill>
                    <a:srgbClr val="0070C0"/>
                  </a:solidFill>
                  <a:latin typeface="Huawei Sans" panose="020C0503030203020204" pitchFamily="34" charset="0"/>
                </a:rPr>
                <a:t>demo #Import a module.</a:t>
              </a:r>
              <a:endParaRPr lang="en-US" sz="1600" dirty="0">
                <a:solidFill>
                  <a:srgbClr val="0070C0"/>
                </a:solidFill>
                <a:latin typeface="Huawei Sans" panose="020C0503030203020204" pitchFamily="34" charset="0"/>
              </a:endParaRPr>
            </a:p>
            <a:p>
              <a:pPr fontAlgn="ctr"/>
              <a:endParaRPr lang="en-US" altLang="zh-CN" sz="1600" dirty="0">
                <a:latin typeface="Huawei Sans" panose="020C0503030203020204" pitchFamily="34" charset="0"/>
              </a:endParaRPr>
            </a:p>
            <a:p>
              <a:pPr fontAlgn="ctr"/>
              <a:r>
                <a:rPr lang="en-US" sz="1600" dirty="0" err="1">
                  <a:solidFill>
                    <a:srgbClr val="C00000"/>
                  </a:solidFill>
                  <a:latin typeface="Huawei Sans" panose="020C0503030203020204" pitchFamily="34" charset="0"/>
                </a:rPr>
                <a:t>demo.sit</a:t>
              </a:r>
              <a:r>
                <a:rPr lang="en-US" sz="1600" dirty="0" smtClean="0">
                  <a:solidFill>
                    <a:srgbClr val="C00000"/>
                  </a:solidFill>
                  <a:latin typeface="Huawei Sans" panose="020C0503030203020204" pitchFamily="34" charset="0"/>
                </a:rPr>
                <a:t>()     #Call a function.</a:t>
              </a:r>
              <a:endParaRPr lang="en-US" sz="1600" dirty="0">
                <a:solidFill>
                  <a:srgbClr val="C00000"/>
                </a:solidFill>
                <a:latin typeface="Huawei Sans" panose="020C0503030203020204" pitchFamily="34" charset="0"/>
              </a:endParaRPr>
            </a:p>
          </p:txBody>
        </p:sp>
      </p:grpSp>
      <p:grpSp>
        <p:nvGrpSpPr>
          <p:cNvPr id="34" name="组合 33"/>
          <p:cNvGrpSpPr/>
          <p:nvPr/>
        </p:nvGrpSpPr>
        <p:grpSpPr>
          <a:xfrm>
            <a:off x="7013350" y="5893484"/>
            <a:ext cx="2949800" cy="369332"/>
            <a:chOff x="8778752" y="5921773"/>
            <a:chExt cx="2949800" cy="369332"/>
          </a:xfrm>
        </p:grpSpPr>
        <p:sp>
          <p:nvSpPr>
            <p:cNvPr id="35" name="文本框 34"/>
            <p:cNvSpPr txBox="1"/>
            <p:nvPr/>
          </p:nvSpPr>
          <p:spPr>
            <a:xfrm>
              <a:off x="9101485" y="5921773"/>
              <a:ext cx="2627067" cy="369332"/>
            </a:xfrm>
            <a:prstGeom prst="rect">
              <a:avLst/>
            </a:prstGeom>
            <a:noFill/>
          </p:spPr>
          <p:txBody>
            <a:bodyPr wrap="square" rtlCol="0">
              <a:noAutofit/>
            </a:bodyPr>
            <a:lstStyle/>
            <a:p>
              <a:pPr fontAlgn="ctr"/>
              <a:r>
                <a:rPr lang="en-US" dirty="0" smtClean="0">
                  <a:latin typeface="Huawei Sans" panose="020C0503030203020204" pitchFamily="34" charset="0"/>
                </a:rPr>
                <a:t>Import a module.</a:t>
              </a:r>
              <a:endParaRPr lang="en-US" dirty="0">
                <a:latin typeface="Huawei Sans" panose="020C0503030203020204" pitchFamily="34" charset="0"/>
              </a:endParaRPr>
            </a:p>
          </p:txBody>
        </p:sp>
        <p:sp>
          <p:nvSpPr>
            <p:cNvPr id="36" name="Oval 4"/>
            <p:cNvSpPr>
              <a:spLocks noChangeAspect="1"/>
            </p:cNvSpPr>
            <p:nvPr/>
          </p:nvSpPr>
          <p:spPr>
            <a:xfrm>
              <a:off x="8778752" y="5958255"/>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rPr>
                <a:t>2</a:t>
              </a:r>
              <a:endParaRPr lang="en-US" sz="1400" b="1">
                <a:solidFill>
                  <a:schemeClr val="bg1"/>
                </a:solidFill>
                <a:latin typeface="Huawei Sans" panose="020C0503030203020204" pitchFamily="34" charset="0"/>
                <a:ea typeface="方正兰亭黑简体" panose="02000000000000000000" pitchFamily="2" charset="-122"/>
              </a:endParaRPr>
            </a:p>
          </p:txBody>
        </p:sp>
      </p:grpSp>
      <p:sp>
        <p:nvSpPr>
          <p:cNvPr id="37" name="文本框 36"/>
          <p:cNvSpPr txBox="1"/>
          <p:nvPr/>
        </p:nvSpPr>
        <p:spPr>
          <a:xfrm>
            <a:off x="6931842" y="4686889"/>
            <a:ext cx="2097858" cy="369332"/>
          </a:xfrm>
          <a:prstGeom prst="rect">
            <a:avLst/>
          </a:prstGeom>
          <a:noFill/>
        </p:spPr>
        <p:txBody>
          <a:bodyPr wrap="square" rtlCol="0">
            <a:noAutofit/>
          </a:bodyPr>
          <a:lstStyle/>
          <a:p>
            <a:pPr fontAlgn="ctr"/>
            <a:r>
              <a:rPr lang="en-US" dirty="0">
                <a:solidFill>
                  <a:srgbClr val="00B0F0"/>
                </a:solidFill>
                <a:latin typeface="Huawei Sans" panose="020C0503030203020204" pitchFamily="34" charset="0"/>
              </a:rPr>
              <a:t>Execution result:</a:t>
            </a:r>
            <a:endParaRPr lang="en-US" dirty="0">
              <a:solidFill>
                <a:srgbClr val="00B0F0"/>
              </a:solidFill>
              <a:latin typeface="Huawei Sans" panose="020C0503030203020204" pitchFamily="34" charset="0"/>
            </a:endParaRPr>
          </a:p>
        </p:txBody>
      </p:sp>
      <p:sp>
        <p:nvSpPr>
          <p:cNvPr id="38" name="文本框 37"/>
          <p:cNvSpPr txBox="1"/>
          <p:nvPr/>
        </p:nvSpPr>
        <p:spPr>
          <a:xfrm>
            <a:off x="7013350" y="5120110"/>
            <a:ext cx="2178472" cy="584775"/>
          </a:xfrm>
          <a:prstGeom prst="rect">
            <a:avLst/>
          </a:prstGeom>
          <a:solidFill>
            <a:srgbClr val="F4FBFE"/>
          </a:solidFill>
          <a:ln>
            <a:solidFill>
              <a:srgbClr val="00B0F0"/>
            </a:solidFill>
          </a:ln>
        </p:spPr>
        <p:txBody>
          <a:bodyPr wrap="square" rtlCol="0">
            <a:noAutofit/>
          </a:bodyPr>
          <a:lstStyle>
            <a:defPPr>
              <a:defRPr lang="en-US"/>
            </a:defPPr>
            <a:lvl1pPr>
              <a:defRPr sz="1600"/>
            </a:lvl1pPr>
          </a:lstStyle>
          <a:p>
            <a:pPr fontAlgn="ctr"/>
            <a:r>
              <a:rPr lang="en-US">
                <a:latin typeface="Huawei Sans" panose="020C0503030203020204" pitchFamily="34" charset="0"/>
              </a:rPr>
              <a:t>A dog is now sitting.</a:t>
            </a:r>
            <a:endParaRPr lang="en-US">
              <a:latin typeface="Huawei Sans" panose="020C0503030203020204" pitchFamily="34" charset="0"/>
            </a:endParaRPr>
          </a:p>
          <a:p>
            <a:pPr fontAlgn="ctr"/>
            <a:r>
              <a:rPr lang="en-US">
                <a:latin typeface="Huawei Sans" panose="020C0503030203020204" pitchFamily="34" charset="0"/>
              </a:rPr>
              <a:t>A dog is now sitting.</a:t>
            </a:r>
            <a:endParaRPr lang="en-US">
              <a:latin typeface="Huawei Sans" panose="020C0503030203020204" pitchFamily="34" charset="0"/>
            </a:endParaRPr>
          </a:p>
        </p:txBody>
      </p:sp>
      <p:grpSp>
        <p:nvGrpSpPr>
          <p:cNvPr id="39" name="组合 38"/>
          <p:cNvGrpSpPr/>
          <p:nvPr/>
        </p:nvGrpSpPr>
        <p:grpSpPr>
          <a:xfrm>
            <a:off x="2158259" y="3311876"/>
            <a:ext cx="3911919" cy="2338926"/>
            <a:chOff x="1491759" y="2852739"/>
            <a:chExt cx="3911919" cy="2338926"/>
          </a:xfrm>
        </p:grpSpPr>
        <p:grpSp>
          <p:nvGrpSpPr>
            <p:cNvPr id="40" name="组合 39"/>
            <p:cNvGrpSpPr/>
            <p:nvPr/>
          </p:nvGrpSpPr>
          <p:grpSpPr>
            <a:xfrm>
              <a:off x="1577445" y="2852739"/>
              <a:ext cx="3826233" cy="2338926"/>
              <a:chOff x="523635" y="3627099"/>
              <a:chExt cx="3826233" cy="2338926"/>
            </a:xfrm>
          </p:grpSpPr>
          <p:grpSp>
            <p:nvGrpSpPr>
              <p:cNvPr id="42" name="组合 41"/>
              <p:cNvGrpSpPr/>
              <p:nvPr/>
            </p:nvGrpSpPr>
            <p:grpSpPr>
              <a:xfrm>
                <a:off x="523635" y="3627099"/>
                <a:ext cx="3826233" cy="1478636"/>
                <a:chOff x="1838811" y="2964145"/>
                <a:chExt cx="3659454" cy="1478636"/>
              </a:xfrm>
            </p:grpSpPr>
            <p:sp>
              <p:nvSpPr>
                <p:cNvPr id="44" name="矩形 43"/>
                <p:cNvSpPr/>
                <p:nvPr/>
              </p:nvSpPr>
              <p:spPr>
                <a:xfrm>
                  <a:off x="1838811" y="2964145"/>
                  <a:ext cx="2926032" cy="1459343"/>
                </a:xfrm>
                <a:prstGeom prst="rect">
                  <a:avLst/>
                </a:prstGeom>
                <a:solidFill>
                  <a:srgbClr val="FFFFCC"/>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sp>
              <p:nvSpPr>
                <p:cNvPr id="45" name="文本框 44"/>
                <p:cNvSpPr txBox="1"/>
                <p:nvPr/>
              </p:nvSpPr>
              <p:spPr>
                <a:xfrm>
                  <a:off x="1852257" y="2978503"/>
                  <a:ext cx="1799912" cy="369332"/>
                </a:xfrm>
                <a:prstGeom prst="rect">
                  <a:avLst/>
                </a:prstGeom>
                <a:solidFill>
                  <a:srgbClr val="FFC000"/>
                </a:solidFill>
              </p:spPr>
              <p:txBody>
                <a:bodyPr wrap="square" rtlCol="0">
                  <a:noAutofit/>
                </a:bodyPr>
                <a:lstStyle/>
                <a:p>
                  <a:pPr fontAlgn="ctr"/>
                  <a:r>
                    <a:rPr lang="en-US" dirty="0">
                      <a:solidFill>
                        <a:srgbClr val="0070C0"/>
                      </a:solidFill>
                      <a:latin typeface="Huawei Sans" panose="020C0503030203020204" pitchFamily="34" charset="0"/>
                    </a:rPr>
                    <a:t>demo</a:t>
                  </a:r>
                  <a:r>
                    <a:rPr lang="en-US" dirty="0">
                      <a:latin typeface="Huawei Sans" panose="020C0503030203020204" pitchFamily="34" charset="0"/>
                    </a:rPr>
                    <a:t>.py</a:t>
                  </a:r>
                  <a:endParaRPr lang="en-US" dirty="0">
                    <a:latin typeface="Huawei Sans" panose="020C0503030203020204" pitchFamily="34" charset="0"/>
                  </a:endParaRPr>
                </a:p>
              </p:txBody>
            </p:sp>
            <p:sp>
              <p:nvSpPr>
                <p:cNvPr id="46" name="文本框 45"/>
                <p:cNvSpPr txBox="1"/>
                <p:nvPr/>
              </p:nvSpPr>
              <p:spPr>
                <a:xfrm>
                  <a:off x="1860266" y="3365563"/>
                  <a:ext cx="3637999" cy="1077218"/>
                </a:xfrm>
                <a:prstGeom prst="rect">
                  <a:avLst/>
                </a:prstGeom>
                <a:noFill/>
              </p:spPr>
              <p:txBody>
                <a:bodyPr wrap="square" rtlCol="0">
                  <a:noAutofit/>
                </a:bodyPr>
                <a:lstStyle/>
                <a:p>
                  <a:pPr fontAlgn="ctr"/>
                  <a:r>
                    <a:rPr lang="en-US" sz="1600" dirty="0" err="1">
                      <a:solidFill>
                        <a:srgbClr val="C00000"/>
                      </a:solidFill>
                      <a:latin typeface="Huawei Sans" panose="020C0503030203020204" pitchFamily="34" charset="0"/>
                    </a:rPr>
                    <a:t>def</a:t>
                  </a:r>
                  <a:r>
                    <a:rPr lang="en-US" sz="1600" dirty="0">
                      <a:solidFill>
                        <a:srgbClr val="C00000"/>
                      </a:solidFill>
                      <a:latin typeface="Huawei Sans" panose="020C0503030203020204" pitchFamily="34" charset="0"/>
                    </a:rPr>
                    <a:t> sit(): #Define a function.</a:t>
                  </a:r>
                  <a:endParaRPr lang="en-US" sz="1600" dirty="0">
                    <a:solidFill>
                      <a:srgbClr val="C00000"/>
                    </a:solidFill>
                    <a:latin typeface="Huawei Sans" panose="020C0503030203020204" pitchFamily="34" charset="0"/>
                  </a:endParaRPr>
                </a:p>
                <a:p>
                  <a:pPr fontAlgn="ctr"/>
                  <a:r>
                    <a:rPr lang="en-US" sz="1600" dirty="0">
                      <a:solidFill>
                        <a:srgbClr val="C00000"/>
                      </a:solidFill>
                      <a:latin typeface="Huawei Sans" panose="020C0503030203020204" pitchFamily="34" charset="0"/>
                    </a:rPr>
                    <a:t>    </a:t>
                  </a:r>
                  <a:r>
                    <a:rPr lang="en-US" sz="1600" dirty="0">
                      <a:latin typeface="Huawei Sans" panose="020C0503030203020204" pitchFamily="34" charset="0"/>
                    </a:rPr>
                    <a:t>print ('A dog is now sitting’)</a:t>
                  </a:r>
                  <a:endParaRPr lang="en-US" sz="1600" dirty="0">
                    <a:latin typeface="Huawei Sans" panose="020C0503030203020204" pitchFamily="34" charset="0"/>
                  </a:endParaRPr>
                </a:p>
                <a:p>
                  <a:pPr fontAlgn="ctr"/>
                  <a:endParaRPr lang="en-US" altLang="zh-CN" sz="1600" dirty="0">
                    <a:latin typeface="Huawei Sans" panose="020C0503030203020204" pitchFamily="34" charset="0"/>
                  </a:endParaRPr>
                </a:p>
                <a:p>
                  <a:pPr fontAlgn="ctr"/>
                  <a:r>
                    <a:rPr lang="en-US" sz="1600" dirty="0">
                      <a:latin typeface="Huawei Sans" panose="020C0503030203020204" pitchFamily="34" charset="0"/>
                    </a:rPr>
                    <a:t>sit() </a:t>
                  </a:r>
                  <a:r>
                    <a:rPr lang="en-US" sz="1600" dirty="0" smtClean="0">
                      <a:latin typeface="Huawei Sans" panose="020C0503030203020204" pitchFamily="34" charset="0"/>
                    </a:rPr>
                    <a:t>#Call a function.</a:t>
                  </a:r>
                  <a:endParaRPr lang="en-US" sz="1600" dirty="0">
                    <a:latin typeface="Huawei Sans" panose="020C0503030203020204" pitchFamily="34" charset="0"/>
                  </a:endParaRPr>
                </a:p>
              </p:txBody>
            </p:sp>
          </p:grpSp>
          <p:sp>
            <p:nvSpPr>
              <p:cNvPr id="43" name="文本框 42"/>
              <p:cNvSpPr txBox="1"/>
              <p:nvPr/>
            </p:nvSpPr>
            <p:spPr>
              <a:xfrm>
                <a:off x="537694" y="5627471"/>
                <a:ext cx="2313996" cy="338554"/>
              </a:xfrm>
              <a:prstGeom prst="rect">
                <a:avLst/>
              </a:prstGeom>
              <a:solidFill>
                <a:srgbClr val="F4FBFE"/>
              </a:solidFill>
              <a:ln>
                <a:solidFill>
                  <a:srgbClr val="00B0F0"/>
                </a:solidFill>
              </a:ln>
            </p:spPr>
            <p:txBody>
              <a:bodyPr wrap="square" rtlCol="0">
                <a:noAutofit/>
              </a:bodyPr>
              <a:lstStyle>
                <a:defPPr>
                  <a:defRPr lang="en-US"/>
                </a:defPPr>
              </a:lstStyle>
              <a:p>
                <a:pPr fontAlgn="ctr"/>
                <a:r>
                  <a:rPr lang="en-US" sz="1600" dirty="0">
                    <a:latin typeface="Huawei Sans" panose="020C0503030203020204" pitchFamily="34" charset="0"/>
                  </a:rPr>
                  <a:t>A dog is now sitting.</a:t>
                </a:r>
                <a:endParaRPr lang="en-US" sz="1600" dirty="0">
                  <a:latin typeface="Huawei Sans" panose="020C0503030203020204" pitchFamily="34" charset="0"/>
                </a:endParaRPr>
              </a:p>
            </p:txBody>
          </p:sp>
        </p:grpSp>
        <p:sp>
          <p:nvSpPr>
            <p:cNvPr id="41" name="文本框 40"/>
            <p:cNvSpPr txBox="1"/>
            <p:nvPr/>
          </p:nvSpPr>
          <p:spPr>
            <a:xfrm>
              <a:off x="1491759" y="4382101"/>
              <a:ext cx="1981688" cy="369332"/>
            </a:xfrm>
            <a:prstGeom prst="rect">
              <a:avLst/>
            </a:prstGeom>
            <a:noFill/>
          </p:spPr>
          <p:txBody>
            <a:bodyPr wrap="square" rtlCol="0">
              <a:noAutofit/>
            </a:bodyPr>
            <a:lstStyle/>
            <a:p>
              <a:pPr fontAlgn="ctr"/>
              <a:r>
                <a:rPr lang="en-US" dirty="0">
                  <a:solidFill>
                    <a:srgbClr val="00B0F0"/>
                  </a:solidFill>
                  <a:latin typeface="Huawei Sans" panose="020C0503030203020204" pitchFamily="34" charset="0"/>
                </a:rPr>
                <a:t>Execution result:</a:t>
              </a:r>
              <a:endParaRPr lang="en-US" dirty="0">
                <a:solidFill>
                  <a:srgbClr val="00B0F0"/>
                </a:solidFill>
                <a:latin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altLang="zh-CN" sz="1800" dirty="0" smtClean="0"/>
              <a:t>A class is a collection of properties and methods that are the same. The class keyword is used to define a class.</a:t>
            </a:r>
            <a:endParaRPr lang="en-US" altLang="zh-CN" sz="1800" dirty="0" smtClean="0"/>
          </a:p>
          <a:p>
            <a:r>
              <a:rPr lang="en-US" altLang="zh-CN" sz="1800" dirty="0" smtClean="0"/>
              <a:t>The function of an instantiated class is called a method. When you define a method, a class must carry the </a:t>
            </a:r>
            <a:r>
              <a:rPr lang="en-US" altLang="zh-CN" sz="1800" b="1" dirty="0" smtClean="0"/>
              <a:t>self </a:t>
            </a:r>
            <a:r>
              <a:rPr lang="en-US" altLang="zh-CN" sz="1800" dirty="0" smtClean="0"/>
              <a:t>keyword, which indicates the instance of the class.</a:t>
            </a:r>
            <a:endParaRPr lang="en-US" altLang="zh-CN" sz="1800" dirty="0" smtClean="0"/>
          </a:p>
          <a:p>
            <a:endParaRPr lang="zh-CN" altLang="en-US" sz="1800" dirty="0" smtClean="0"/>
          </a:p>
          <a:p>
            <a:endParaRPr lang="zh-CN" altLang="en-US" sz="1800" dirty="0"/>
          </a:p>
        </p:txBody>
      </p:sp>
      <p:sp>
        <p:nvSpPr>
          <p:cNvPr id="2" name="标题 1"/>
          <p:cNvSpPr>
            <a:spLocks noGrp="1"/>
          </p:cNvSpPr>
          <p:nvPr>
            <p:ph type="title"/>
          </p:nvPr>
        </p:nvSpPr>
        <p:spPr/>
        <p:txBody>
          <a:bodyPr/>
          <a:lstStyle/>
          <a:p>
            <a:r>
              <a:rPr lang="en-US" smtClean="0"/>
              <a:t>Python Classes and Methods</a:t>
            </a:r>
            <a:endParaRPr lang="en-US"/>
          </a:p>
        </p:txBody>
      </p:sp>
      <p:grpSp>
        <p:nvGrpSpPr>
          <p:cNvPr id="21" name="组合 20"/>
          <p:cNvGrpSpPr/>
          <p:nvPr/>
        </p:nvGrpSpPr>
        <p:grpSpPr>
          <a:xfrm>
            <a:off x="1387933" y="2962596"/>
            <a:ext cx="5045528" cy="2203232"/>
            <a:chOff x="1838809" y="2964145"/>
            <a:chExt cx="4653575" cy="2203232"/>
          </a:xfrm>
        </p:grpSpPr>
        <p:sp>
          <p:nvSpPr>
            <p:cNvPr id="24" name="矩形 23"/>
            <p:cNvSpPr/>
            <p:nvPr/>
          </p:nvSpPr>
          <p:spPr>
            <a:xfrm>
              <a:off x="1838809" y="2964145"/>
              <a:ext cx="4305596" cy="2203232"/>
            </a:xfrm>
            <a:prstGeom prst="rect">
              <a:avLst/>
            </a:prstGeom>
            <a:solidFill>
              <a:srgbClr val="FFFFCC"/>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200">
                <a:latin typeface="Huawei Sans" panose="020C0503030203020204" pitchFamily="34" charset="0"/>
              </a:endParaRPr>
            </a:p>
          </p:txBody>
        </p:sp>
        <p:sp>
          <p:nvSpPr>
            <p:cNvPr id="25" name="文本框 24"/>
            <p:cNvSpPr txBox="1"/>
            <p:nvPr/>
          </p:nvSpPr>
          <p:spPr>
            <a:xfrm>
              <a:off x="1852257" y="2978503"/>
              <a:ext cx="1799912" cy="276999"/>
            </a:xfrm>
            <a:prstGeom prst="rect">
              <a:avLst/>
            </a:prstGeom>
            <a:solidFill>
              <a:srgbClr val="FFC000"/>
            </a:solidFill>
          </p:spPr>
          <p:txBody>
            <a:bodyPr wrap="square" rtlCol="0">
              <a:noAutofit/>
            </a:bodyPr>
            <a:lstStyle/>
            <a:p>
              <a:pPr fontAlgn="ctr"/>
              <a:r>
                <a:rPr lang="en-US" sz="1200">
                  <a:latin typeface="Huawei Sans" panose="020C0503030203020204" pitchFamily="34" charset="0"/>
                </a:rPr>
                <a:t>demo.py</a:t>
              </a:r>
              <a:endParaRPr lang="en-US" sz="1200">
                <a:latin typeface="Huawei Sans" panose="020C0503030203020204" pitchFamily="34" charset="0"/>
              </a:endParaRPr>
            </a:p>
          </p:txBody>
        </p:sp>
        <p:sp>
          <p:nvSpPr>
            <p:cNvPr id="26" name="文本框 25"/>
            <p:cNvSpPr txBox="1"/>
            <p:nvPr/>
          </p:nvSpPr>
          <p:spPr>
            <a:xfrm>
              <a:off x="1838809" y="3351495"/>
              <a:ext cx="4653575" cy="1569660"/>
            </a:xfrm>
            <a:prstGeom prst="rect">
              <a:avLst/>
            </a:prstGeom>
            <a:noFill/>
          </p:spPr>
          <p:txBody>
            <a:bodyPr wrap="square" rtlCol="0">
              <a:noAutofit/>
            </a:bodyPr>
            <a:lstStyle/>
            <a:p>
              <a:pPr fontAlgn="ctr"/>
              <a:r>
                <a:rPr lang="en-US" sz="1200" dirty="0">
                  <a:solidFill>
                    <a:srgbClr val="C00000"/>
                  </a:solidFill>
                  <a:latin typeface="Huawei Sans" panose="020C0503030203020204" pitchFamily="34" charset="0"/>
                </a:rPr>
                <a:t>class Dog(): #Define a class.</a:t>
              </a:r>
              <a:endParaRPr lang="en-US" sz="1200" dirty="0">
                <a:solidFill>
                  <a:srgbClr val="C00000"/>
                </a:solidFill>
                <a:latin typeface="Huawei Sans" panose="020C0503030203020204" pitchFamily="34" charset="0"/>
              </a:endParaRPr>
            </a:p>
            <a:p>
              <a:pPr fontAlgn="ctr"/>
              <a:r>
                <a:rPr lang="en-US" sz="1200" dirty="0">
                  <a:latin typeface="Huawei Sans" panose="020C0503030203020204" pitchFamily="34" charset="0"/>
                </a:rPr>
                <a:t>    </a:t>
              </a:r>
              <a:r>
                <a:rPr lang="en-US" sz="1200" dirty="0" err="1">
                  <a:solidFill>
                    <a:srgbClr val="00B050"/>
                  </a:solidFill>
                  <a:latin typeface="Huawei Sans" panose="020C0503030203020204" pitchFamily="34" charset="0"/>
                </a:rPr>
                <a:t>def</a:t>
              </a:r>
              <a:r>
                <a:rPr lang="en-US" sz="1200" dirty="0">
                  <a:solidFill>
                    <a:srgbClr val="00B050"/>
                  </a:solidFill>
                  <a:latin typeface="Huawei Sans" panose="020C0503030203020204" pitchFamily="34" charset="0"/>
                </a:rPr>
                <a:t> sit(self):  #Define a method.</a:t>
              </a:r>
              <a:endParaRPr lang="en-US" sz="1200" dirty="0">
                <a:solidFill>
                  <a:srgbClr val="00B050"/>
                </a:solidFill>
                <a:latin typeface="Huawei Sans" panose="020C0503030203020204" pitchFamily="34" charset="0"/>
              </a:endParaRPr>
            </a:p>
            <a:p>
              <a:pPr fontAlgn="ctr"/>
              <a:r>
                <a:rPr lang="en-US" sz="1200" dirty="0">
                  <a:latin typeface="Huawei Sans" panose="020C0503030203020204" pitchFamily="34" charset="0"/>
                </a:rPr>
                <a:t>        print(“A dog is now sitting.")</a:t>
              </a:r>
              <a:endParaRPr lang="en-US" sz="1200" dirty="0">
                <a:latin typeface="Huawei Sans" panose="020C0503030203020204" pitchFamily="34" charset="0"/>
              </a:endParaRPr>
            </a:p>
            <a:p>
              <a:pPr fontAlgn="ctr"/>
              <a:endParaRPr lang="en-US" altLang="zh-CN" sz="1200" dirty="0">
                <a:latin typeface="Huawei Sans" panose="020C0503030203020204" pitchFamily="34" charset="0"/>
              </a:endParaRPr>
            </a:p>
            <a:p>
              <a:pPr fontAlgn="ctr"/>
              <a:r>
                <a:rPr lang="en-US" sz="1200" dirty="0">
                  <a:solidFill>
                    <a:srgbClr val="0070C0"/>
                  </a:solidFill>
                  <a:latin typeface="Huawei Sans" panose="020C0503030203020204" pitchFamily="34" charset="0"/>
                </a:rPr>
                <a:t>Richard</a:t>
              </a:r>
              <a:r>
                <a:rPr lang="en-US" sz="1200" dirty="0">
                  <a:latin typeface="Huawei Sans" panose="020C0503030203020204" pitchFamily="34" charset="0"/>
                </a:rPr>
                <a:t> = Dog() #The class is instantiated.</a:t>
              </a:r>
              <a:endParaRPr lang="en-US" sz="1200" dirty="0">
                <a:latin typeface="Huawei Sans" panose="020C0503030203020204" pitchFamily="34" charset="0"/>
              </a:endParaRPr>
            </a:p>
            <a:p>
              <a:pPr fontAlgn="ctr"/>
              <a:r>
                <a:rPr lang="en-US" sz="1200" dirty="0">
                  <a:latin typeface="Huawei Sans" panose="020C0503030203020204" pitchFamily="34" charset="0"/>
                </a:rPr>
                <a:t>print (type(</a:t>
              </a:r>
              <a:r>
                <a:rPr lang="en-US" sz="1200" dirty="0" err="1">
                  <a:solidFill>
                    <a:srgbClr val="0070C0"/>
                  </a:solidFill>
                  <a:latin typeface="Huawei Sans" panose="020C0503030203020204" pitchFamily="34" charset="0"/>
                </a:rPr>
                <a:t>Richard</a:t>
              </a:r>
              <a:r>
                <a:rPr lang="en-US" sz="1200" dirty="0" err="1">
                  <a:latin typeface="Huawei Sans" panose="020C0503030203020204" pitchFamily="34" charset="0"/>
                </a:rPr>
                <a:t>.</a:t>
              </a:r>
              <a:r>
                <a:rPr lang="en-US" sz="1200" dirty="0" err="1">
                  <a:solidFill>
                    <a:srgbClr val="2FBC6F"/>
                  </a:solidFill>
                  <a:latin typeface="Huawei Sans" panose="020C0503030203020204" pitchFamily="34" charset="0"/>
                </a:rPr>
                <a:t>sit</a:t>
              </a:r>
              <a:r>
                <a:rPr lang="en-US" sz="1200" dirty="0">
                  <a:latin typeface="Huawei Sans" panose="020C0503030203020204" pitchFamily="34" charset="0"/>
                </a:rPr>
                <a:t>)) #The function of an instantiated </a:t>
              </a:r>
              <a:r>
                <a:rPr lang="en-US" altLang="zh-CN" sz="1200" dirty="0">
                  <a:latin typeface="Huawei Sans" panose="020C0503030203020204" pitchFamily="34" charset="0"/>
                </a:rPr>
                <a:t>type</a:t>
              </a:r>
              <a:r>
                <a:rPr lang="en-US" sz="1200" dirty="0">
                  <a:latin typeface="Huawei Sans" panose="020C0503030203020204" pitchFamily="34" charset="0"/>
                </a:rPr>
                <a:t> is called a method.</a:t>
              </a:r>
              <a:endParaRPr lang="en-US" sz="1200" dirty="0">
                <a:latin typeface="Huawei Sans" panose="020C0503030203020204" pitchFamily="34" charset="0"/>
              </a:endParaRPr>
            </a:p>
            <a:p>
              <a:pPr fontAlgn="ctr"/>
              <a:r>
                <a:rPr lang="en-US" sz="1200" dirty="0">
                  <a:latin typeface="Huawei Sans" panose="020C0503030203020204" pitchFamily="34" charset="0"/>
                </a:rPr>
                <a:t>print (type(</a:t>
              </a:r>
              <a:r>
                <a:rPr lang="en-US" sz="1200" dirty="0" err="1">
                  <a:solidFill>
                    <a:srgbClr val="C00000"/>
                  </a:solidFill>
                  <a:latin typeface="Huawei Sans" panose="020C0503030203020204" pitchFamily="34" charset="0"/>
                </a:rPr>
                <a:t>Dog</a:t>
              </a:r>
              <a:r>
                <a:rPr lang="en-US" sz="1200" dirty="0" err="1">
                  <a:latin typeface="Huawei Sans" panose="020C0503030203020204" pitchFamily="34" charset="0"/>
                </a:rPr>
                <a:t>.</a:t>
              </a:r>
              <a:r>
                <a:rPr lang="en-US" sz="1200" dirty="0" err="1">
                  <a:solidFill>
                    <a:srgbClr val="2FBC6F"/>
                  </a:solidFill>
                  <a:latin typeface="Huawei Sans" panose="020C0503030203020204" pitchFamily="34" charset="0"/>
                </a:rPr>
                <a:t>sit</a:t>
              </a:r>
              <a:r>
                <a:rPr lang="en-US" sz="1200" dirty="0">
                  <a:latin typeface="Huawei Sans" panose="020C0503030203020204" pitchFamily="34" charset="0"/>
                </a:rPr>
                <a:t>)) #The </a:t>
              </a:r>
              <a:r>
                <a:rPr lang="en-US" altLang="zh-CN" sz="1200" dirty="0">
                  <a:latin typeface="Huawei Sans" panose="020C0503030203020204" pitchFamily="34" charset="0"/>
                </a:rPr>
                <a:t>type</a:t>
              </a:r>
              <a:r>
                <a:rPr lang="en-US" sz="1200" dirty="0">
                  <a:latin typeface="Huawei Sans" panose="020C0503030203020204" pitchFamily="34" charset="0"/>
                </a:rPr>
                <a:t> is function.</a:t>
              </a:r>
              <a:endParaRPr lang="en-US" sz="1200" dirty="0">
                <a:latin typeface="Huawei Sans" panose="020C0503030203020204" pitchFamily="34" charset="0"/>
              </a:endParaRPr>
            </a:p>
          </p:txBody>
        </p:sp>
      </p:grpSp>
      <p:grpSp>
        <p:nvGrpSpPr>
          <p:cNvPr id="27" name="组合 26"/>
          <p:cNvGrpSpPr/>
          <p:nvPr/>
        </p:nvGrpSpPr>
        <p:grpSpPr>
          <a:xfrm>
            <a:off x="1402731" y="6047807"/>
            <a:ext cx="3379980" cy="369332"/>
            <a:chOff x="1703146" y="5657674"/>
            <a:chExt cx="3379980" cy="369332"/>
          </a:xfrm>
        </p:grpSpPr>
        <p:sp>
          <p:nvSpPr>
            <p:cNvPr id="28" name="文本框 27"/>
            <p:cNvSpPr txBox="1"/>
            <p:nvPr/>
          </p:nvSpPr>
          <p:spPr>
            <a:xfrm>
              <a:off x="2025879" y="5657674"/>
              <a:ext cx="3057247" cy="369332"/>
            </a:xfrm>
            <a:prstGeom prst="rect">
              <a:avLst/>
            </a:prstGeom>
            <a:noFill/>
          </p:spPr>
          <p:txBody>
            <a:bodyPr wrap="square" rtlCol="0">
              <a:noAutofit/>
            </a:bodyPr>
            <a:lstStyle/>
            <a:p>
              <a:pPr fontAlgn="ctr"/>
              <a:r>
                <a:rPr lang="en-US" dirty="0" smtClean="0">
                  <a:latin typeface="Huawei Sans" panose="020C0503030203020204" pitchFamily="34" charset="0"/>
                </a:rPr>
                <a:t>Write a Python file (.</a:t>
              </a:r>
              <a:r>
                <a:rPr lang="en-US" dirty="0" err="1">
                  <a:latin typeface="Huawei Sans" panose="020C0503030203020204" pitchFamily="34" charset="0"/>
                </a:rPr>
                <a:t>py</a:t>
              </a:r>
              <a:r>
                <a:rPr lang="en-US" dirty="0">
                  <a:latin typeface="Huawei Sans" panose="020C0503030203020204" pitchFamily="34" charset="0"/>
                </a:rPr>
                <a:t>).</a:t>
              </a:r>
              <a:endParaRPr lang="en-US" dirty="0">
                <a:latin typeface="Huawei Sans" panose="020C0503030203020204" pitchFamily="34" charset="0"/>
              </a:endParaRPr>
            </a:p>
          </p:txBody>
        </p:sp>
        <p:sp>
          <p:nvSpPr>
            <p:cNvPr id="29" name="Oval 4"/>
            <p:cNvSpPr>
              <a:spLocks noChangeAspect="1"/>
            </p:cNvSpPr>
            <p:nvPr/>
          </p:nvSpPr>
          <p:spPr>
            <a:xfrm>
              <a:off x="1703146" y="5694156"/>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rPr>
                <a:t>1</a:t>
              </a:r>
              <a:endParaRPr lang="en-US" sz="1400" b="1">
                <a:solidFill>
                  <a:schemeClr val="bg1"/>
                </a:solidFill>
                <a:latin typeface="Huawei Sans" panose="020C0503030203020204" pitchFamily="34" charset="0"/>
                <a:ea typeface="方正兰亭黑简体" panose="02000000000000000000" pitchFamily="2" charset="-122"/>
              </a:endParaRPr>
            </a:p>
          </p:txBody>
        </p:sp>
      </p:grpSp>
      <p:grpSp>
        <p:nvGrpSpPr>
          <p:cNvPr id="30" name="组合 29"/>
          <p:cNvGrpSpPr/>
          <p:nvPr/>
        </p:nvGrpSpPr>
        <p:grpSpPr>
          <a:xfrm>
            <a:off x="6782011" y="3289179"/>
            <a:ext cx="2970522" cy="1234900"/>
            <a:chOff x="1838809" y="2964144"/>
            <a:chExt cx="3126064" cy="1234900"/>
          </a:xfrm>
        </p:grpSpPr>
        <p:sp>
          <p:nvSpPr>
            <p:cNvPr id="31" name="矩形 30"/>
            <p:cNvSpPr/>
            <p:nvPr/>
          </p:nvSpPr>
          <p:spPr>
            <a:xfrm>
              <a:off x="1838809" y="2964144"/>
              <a:ext cx="2882007" cy="1234900"/>
            </a:xfrm>
            <a:prstGeom prst="rect">
              <a:avLst/>
            </a:prstGeom>
            <a:solidFill>
              <a:srgbClr val="FFFFCC"/>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200">
                <a:latin typeface="Huawei Sans" panose="020C0503030203020204" pitchFamily="34" charset="0"/>
              </a:endParaRPr>
            </a:p>
          </p:txBody>
        </p:sp>
        <p:sp>
          <p:nvSpPr>
            <p:cNvPr id="32" name="文本框 31"/>
            <p:cNvSpPr txBox="1"/>
            <p:nvPr/>
          </p:nvSpPr>
          <p:spPr>
            <a:xfrm>
              <a:off x="1852257" y="2978503"/>
              <a:ext cx="1799912" cy="276999"/>
            </a:xfrm>
            <a:prstGeom prst="rect">
              <a:avLst/>
            </a:prstGeom>
            <a:solidFill>
              <a:srgbClr val="FFC000"/>
            </a:solidFill>
          </p:spPr>
          <p:txBody>
            <a:bodyPr wrap="square" rtlCol="0">
              <a:noAutofit/>
            </a:bodyPr>
            <a:lstStyle/>
            <a:p>
              <a:pPr fontAlgn="ctr"/>
              <a:r>
                <a:rPr lang="en-US" sz="1200">
                  <a:latin typeface="Huawei Sans" panose="020C0503030203020204" pitchFamily="34" charset="0"/>
                </a:rPr>
                <a:t>test.py</a:t>
              </a:r>
              <a:endParaRPr lang="en-US" sz="1200">
                <a:latin typeface="Huawei Sans" panose="020C0503030203020204" pitchFamily="34" charset="0"/>
              </a:endParaRPr>
            </a:p>
          </p:txBody>
        </p:sp>
        <p:sp>
          <p:nvSpPr>
            <p:cNvPr id="33" name="文本框 32"/>
            <p:cNvSpPr txBox="1"/>
            <p:nvPr/>
          </p:nvSpPr>
          <p:spPr>
            <a:xfrm>
              <a:off x="1863186" y="3368047"/>
              <a:ext cx="3101687" cy="646331"/>
            </a:xfrm>
            <a:prstGeom prst="rect">
              <a:avLst/>
            </a:prstGeom>
            <a:noFill/>
          </p:spPr>
          <p:txBody>
            <a:bodyPr wrap="square" rtlCol="0">
              <a:noAutofit/>
            </a:bodyPr>
            <a:lstStyle/>
            <a:p>
              <a:pPr fontAlgn="ctr"/>
              <a:r>
                <a:rPr lang="en-US" sz="1200" dirty="0">
                  <a:latin typeface="Huawei Sans" panose="020C0503030203020204" pitchFamily="34" charset="0"/>
                </a:rPr>
                <a:t>import </a:t>
              </a:r>
              <a:r>
                <a:rPr lang="en-US" sz="1200" dirty="0">
                  <a:solidFill>
                    <a:srgbClr val="0070C0"/>
                  </a:solidFill>
                  <a:latin typeface="Huawei Sans" panose="020C0503030203020204" pitchFamily="34" charset="0"/>
                </a:rPr>
                <a:t>demo</a:t>
              </a:r>
              <a:endParaRPr lang="en-US" sz="1200" dirty="0">
                <a:solidFill>
                  <a:srgbClr val="0070C0"/>
                </a:solidFill>
                <a:latin typeface="Huawei Sans" panose="020C0503030203020204" pitchFamily="34" charset="0"/>
              </a:endParaRPr>
            </a:p>
            <a:p>
              <a:pPr fontAlgn="ctr"/>
              <a:endParaRPr lang="en-US" altLang="zh-CN" sz="1200" dirty="0">
                <a:latin typeface="Huawei Sans" panose="020C0503030203020204" pitchFamily="34" charset="0"/>
              </a:endParaRPr>
            </a:p>
            <a:p>
              <a:pPr fontAlgn="ctr"/>
              <a:r>
                <a:rPr lang="en-US" sz="1200" dirty="0" err="1">
                  <a:latin typeface="Huawei Sans" panose="020C0503030203020204" pitchFamily="34" charset="0"/>
                </a:rPr>
                <a:t>demo.Dog.sit</a:t>
              </a:r>
              <a:endParaRPr lang="en-US" sz="1200" dirty="0">
                <a:latin typeface="Huawei Sans" panose="020C0503030203020204" pitchFamily="34" charset="0"/>
              </a:endParaRPr>
            </a:p>
          </p:txBody>
        </p:sp>
      </p:grpSp>
      <p:sp>
        <p:nvSpPr>
          <p:cNvPr id="34" name="文本框 33"/>
          <p:cNvSpPr txBox="1"/>
          <p:nvPr/>
        </p:nvSpPr>
        <p:spPr>
          <a:xfrm>
            <a:off x="1389642" y="5476768"/>
            <a:ext cx="1893037" cy="461665"/>
          </a:xfrm>
          <a:prstGeom prst="rect">
            <a:avLst/>
          </a:prstGeom>
          <a:solidFill>
            <a:srgbClr val="F4FBFE"/>
          </a:solidFill>
          <a:ln>
            <a:solidFill>
              <a:srgbClr val="00B0F0"/>
            </a:solidFill>
          </a:ln>
        </p:spPr>
        <p:txBody>
          <a:bodyPr wrap="square" rtlCol="0">
            <a:noAutofit/>
          </a:bodyPr>
          <a:lstStyle>
            <a:defPPr>
              <a:defRPr lang="en-US"/>
            </a:defPPr>
            <a:lvl1pPr>
              <a:defRPr sz="1600"/>
            </a:lvl1pPr>
          </a:lstStyle>
          <a:p>
            <a:pPr fontAlgn="ctr"/>
            <a:r>
              <a:rPr lang="en-US" sz="1200" dirty="0">
                <a:latin typeface="Huawei Sans" panose="020C0503030203020204" pitchFamily="34" charset="0"/>
              </a:rPr>
              <a:t>&lt;class </a:t>
            </a:r>
            <a:r>
              <a:rPr lang="en-US" sz="1200" dirty="0">
                <a:solidFill>
                  <a:srgbClr val="C00000"/>
                </a:solidFill>
                <a:latin typeface="Huawei Sans" panose="020C0503030203020204" pitchFamily="34" charset="0"/>
              </a:rPr>
              <a:t>'method'</a:t>
            </a:r>
            <a:r>
              <a:rPr lang="en-US" sz="1200" dirty="0">
                <a:latin typeface="Huawei Sans" panose="020C0503030203020204" pitchFamily="34" charset="0"/>
              </a:rPr>
              <a:t>&gt;</a:t>
            </a:r>
            <a:endParaRPr lang="en-US" sz="1200" dirty="0">
              <a:latin typeface="Huawei Sans" panose="020C0503030203020204" pitchFamily="34" charset="0"/>
            </a:endParaRPr>
          </a:p>
          <a:p>
            <a:pPr fontAlgn="ctr"/>
            <a:r>
              <a:rPr lang="en-US" sz="1200" dirty="0">
                <a:latin typeface="Huawei Sans" panose="020C0503030203020204" pitchFamily="34" charset="0"/>
              </a:rPr>
              <a:t>&lt;class </a:t>
            </a:r>
            <a:r>
              <a:rPr lang="en-US" sz="1200" dirty="0">
                <a:solidFill>
                  <a:srgbClr val="2FBC6F"/>
                </a:solidFill>
                <a:latin typeface="Huawei Sans" panose="020C0503030203020204" pitchFamily="34" charset="0"/>
              </a:rPr>
              <a:t>'function'</a:t>
            </a:r>
            <a:r>
              <a:rPr lang="en-US" sz="1200" dirty="0">
                <a:latin typeface="Huawei Sans" panose="020C0503030203020204" pitchFamily="34" charset="0"/>
              </a:rPr>
              <a:t>&gt;</a:t>
            </a:r>
            <a:endParaRPr lang="en-US" sz="1200" dirty="0">
              <a:latin typeface="Huawei Sans" panose="020C0503030203020204" pitchFamily="34" charset="0"/>
            </a:endParaRPr>
          </a:p>
        </p:txBody>
      </p:sp>
      <p:grpSp>
        <p:nvGrpSpPr>
          <p:cNvPr id="35" name="组合 34"/>
          <p:cNvGrpSpPr/>
          <p:nvPr/>
        </p:nvGrpSpPr>
        <p:grpSpPr>
          <a:xfrm>
            <a:off x="6810978" y="6026569"/>
            <a:ext cx="2317190" cy="369332"/>
            <a:chOff x="8778752" y="5921773"/>
            <a:chExt cx="2317190" cy="369332"/>
          </a:xfrm>
        </p:grpSpPr>
        <p:sp>
          <p:nvSpPr>
            <p:cNvPr id="36" name="文本框 35"/>
            <p:cNvSpPr txBox="1"/>
            <p:nvPr/>
          </p:nvSpPr>
          <p:spPr>
            <a:xfrm>
              <a:off x="9101485" y="5921773"/>
              <a:ext cx="1994457" cy="369332"/>
            </a:xfrm>
            <a:prstGeom prst="rect">
              <a:avLst/>
            </a:prstGeom>
            <a:noFill/>
          </p:spPr>
          <p:txBody>
            <a:bodyPr wrap="square" rtlCol="0">
              <a:noAutofit/>
            </a:bodyPr>
            <a:lstStyle/>
            <a:p>
              <a:pPr fontAlgn="ctr"/>
              <a:r>
                <a:rPr lang="en-US" dirty="0" smtClean="0">
                  <a:latin typeface="Huawei Sans" panose="020C0503030203020204" pitchFamily="34" charset="0"/>
                </a:rPr>
                <a:t>Import a module.</a:t>
              </a:r>
              <a:endParaRPr lang="en-US" dirty="0">
                <a:latin typeface="Huawei Sans" panose="020C0503030203020204" pitchFamily="34" charset="0"/>
              </a:endParaRPr>
            </a:p>
          </p:txBody>
        </p:sp>
        <p:sp>
          <p:nvSpPr>
            <p:cNvPr id="37" name="Oval 4"/>
            <p:cNvSpPr>
              <a:spLocks noChangeAspect="1"/>
            </p:cNvSpPr>
            <p:nvPr/>
          </p:nvSpPr>
          <p:spPr>
            <a:xfrm>
              <a:off x="8778752" y="5958255"/>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rPr>
                <a:t>2</a:t>
              </a:r>
              <a:endParaRPr lang="en-US" sz="1400" b="1">
                <a:solidFill>
                  <a:schemeClr val="bg1"/>
                </a:solidFill>
                <a:latin typeface="Huawei Sans" panose="020C0503030203020204" pitchFamily="34" charset="0"/>
                <a:ea typeface="方正兰亭黑简体" panose="02000000000000000000" pitchFamily="2" charset="-122"/>
              </a:endParaRPr>
            </a:p>
          </p:txBody>
        </p:sp>
      </p:grpSp>
      <p:sp>
        <p:nvSpPr>
          <p:cNvPr id="38" name="文本框 37"/>
          <p:cNvSpPr txBox="1"/>
          <p:nvPr/>
        </p:nvSpPr>
        <p:spPr>
          <a:xfrm>
            <a:off x="1302387" y="5194664"/>
            <a:ext cx="2834187" cy="276999"/>
          </a:xfrm>
          <a:prstGeom prst="rect">
            <a:avLst/>
          </a:prstGeom>
          <a:noFill/>
        </p:spPr>
        <p:txBody>
          <a:bodyPr wrap="square" rtlCol="0">
            <a:noAutofit/>
          </a:bodyPr>
          <a:lstStyle/>
          <a:p>
            <a:pPr fontAlgn="ctr"/>
            <a:r>
              <a:rPr lang="en-US" sz="1200" dirty="0">
                <a:solidFill>
                  <a:srgbClr val="00B0F0"/>
                </a:solidFill>
                <a:latin typeface="Huawei Sans" panose="020C0503030203020204" pitchFamily="34" charset="0"/>
              </a:rPr>
              <a:t>Execution result:</a:t>
            </a:r>
            <a:endParaRPr lang="en-US" sz="1200" dirty="0">
              <a:solidFill>
                <a:srgbClr val="00B0F0"/>
              </a:solidFill>
              <a:latin typeface="Huawei Sans" panose="020C0503030203020204" pitchFamily="34" charset="0"/>
            </a:endParaRPr>
          </a:p>
        </p:txBody>
      </p:sp>
      <p:sp>
        <p:nvSpPr>
          <p:cNvPr id="39" name="文本框 38"/>
          <p:cNvSpPr txBox="1"/>
          <p:nvPr/>
        </p:nvSpPr>
        <p:spPr>
          <a:xfrm>
            <a:off x="6807968" y="5131359"/>
            <a:ext cx="2178472" cy="646331"/>
          </a:xfrm>
          <a:prstGeom prst="rect">
            <a:avLst/>
          </a:prstGeom>
          <a:solidFill>
            <a:srgbClr val="F4FBFE"/>
          </a:solidFill>
          <a:ln>
            <a:solidFill>
              <a:srgbClr val="00B0F0"/>
            </a:solidFill>
          </a:ln>
        </p:spPr>
        <p:txBody>
          <a:bodyPr wrap="square" rtlCol="0">
            <a:noAutofit/>
          </a:bodyPr>
          <a:lstStyle>
            <a:defPPr>
              <a:defRPr lang="en-US"/>
            </a:defPPr>
            <a:lvl1pPr>
              <a:defRPr sz="1600"/>
            </a:lvl1pPr>
          </a:lstStyle>
          <a:p>
            <a:pPr fontAlgn="ctr"/>
            <a:r>
              <a:rPr lang="en-US" sz="1200" dirty="0">
                <a:latin typeface="Huawei Sans" panose="020C0503030203020204" pitchFamily="34" charset="0"/>
              </a:rPr>
              <a:t>A dog is now sitting.</a:t>
            </a:r>
            <a:endParaRPr lang="en-US" sz="1200" dirty="0">
              <a:latin typeface="Huawei Sans" panose="020C0503030203020204" pitchFamily="34" charset="0"/>
            </a:endParaRPr>
          </a:p>
          <a:p>
            <a:pPr fontAlgn="ctr"/>
            <a:r>
              <a:rPr lang="en-US" sz="1200" dirty="0">
                <a:latin typeface="Huawei Sans" panose="020C0503030203020204" pitchFamily="34" charset="0"/>
              </a:rPr>
              <a:t>&lt;class </a:t>
            </a:r>
            <a:r>
              <a:rPr lang="en-US" sz="1200" dirty="0">
                <a:solidFill>
                  <a:srgbClr val="C00000"/>
                </a:solidFill>
                <a:latin typeface="Huawei Sans" panose="020C0503030203020204" pitchFamily="34" charset="0"/>
              </a:rPr>
              <a:t>'method'</a:t>
            </a:r>
            <a:r>
              <a:rPr lang="en-US" sz="1200" dirty="0">
                <a:latin typeface="Huawei Sans" panose="020C0503030203020204" pitchFamily="34" charset="0"/>
              </a:rPr>
              <a:t>&gt;</a:t>
            </a:r>
            <a:endParaRPr lang="en-US" sz="1200" dirty="0">
              <a:latin typeface="Huawei Sans" panose="020C0503030203020204" pitchFamily="34" charset="0"/>
            </a:endParaRPr>
          </a:p>
          <a:p>
            <a:pPr fontAlgn="ctr"/>
            <a:r>
              <a:rPr lang="en-US" sz="1200" dirty="0">
                <a:latin typeface="Huawei Sans" panose="020C0503030203020204" pitchFamily="34" charset="0"/>
              </a:rPr>
              <a:t>&lt;class </a:t>
            </a:r>
            <a:r>
              <a:rPr lang="en-US" sz="1200" dirty="0">
                <a:solidFill>
                  <a:srgbClr val="2FBC6F"/>
                </a:solidFill>
                <a:latin typeface="Huawei Sans" panose="020C0503030203020204" pitchFamily="34" charset="0"/>
              </a:rPr>
              <a:t>'function'&gt;</a:t>
            </a:r>
            <a:endParaRPr lang="en-US" sz="1200" dirty="0">
              <a:solidFill>
                <a:srgbClr val="2FBC6F"/>
              </a:solidFill>
              <a:latin typeface="Huawei Sans" panose="020C0503030203020204" pitchFamily="34" charset="0"/>
            </a:endParaRPr>
          </a:p>
        </p:txBody>
      </p:sp>
      <p:sp>
        <p:nvSpPr>
          <p:cNvPr id="40" name="文本框 39"/>
          <p:cNvSpPr txBox="1"/>
          <p:nvPr/>
        </p:nvSpPr>
        <p:spPr>
          <a:xfrm>
            <a:off x="6696681" y="4849683"/>
            <a:ext cx="2125017" cy="276999"/>
          </a:xfrm>
          <a:prstGeom prst="rect">
            <a:avLst/>
          </a:prstGeom>
          <a:noFill/>
        </p:spPr>
        <p:txBody>
          <a:bodyPr wrap="square" rtlCol="0">
            <a:noAutofit/>
          </a:bodyPr>
          <a:lstStyle/>
          <a:p>
            <a:pPr fontAlgn="ctr"/>
            <a:r>
              <a:rPr lang="en-US" sz="1200" dirty="0">
                <a:solidFill>
                  <a:srgbClr val="00B0F0"/>
                </a:solidFill>
                <a:latin typeface="Huawei Sans" panose="020C0503030203020204" pitchFamily="34" charset="0"/>
              </a:rPr>
              <a:t>Execution result:</a:t>
            </a:r>
            <a:endParaRPr lang="en-US" sz="1200" dirty="0">
              <a:solidFill>
                <a:srgbClr val="00B0F0"/>
              </a:solidFill>
              <a:latin typeface="Huawei Sans" panose="020C0503030203020204"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p:txBody>
          <a:bodyPr/>
          <a:lstStyle/>
          <a:p>
            <a:r>
              <a:rPr lang="en-US" altLang="zh-CN" sz="1600" smtClean="0"/>
              <a:t>telnetlib is a module in the standard Python library. It provides the telnetlib.Telnet class for implementing the Telnet function.</a:t>
            </a:r>
            <a:endParaRPr lang="en-US" altLang="zh-CN" sz="1600" smtClean="0"/>
          </a:p>
          <a:p>
            <a:r>
              <a:rPr lang="en-US" altLang="zh-CN" sz="1600" smtClean="0"/>
              <a:t>Different methods in the telnetlib.Telnet class are called to implement different functions.</a:t>
            </a:r>
            <a:endParaRPr lang="en-US" altLang="zh-CN" sz="1600" smtClean="0"/>
          </a:p>
          <a:p>
            <a:endParaRPr lang="zh-CN" altLang="en-US" sz="1600" dirty="0"/>
          </a:p>
        </p:txBody>
      </p:sp>
      <p:sp>
        <p:nvSpPr>
          <p:cNvPr id="2" name="标题 1"/>
          <p:cNvSpPr>
            <a:spLocks noGrp="1"/>
          </p:cNvSpPr>
          <p:nvPr>
            <p:ph type="title"/>
          </p:nvPr>
        </p:nvSpPr>
        <p:spPr/>
        <p:txBody>
          <a:bodyPr/>
          <a:lstStyle/>
          <a:p>
            <a:r>
              <a:rPr lang="en-US" smtClean="0"/>
              <a:t>Introduction to telnetlib</a:t>
            </a:r>
            <a:endParaRPr lang="en-US"/>
          </a:p>
        </p:txBody>
      </p:sp>
      <p:sp>
        <p:nvSpPr>
          <p:cNvPr id="4" name="文本框 3"/>
          <p:cNvSpPr txBox="1"/>
          <p:nvPr/>
        </p:nvSpPr>
        <p:spPr>
          <a:xfrm>
            <a:off x="5802895" y="2475872"/>
            <a:ext cx="4888583" cy="1292662"/>
          </a:xfrm>
          <a:prstGeom prst="rect">
            <a:avLst/>
          </a:prstGeom>
          <a:solidFill>
            <a:srgbClr val="F4FBFE"/>
          </a:solidFill>
          <a:ln>
            <a:solidFill>
              <a:srgbClr val="99DFF9"/>
            </a:solidFill>
          </a:ln>
        </p:spPr>
        <p:txBody>
          <a:bodyPr wrap="square" rtlCol="0">
            <a:noAutofit/>
          </a:bodyPr>
          <a:lstStyle/>
          <a:p>
            <a:pPr fontAlgn="ctr">
              <a:lnSpc>
                <a:spcPct val="120000"/>
              </a:lnSpc>
            </a:pPr>
            <a:r>
              <a:rPr lang="en-US" sz="1600" dirty="0">
                <a:latin typeface="Huawei Sans" panose="020C0503030203020204" pitchFamily="34" charset="0"/>
              </a:rPr>
              <a:t>from </a:t>
            </a:r>
            <a:r>
              <a:rPr lang="en-US" sz="1600" dirty="0" err="1">
                <a:latin typeface="Huawei Sans" panose="020C0503030203020204" pitchFamily="34" charset="0"/>
              </a:rPr>
              <a:t>telnetlib</a:t>
            </a:r>
            <a:r>
              <a:rPr lang="en-US" sz="1600" dirty="0">
                <a:latin typeface="Huawei Sans" panose="020C0503030203020204" pitchFamily="34" charset="0"/>
              </a:rPr>
              <a:t> import Telnet</a:t>
            </a:r>
            <a:endParaRPr lang="en-US" sz="1600" dirty="0">
              <a:latin typeface="Huawei Sans" panose="020C0503030203020204" pitchFamily="34" charset="0"/>
            </a:endParaRPr>
          </a:p>
          <a:p>
            <a:pPr fontAlgn="ctr">
              <a:lnSpc>
                <a:spcPct val="120000"/>
              </a:lnSpc>
            </a:pPr>
            <a:r>
              <a:rPr lang="en-US" sz="1600" dirty="0" err="1">
                <a:latin typeface="Huawei Sans" panose="020C0503030203020204" pitchFamily="34" charset="0"/>
              </a:rPr>
              <a:t>tn</a:t>
            </a:r>
            <a:r>
              <a:rPr lang="en-US" sz="1600" dirty="0">
                <a:latin typeface="Huawei Sans" panose="020C0503030203020204" pitchFamily="34" charset="0"/>
              </a:rPr>
              <a:t> = Telnet(host=None, port=0[, timeout])</a:t>
            </a:r>
            <a:endParaRPr lang="en-US" sz="1600" dirty="0">
              <a:latin typeface="Huawei Sans" panose="020C0503030203020204" pitchFamily="34" charset="0"/>
            </a:endParaRPr>
          </a:p>
          <a:p>
            <a:pPr fontAlgn="ctr">
              <a:lnSpc>
                <a:spcPct val="120000"/>
              </a:lnSpc>
            </a:pPr>
            <a:r>
              <a:rPr lang="en-US" sz="1600" dirty="0" err="1">
                <a:latin typeface="Huawei Sans" panose="020C0503030203020204" pitchFamily="34" charset="0"/>
              </a:rPr>
              <a:t>tn.read_all</a:t>
            </a:r>
            <a:r>
              <a:rPr lang="en-US" sz="1600" dirty="0">
                <a:latin typeface="Huawei Sans" panose="020C0503030203020204" pitchFamily="34" charset="0"/>
              </a:rPr>
              <a:t>()</a:t>
            </a:r>
            <a:endParaRPr lang="en-US" sz="1600" dirty="0">
              <a:latin typeface="Huawei Sans" panose="020C0503030203020204" pitchFamily="34" charset="0"/>
            </a:endParaRPr>
          </a:p>
          <a:p>
            <a:pPr fontAlgn="ctr">
              <a:lnSpc>
                <a:spcPct val="120000"/>
              </a:lnSpc>
            </a:pPr>
            <a:r>
              <a:rPr lang="en-US" sz="1600" dirty="0">
                <a:latin typeface="Huawei Sans" panose="020C0503030203020204" pitchFamily="34" charset="0"/>
              </a:rPr>
              <a:t>…</a:t>
            </a:r>
            <a:endParaRPr lang="en-US" sz="1600" dirty="0">
              <a:latin typeface="Huawei Sans" panose="020C0503030203020204" pitchFamily="34" charset="0"/>
            </a:endParaRPr>
          </a:p>
        </p:txBody>
      </p:sp>
      <p:sp>
        <p:nvSpPr>
          <p:cNvPr id="5" name="文本框 4"/>
          <p:cNvSpPr txBox="1"/>
          <p:nvPr/>
        </p:nvSpPr>
        <p:spPr>
          <a:xfrm>
            <a:off x="639381" y="2494527"/>
            <a:ext cx="5085852" cy="978729"/>
          </a:xfrm>
          <a:prstGeom prst="rect">
            <a:avLst/>
          </a:prstGeom>
          <a:noFill/>
        </p:spPr>
        <p:txBody>
          <a:bodyPr wrap="square" rtlCol="0">
            <a:noAutofit/>
          </a:bodyPr>
          <a:lstStyle/>
          <a:p>
            <a:pPr algn="r" fontAlgn="ctr">
              <a:lnSpc>
                <a:spcPct val="120000"/>
              </a:lnSpc>
            </a:pPr>
            <a:r>
              <a:rPr lang="en-US" sz="1600" dirty="0">
                <a:solidFill>
                  <a:srgbClr val="0070C0"/>
                </a:solidFill>
                <a:latin typeface="Huawei Sans" panose="020C0503030203020204" pitchFamily="34" charset="0"/>
              </a:rPr>
              <a:t>Import the Telnet class of the </a:t>
            </a:r>
            <a:r>
              <a:rPr lang="en-US" sz="1600" dirty="0" err="1">
                <a:solidFill>
                  <a:srgbClr val="0070C0"/>
                </a:solidFill>
                <a:latin typeface="Huawei Sans" panose="020C0503030203020204" pitchFamily="34" charset="0"/>
              </a:rPr>
              <a:t>telnetlib</a:t>
            </a:r>
            <a:r>
              <a:rPr lang="en-US" sz="1600" dirty="0">
                <a:solidFill>
                  <a:srgbClr val="0070C0"/>
                </a:solidFill>
                <a:latin typeface="Huawei Sans" panose="020C0503030203020204" pitchFamily="34" charset="0"/>
              </a:rPr>
              <a:t> module. </a:t>
            </a:r>
            <a:r>
              <a:rPr lang="en-US" sz="1600" dirty="0" smtClean="0">
                <a:solidFill>
                  <a:srgbClr val="0070C0"/>
                </a:solidFill>
                <a:latin typeface="Huawei Sans" panose="020C0503030203020204" pitchFamily="34" charset="0"/>
              </a:rPr>
              <a:t> </a:t>
            </a:r>
            <a:r>
              <a:rPr lang="en-US" altLang="zh-CN" sz="1600" dirty="0" smtClean="0">
                <a:solidFill>
                  <a:srgbClr val="0070C0"/>
                </a:solidFill>
                <a:latin typeface="Huawei Sans" panose="020C0503030203020204" pitchFamily="34" charset="0"/>
              </a:rPr>
              <a:t>--</a:t>
            </a:r>
            <a:endParaRPr lang="en-US" sz="1600" dirty="0">
              <a:solidFill>
                <a:srgbClr val="0070C0"/>
              </a:solidFill>
              <a:latin typeface="Huawei Sans" panose="020C0503030203020204" pitchFamily="34" charset="0"/>
            </a:endParaRPr>
          </a:p>
          <a:p>
            <a:pPr algn="r" fontAlgn="ctr">
              <a:lnSpc>
                <a:spcPct val="120000"/>
              </a:lnSpc>
            </a:pPr>
            <a:r>
              <a:rPr lang="en-US" sz="1600" dirty="0">
                <a:solidFill>
                  <a:srgbClr val="0070C0"/>
                </a:solidFill>
                <a:latin typeface="Huawei Sans" panose="020C0503030203020204" pitchFamily="34" charset="0"/>
              </a:rPr>
              <a:t>Create a Telnet connection to a specified server. </a:t>
            </a:r>
            <a:r>
              <a:rPr lang="en-US" sz="1600" dirty="0" smtClean="0">
                <a:solidFill>
                  <a:srgbClr val="0070C0"/>
                </a:solidFill>
                <a:latin typeface="Huawei Sans" panose="020C0503030203020204" pitchFamily="34" charset="0"/>
              </a:rPr>
              <a:t> --</a:t>
            </a:r>
            <a:endParaRPr lang="en-US" sz="1600" dirty="0">
              <a:solidFill>
                <a:srgbClr val="0070C0"/>
              </a:solidFill>
              <a:latin typeface="Huawei Sans" panose="020C0503030203020204" pitchFamily="34" charset="0"/>
            </a:endParaRPr>
          </a:p>
          <a:p>
            <a:pPr algn="r" fontAlgn="ctr">
              <a:lnSpc>
                <a:spcPct val="120000"/>
              </a:lnSpc>
            </a:pPr>
            <a:r>
              <a:rPr lang="en-US" sz="1600" dirty="0">
                <a:solidFill>
                  <a:srgbClr val="0070C0"/>
                </a:solidFill>
                <a:latin typeface="Huawei Sans" panose="020C0503030203020204" pitchFamily="34" charset="0"/>
              </a:rPr>
              <a:t>           Invoke the </a:t>
            </a:r>
            <a:r>
              <a:rPr lang="en-US" sz="1600" dirty="0" err="1">
                <a:solidFill>
                  <a:srgbClr val="0070C0"/>
                </a:solidFill>
                <a:latin typeface="Huawei Sans" panose="020C0503030203020204" pitchFamily="34" charset="0"/>
              </a:rPr>
              <a:t>read_all</a:t>
            </a:r>
            <a:r>
              <a:rPr lang="en-US" sz="1600" dirty="0">
                <a:solidFill>
                  <a:srgbClr val="0070C0"/>
                </a:solidFill>
                <a:latin typeface="Huawei Sans" panose="020C0503030203020204" pitchFamily="34" charset="0"/>
              </a:rPr>
              <a:t>() method. </a:t>
            </a:r>
            <a:r>
              <a:rPr lang="en-US" sz="1600" dirty="0" smtClean="0">
                <a:solidFill>
                  <a:srgbClr val="0070C0"/>
                </a:solidFill>
                <a:latin typeface="Huawei Sans" panose="020C0503030203020204" pitchFamily="34" charset="0"/>
              </a:rPr>
              <a:t> </a:t>
            </a:r>
            <a:r>
              <a:rPr lang="en-US" altLang="zh-CN" sz="1600" dirty="0" smtClean="0">
                <a:solidFill>
                  <a:srgbClr val="0070C0"/>
                </a:solidFill>
                <a:latin typeface="Huawei Sans" panose="020C0503030203020204" pitchFamily="34" charset="0"/>
              </a:rPr>
              <a:t>--</a:t>
            </a:r>
            <a:endParaRPr lang="en-US" sz="1600" dirty="0">
              <a:solidFill>
                <a:srgbClr val="0070C0"/>
              </a:solidFill>
              <a:latin typeface="Huawei Sans" panose="020C0503030203020204" pitchFamily="34" charset="0"/>
            </a:endParaRPr>
          </a:p>
        </p:txBody>
      </p:sp>
      <p:graphicFrame>
        <p:nvGraphicFramePr>
          <p:cNvPr id="6" name="表格 5"/>
          <p:cNvGraphicFramePr>
            <a:graphicFrameLocks noGrp="1"/>
          </p:cNvGraphicFramePr>
          <p:nvPr/>
        </p:nvGraphicFramePr>
        <p:xfrm>
          <a:off x="885826" y="3879464"/>
          <a:ext cx="10344150" cy="2228150"/>
        </p:xfrm>
        <a:graphic>
          <a:graphicData uri="http://schemas.openxmlformats.org/drawingml/2006/table">
            <a:tbl>
              <a:tblPr/>
              <a:tblGrid>
                <a:gridCol w="3422634"/>
                <a:gridCol w="6921516"/>
              </a:tblGrid>
              <a:tr h="228997">
                <a:tc>
                  <a:txBody>
                    <a:bodyPr/>
                    <a:lstStyle/>
                    <a:p>
                      <a:pPr algn="ctr" fontAlgn="ctr"/>
                      <a:r>
                        <a:rPr lang="en-US" sz="1200" b="1" dirty="0">
                          <a:solidFill>
                            <a:schemeClr val="bg1"/>
                          </a:solidFill>
                          <a:latin typeface="Huawei Sans" panose="020C0503030203020204" pitchFamily="34" charset="0"/>
                          <a:ea typeface="+mn-ea"/>
                        </a:rPr>
                        <a:t>Method</a:t>
                      </a:r>
                      <a:endParaRPr lang="en-US" sz="1200" b="1" dirty="0">
                        <a:solidFill>
                          <a:schemeClr val="bg1"/>
                        </a:solidFill>
                        <a:latin typeface="Huawei Sans" panose="020C0503030203020204" pitchFamily="34" charset="0"/>
                        <a:ea typeface="+mn-ea"/>
                      </a:endParaRP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c>
                  <a:txBody>
                    <a:bodyPr/>
                    <a:lstStyle/>
                    <a:p>
                      <a:pPr algn="ctr" fontAlgn="ctr"/>
                      <a:r>
                        <a:rPr lang="en-US" sz="1200" b="1" dirty="0">
                          <a:solidFill>
                            <a:schemeClr val="bg1"/>
                          </a:solidFill>
                          <a:latin typeface="Huawei Sans" panose="020C0503030203020204" pitchFamily="34" charset="0"/>
                          <a:ea typeface="+mn-ea"/>
                        </a:rPr>
                        <a:t>Function</a:t>
                      </a:r>
                      <a:endParaRPr lang="en-US" sz="1200" b="1" dirty="0">
                        <a:solidFill>
                          <a:schemeClr val="bg1"/>
                        </a:solidFill>
                        <a:latin typeface="Huawei Sans" panose="020C0503030203020204" pitchFamily="34" charset="0"/>
                        <a:ea typeface="+mn-ea"/>
                      </a:endParaRP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solidFill>
                      <a:srgbClr val="00B0F0"/>
                    </a:solidFill>
                  </a:tcPr>
                </a:tc>
              </a:tr>
              <a:tr h="228997">
                <a:tc>
                  <a:txBody>
                    <a:bodyPr/>
                    <a:lstStyle/>
                    <a:p>
                      <a:pPr algn="l" fontAlgn="ctr"/>
                      <a:r>
                        <a:rPr lang="en-US" sz="1200" dirty="0" err="1">
                          <a:latin typeface="Huawei Sans" panose="020C0503030203020204" pitchFamily="34" charset="0"/>
                          <a:ea typeface="+mn-ea"/>
                        </a:rPr>
                        <a:t>Telnet.read_until</a:t>
                      </a:r>
                      <a:r>
                        <a:rPr lang="en-US" sz="1200" dirty="0">
                          <a:latin typeface="Huawei Sans" panose="020C0503030203020204" pitchFamily="34" charset="0"/>
                          <a:ea typeface="+mn-ea"/>
                        </a:rPr>
                        <a:t> (expected, timeout=None)</a:t>
                      </a:r>
                      <a:endParaRPr lang="en-US" sz="1200" dirty="0">
                        <a:latin typeface="Huawei Sans" panose="020C0503030203020204" pitchFamily="34" charset="0"/>
                        <a:ea typeface="+mn-ea"/>
                      </a:endParaRP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200" dirty="0">
                          <a:latin typeface="Huawei Sans" panose="020C0503030203020204" pitchFamily="34" charset="0"/>
                          <a:ea typeface="+mn-ea"/>
                        </a:rPr>
                        <a:t>Read data until a given byte string, </a:t>
                      </a:r>
                      <a:r>
                        <a:rPr lang="en-US" sz="1200" i="1" dirty="0">
                          <a:latin typeface="Huawei Sans" panose="020C0503030203020204" pitchFamily="34" charset="0"/>
                          <a:ea typeface="+mn-ea"/>
                        </a:rPr>
                        <a:t>expected</a:t>
                      </a:r>
                      <a:r>
                        <a:rPr lang="en-US" sz="1200" dirty="0">
                          <a:latin typeface="Huawei Sans" panose="020C0503030203020204" pitchFamily="34" charset="0"/>
                          <a:ea typeface="+mn-ea"/>
                        </a:rPr>
                        <a:t>, is encountered or until </a:t>
                      </a:r>
                      <a:r>
                        <a:rPr lang="en-US" sz="1200" i="1" dirty="0">
                          <a:latin typeface="Huawei Sans" panose="020C0503030203020204" pitchFamily="34" charset="0"/>
                          <a:ea typeface="+mn-ea"/>
                        </a:rPr>
                        <a:t>timeout</a:t>
                      </a:r>
                      <a:r>
                        <a:rPr lang="en-US" sz="1200" dirty="0">
                          <a:latin typeface="Huawei Sans" panose="020C0503030203020204" pitchFamily="34" charset="0"/>
                          <a:ea typeface="+mn-ea"/>
                        </a:rPr>
                        <a:t> seconds have passed.</a:t>
                      </a:r>
                      <a:endParaRPr lang="en-US" sz="1200" dirty="0">
                        <a:latin typeface="Huawei Sans" panose="020C0503030203020204" pitchFamily="34" charset="0"/>
                        <a:ea typeface="+mn-ea"/>
                      </a:endParaRP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28997">
                <a:tc>
                  <a:txBody>
                    <a:bodyPr/>
                    <a:lstStyle/>
                    <a:p>
                      <a:pPr algn="l" fontAlgn="ctr"/>
                      <a:r>
                        <a:rPr lang="en-US" sz="1200" dirty="0" err="1">
                          <a:latin typeface="Huawei Sans" panose="020C0503030203020204" pitchFamily="34" charset="0"/>
                          <a:ea typeface="+mn-ea"/>
                        </a:rPr>
                        <a:t>Telnet.read_all</a:t>
                      </a:r>
                      <a:r>
                        <a:rPr lang="en-US" sz="1200" dirty="0">
                          <a:latin typeface="Huawei Sans" panose="020C0503030203020204" pitchFamily="34" charset="0"/>
                          <a:ea typeface="+mn-ea"/>
                        </a:rPr>
                        <a:t> ()</a:t>
                      </a:r>
                      <a:endParaRPr lang="en-US" sz="1200" dirty="0">
                        <a:latin typeface="Huawei Sans" panose="020C0503030203020204" pitchFamily="34" charset="0"/>
                        <a:ea typeface="+mn-ea"/>
                      </a:endParaRP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200" dirty="0">
                          <a:latin typeface="Huawei Sans" panose="020C0503030203020204" pitchFamily="34" charset="0"/>
                          <a:ea typeface="+mn-ea"/>
                        </a:rPr>
                        <a:t>Read all data until EOF as bytes; block until connection closed.</a:t>
                      </a:r>
                      <a:endParaRPr lang="en-US" sz="1200" dirty="0">
                        <a:latin typeface="Huawei Sans" panose="020C0503030203020204" pitchFamily="34" charset="0"/>
                        <a:ea typeface="+mn-ea"/>
                      </a:endParaRP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93305">
                <a:tc>
                  <a:txBody>
                    <a:bodyPr/>
                    <a:lstStyle/>
                    <a:p>
                      <a:pPr algn="l" fontAlgn="ctr"/>
                      <a:r>
                        <a:rPr lang="en-US" sz="1200" dirty="0" err="1">
                          <a:latin typeface="Huawei Sans" panose="020C0503030203020204" pitchFamily="34" charset="0"/>
                          <a:ea typeface="+mn-ea"/>
                        </a:rPr>
                        <a:t>Telnet.read_very_eager</a:t>
                      </a:r>
                      <a:r>
                        <a:rPr lang="en-US" sz="1200" dirty="0">
                          <a:latin typeface="Huawei Sans" panose="020C0503030203020204" pitchFamily="34" charset="0"/>
                          <a:ea typeface="+mn-ea"/>
                        </a:rPr>
                        <a:t>()</a:t>
                      </a:r>
                      <a:endParaRPr lang="en-US" sz="1200" dirty="0">
                        <a:latin typeface="Huawei Sans" panose="020C0503030203020204" pitchFamily="34" charset="0"/>
                        <a:ea typeface="+mn-ea"/>
                      </a:endParaRP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200" dirty="0">
                          <a:latin typeface="Huawei Sans" panose="020C0503030203020204" pitchFamily="34" charset="0"/>
                          <a:ea typeface="+mn-ea"/>
                        </a:rPr>
                        <a:t>Read everything that can be without blocking in I/O (eager). Raise </a:t>
                      </a:r>
                      <a:r>
                        <a:rPr lang="en-US" sz="1200" dirty="0" err="1">
                          <a:latin typeface="Huawei Sans" panose="020C0503030203020204" pitchFamily="34" charset="0"/>
                          <a:ea typeface="+mn-ea"/>
                        </a:rPr>
                        <a:t>EOFError</a:t>
                      </a:r>
                      <a:r>
                        <a:rPr lang="en-US" sz="1200" dirty="0">
                          <a:latin typeface="Huawei Sans" panose="020C0503030203020204" pitchFamily="34" charset="0"/>
                          <a:ea typeface="+mn-ea"/>
                        </a:rPr>
                        <a:t> if connection closed and no cooked data available. Return b'' if no cooked data available otherwise. Do not block unless in the midst of an IAC sequence.</a:t>
                      </a:r>
                      <a:endParaRPr lang="en-US" sz="1200" dirty="0">
                        <a:latin typeface="Huawei Sans" panose="020C0503030203020204" pitchFamily="34" charset="0"/>
                        <a:ea typeface="+mn-ea"/>
                      </a:endParaRP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393305">
                <a:tc>
                  <a:txBody>
                    <a:bodyPr/>
                    <a:lstStyle/>
                    <a:p>
                      <a:pPr algn="l" fontAlgn="ctr"/>
                      <a:r>
                        <a:rPr lang="en-US" sz="1200" dirty="0" err="1">
                          <a:latin typeface="Huawei Sans" panose="020C0503030203020204" pitchFamily="34" charset="0"/>
                          <a:ea typeface="+mn-ea"/>
                        </a:rPr>
                        <a:t>Telnet.write</a:t>
                      </a:r>
                      <a:r>
                        <a:rPr lang="en-US" sz="1200" dirty="0">
                          <a:latin typeface="Huawei Sans" panose="020C0503030203020204" pitchFamily="34" charset="0"/>
                          <a:ea typeface="+mn-ea"/>
                        </a:rPr>
                        <a:t>(buffer)</a:t>
                      </a:r>
                      <a:endParaRPr lang="en-US" sz="1200" dirty="0">
                        <a:latin typeface="Huawei Sans" panose="020C0503030203020204" pitchFamily="34" charset="0"/>
                        <a:ea typeface="+mn-ea"/>
                      </a:endParaRP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sz="1200" dirty="0">
                          <a:latin typeface="Huawei Sans" panose="020C0503030203020204" pitchFamily="34" charset="0"/>
                          <a:ea typeface="+mn-ea"/>
                        </a:rPr>
                        <a:t>Write a byte string to the socket, doubling any IAC characters.</a:t>
                      </a:r>
                      <a:endParaRPr lang="en-US" sz="1200" dirty="0">
                        <a:latin typeface="Huawei Sans" panose="020C0503030203020204" pitchFamily="34" charset="0"/>
                        <a:ea typeface="+mn-ea"/>
                      </a:endParaRP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r h="266685">
                <a:tc>
                  <a:txBody>
                    <a:bodyPr/>
                    <a:lstStyle/>
                    <a:p>
                      <a:pPr algn="l" fontAlgn="ctr"/>
                      <a:r>
                        <a:rPr lang="en-US" sz="1200" dirty="0" err="1">
                          <a:latin typeface="Huawei Sans" panose="020C0503030203020204" pitchFamily="34" charset="0"/>
                          <a:ea typeface="+mn-ea"/>
                        </a:rPr>
                        <a:t>Telnet.close</a:t>
                      </a:r>
                      <a:r>
                        <a:rPr lang="en-US" sz="1200" dirty="0">
                          <a:latin typeface="Huawei Sans" panose="020C0503030203020204" pitchFamily="34" charset="0"/>
                          <a:ea typeface="+mn-ea"/>
                        </a:rPr>
                        <a:t>()</a:t>
                      </a:r>
                      <a:endParaRPr lang="en-US" sz="1200" dirty="0">
                        <a:latin typeface="Huawei Sans" panose="020C0503030203020204" pitchFamily="34" charset="0"/>
                        <a:ea typeface="+mn-ea"/>
                      </a:endParaRP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c>
                  <a:txBody>
                    <a:bodyPr/>
                    <a:lstStyle/>
                    <a:p>
                      <a:pPr algn="l" fontAlgn="ctr"/>
                      <a:r>
                        <a:rPr lang="en-US" altLang="zh-CN" sz="1200" dirty="0">
                          <a:latin typeface="Huawei Sans" panose="020C0503030203020204" pitchFamily="34" charset="0"/>
                          <a:ea typeface="+mn-ea"/>
                        </a:rPr>
                        <a:t>Close the</a:t>
                      </a:r>
                      <a:r>
                        <a:rPr lang="en-US" sz="1200" dirty="0">
                          <a:latin typeface="Huawei Sans" panose="020C0503030203020204" pitchFamily="34" charset="0"/>
                          <a:ea typeface="+mn-ea"/>
                        </a:rPr>
                        <a:t> connection.</a:t>
                      </a:r>
                      <a:endParaRPr lang="en-US" sz="1200" dirty="0">
                        <a:latin typeface="Huawei Sans" panose="020C0503030203020204" pitchFamily="34" charset="0"/>
                        <a:ea typeface="+mn-ea"/>
                      </a:endParaRPr>
                    </a:p>
                  </a:txBody>
                  <a:tcPr marL="180000" marR="72000" marT="36000" marB="36000" anchor="ctr">
                    <a:lnL w="12700" cap="flat" cmpd="sng" algn="ctr">
                      <a:solidFill>
                        <a:srgbClr val="B4E6F6"/>
                      </a:solidFill>
                      <a:prstDash val="solid"/>
                      <a:round/>
                      <a:headEnd type="none" w="med" len="med"/>
                      <a:tailEnd type="none" w="med" len="med"/>
                    </a:lnL>
                    <a:lnR w="12700" cap="flat" cmpd="sng" algn="ctr">
                      <a:solidFill>
                        <a:srgbClr val="B4E6F6"/>
                      </a:solidFill>
                      <a:prstDash val="solid"/>
                      <a:round/>
                      <a:headEnd type="none" w="med" len="med"/>
                      <a:tailEnd type="none" w="med" len="med"/>
                    </a:lnR>
                    <a:lnT w="12700" cap="flat" cmpd="sng" algn="ctr">
                      <a:solidFill>
                        <a:srgbClr val="B4E6F6"/>
                      </a:solidFill>
                      <a:prstDash val="solid"/>
                      <a:round/>
                      <a:headEnd type="none" w="med" len="med"/>
                      <a:tailEnd type="none" w="med" len="med"/>
                    </a:lnT>
                    <a:lnB w="12700" cap="flat" cmpd="sng" algn="ctr">
                      <a:solidFill>
                        <a:srgbClr val="B4E6F6"/>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pPr fontAlgn="ctr"/>
            <a:r>
              <a:rPr lang="en-US" dirty="0">
                <a:solidFill>
                  <a:schemeClr val="bg1">
                    <a:lumMod val="50000"/>
                  </a:schemeClr>
                </a:solidFill>
                <a:latin typeface="Huawei Sans" panose="020C0503030203020204" pitchFamily="34" charset="0"/>
              </a:rPr>
              <a:t>Introduction to Network </a:t>
            </a:r>
            <a:r>
              <a:rPr lang="en-US" dirty="0" smtClean="0">
                <a:solidFill>
                  <a:schemeClr val="bg1">
                    <a:lumMod val="50000"/>
                  </a:schemeClr>
                </a:solidFill>
                <a:latin typeface="Huawei Sans" panose="020C0503030203020204" pitchFamily="34" charset="0"/>
              </a:rPr>
              <a:t>Programmability and Automation</a:t>
            </a:r>
            <a:endParaRPr lang="en-US" dirty="0">
              <a:solidFill>
                <a:schemeClr val="bg1">
                  <a:lumMod val="50000"/>
                </a:schemeClr>
              </a:solidFill>
              <a:latin typeface="Huawei Sans" panose="020C0503030203020204" pitchFamily="34" charset="0"/>
            </a:endParaRPr>
          </a:p>
          <a:p>
            <a:pPr fontAlgn="ctr"/>
            <a:r>
              <a:rPr lang="en-US" dirty="0">
                <a:solidFill>
                  <a:schemeClr val="bg1">
                    <a:lumMod val="50000"/>
                  </a:schemeClr>
                </a:solidFill>
                <a:latin typeface="Huawei Sans" panose="020C0503030203020204" pitchFamily="34" charset="0"/>
              </a:rPr>
              <a:t>Overview of Programming Language and Python</a:t>
            </a:r>
            <a:endParaRPr lang="en-US" dirty="0">
              <a:solidFill>
                <a:schemeClr val="bg1">
                  <a:lumMod val="50000"/>
                </a:schemeClr>
              </a:solidFill>
              <a:latin typeface="Huawei Sans" panose="020C0503030203020204" pitchFamily="34" charset="0"/>
            </a:endParaRPr>
          </a:p>
          <a:p>
            <a:pPr fontAlgn="ctr"/>
            <a:r>
              <a:rPr lang="en-US" b="1" dirty="0">
                <a:latin typeface="Huawei Sans" panose="020C0503030203020204" pitchFamily="34" charset="0"/>
              </a:rPr>
              <a:t>Cases</a:t>
            </a:r>
            <a:endParaRPr lang="en-US" b="1" dirty="0">
              <a:latin typeface="Huawei Sans" panose="020C0503030203020204"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sz="1600" smtClean="0"/>
              <a:t>Case description :</a:t>
            </a:r>
            <a:endParaRPr lang="en-US" altLang="zh-CN" sz="1600" smtClean="0"/>
          </a:p>
          <a:p>
            <a:r>
              <a:rPr lang="en-US" altLang="zh-CN" sz="1600" smtClean="0"/>
              <a:t>A network device functions as a Telnet server, and the Python telnetlib needs to be used as a Telnet client to log in to the device.</a:t>
            </a:r>
            <a:endParaRPr lang="en-US" altLang="zh-CN" sz="1600" smtClean="0"/>
          </a:p>
          <a:p>
            <a:endParaRPr lang="en-US" altLang="zh-CN" sz="1600" smtClean="0"/>
          </a:p>
          <a:p>
            <a:endParaRPr lang="en-US" altLang="zh-CN" sz="1600" smtClean="0"/>
          </a:p>
          <a:p>
            <a:endParaRPr lang="en-US" altLang="zh-CN" sz="1600" smtClean="0"/>
          </a:p>
          <a:p>
            <a:endParaRPr lang="en-US" altLang="zh-CN" sz="1600" smtClean="0"/>
          </a:p>
          <a:p>
            <a:r>
              <a:rPr lang="en-US" altLang="zh-CN" sz="1600" smtClean="0"/>
              <a:t>The implementation process is as follows :</a:t>
            </a:r>
            <a:endParaRPr lang="en-US" altLang="zh-CN" sz="1600" smtClean="0"/>
          </a:p>
          <a:p>
            <a:r>
              <a:rPr lang="en-US" altLang="zh-CN" sz="1600" smtClean="0"/>
              <a:t>Configure the Telnet service.</a:t>
            </a:r>
            <a:endParaRPr lang="en-US" altLang="zh-CN" sz="1600" smtClean="0"/>
          </a:p>
          <a:p>
            <a:r>
              <a:rPr lang="en-US" altLang="zh-CN" sz="1600" smtClean="0"/>
              <a:t>Manually verify and view the Telnet login procedure as a reference for code implementation.</a:t>
            </a:r>
            <a:endParaRPr lang="en-US" altLang="zh-CN" sz="1600" smtClean="0"/>
          </a:p>
          <a:p>
            <a:r>
              <a:rPr lang="en-US" altLang="zh-CN" sz="1600" smtClean="0"/>
              <a:t>Compile and run Python code.</a:t>
            </a:r>
            <a:endParaRPr lang="en-US" altLang="zh-CN" sz="1600" smtClean="0"/>
          </a:p>
          <a:p>
            <a:r>
              <a:rPr lang="en-US" altLang="zh-CN" sz="1600" smtClean="0"/>
              <a:t>Verify the result.</a:t>
            </a:r>
            <a:endParaRPr lang="en-US" altLang="zh-CN" sz="1600" smtClean="0"/>
          </a:p>
          <a:p>
            <a:endParaRPr lang="zh-CN" altLang="en-US" sz="1600" dirty="0"/>
          </a:p>
        </p:txBody>
      </p:sp>
      <p:sp>
        <p:nvSpPr>
          <p:cNvPr id="5" name="标题 4"/>
          <p:cNvSpPr>
            <a:spLocks noGrp="1"/>
          </p:cNvSpPr>
          <p:nvPr>
            <p:ph type="title"/>
          </p:nvPr>
        </p:nvSpPr>
        <p:spPr/>
        <p:txBody>
          <a:bodyPr/>
          <a:lstStyle/>
          <a:p>
            <a:r>
              <a:rPr lang="en-US" smtClean="0"/>
              <a:t>Case: Logging In to a Device Using telnetlib</a:t>
            </a:r>
            <a:endParaRPr lang="en-US" dirty="0"/>
          </a:p>
        </p:txBody>
      </p:sp>
      <p:grpSp>
        <p:nvGrpSpPr>
          <p:cNvPr id="31" name="组合 30"/>
          <p:cNvGrpSpPr/>
          <p:nvPr/>
        </p:nvGrpSpPr>
        <p:grpSpPr>
          <a:xfrm>
            <a:off x="2041140" y="2968220"/>
            <a:ext cx="7463118" cy="1210928"/>
            <a:chOff x="1990165" y="1344713"/>
            <a:chExt cx="7463118" cy="1210928"/>
          </a:xfrm>
        </p:grpSpPr>
        <p:sp>
          <p:nvSpPr>
            <p:cNvPr id="24" name="矩形: 圆角 23"/>
            <p:cNvSpPr/>
            <p:nvPr/>
          </p:nvSpPr>
          <p:spPr>
            <a:xfrm>
              <a:off x="1990165" y="1344713"/>
              <a:ext cx="7463118" cy="1210928"/>
            </a:xfrm>
            <a:prstGeom prst="roundRect">
              <a:avLst/>
            </a:prstGeom>
            <a:solidFill>
              <a:srgbClr val="FFFFCC"/>
            </a:solid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200">
                <a:latin typeface="Huawei Sans" panose="020C0503030203020204" pitchFamily="34" charset="0"/>
              </a:endParaRPr>
            </a:p>
          </p:txBody>
        </p:sp>
        <p:pic>
          <p:nvPicPr>
            <p:cNvPr id="6" name="图片 5"/>
            <p:cNvPicPr/>
            <p:nvPr/>
          </p:nvPicPr>
          <p:blipFill>
            <a:blip r:embed="rId1" cstate="print">
              <a:extLst>
                <a:ext uri="{28A0092B-C50C-407E-A947-70E740481C1C}">
                  <a14:useLocalDpi xmlns:a14="http://schemas.microsoft.com/office/drawing/2010/main" val="0"/>
                </a:ext>
              </a:extLst>
            </a:blip>
            <a:stretch>
              <a:fillRect/>
            </a:stretch>
          </p:blipFill>
          <p:spPr>
            <a:xfrm>
              <a:off x="3645279" y="1877723"/>
              <a:ext cx="540000" cy="442800"/>
            </a:xfrm>
            <a:prstGeom prst="rect">
              <a:avLst/>
            </a:prstGeom>
          </p:spPr>
        </p:pic>
        <p:pic>
          <p:nvPicPr>
            <p:cNvPr id="7" name="图片 6" descr="PC.png"/>
            <p:cNvPicPr>
              <a:picLocks noChangeAspect="1"/>
            </p:cNvPicPr>
            <p:nvPr/>
          </p:nvPicPr>
          <p:blipFill>
            <a:blip r:embed="rId2" cstate="print"/>
            <a:stretch>
              <a:fillRect/>
            </a:stretch>
          </p:blipFill>
          <p:spPr>
            <a:xfrm>
              <a:off x="7115207" y="1888868"/>
              <a:ext cx="539063" cy="414000"/>
            </a:xfrm>
            <a:prstGeom prst="rect">
              <a:avLst/>
            </a:prstGeom>
          </p:spPr>
        </p:pic>
        <p:cxnSp>
          <p:nvCxnSpPr>
            <p:cNvPr id="8" name="直接连接符 7"/>
            <p:cNvCxnSpPr>
              <a:stCxn id="7" idx="1"/>
              <a:endCxn id="6" idx="3"/>
            </p:cNvCxnSpPr>
            <p:nvPr/>
          </p:nvCxnSpPr>
          <p:spPr>
            <a:xfrm flipH="1">
              <a:off x="4185279" y="2095868"/>
              <a:ext cx="2929928" cy="3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360804" y="1721532"/>
              <a:ext cx="843500" cy="276999"/>
            </a:xfrm>
            <a:prstGeom prst="rect">
              <a:avLst/>
            </a:prstGeom>
          </p:spPr>
          <p:txBody>
            <a:bodyPr wrap="square" rtlCol="0">
              <a:noAutofit/>
            </a:bodyPr>
            <a:lstStyle/>
            <a:p>
              <a:pPr algn="ctr" fontAlgn="ctr"/>
              <a:r>
                <a:rPr lang="en-US" sz="1200" dirty="0">
                  <a:latin typeface="Huawei Sans" panose="020C0503030203020204" pitchFamily="34" charset="0"/>
                </a:rPr>
                <a:t>GE1/0/10</a:t>
              </a:r>
              <a:endParaRPr lang="en-US" sz="1200" dirty="0">
                <a:latin typeface="Huawei Sans" panose="020C0503030203020204" pitchFamily="34" charset="0"/>
              </a:endParaRPr>
            </a:p>
          </p:txBody>
        </p:sp>
        <p:sp>
          <p:nvSpPr>
            <p:cNvPr id="26" name="文本框 25"/>
            <p:cNvSpPr txBox="1"/>
            <p:nvPr/>
          </p:nvSpPr>
          <p:spPr>
            <a:xfrm>
              <a:off x="6806698" y="1410100"/>
              <a:ext cx="1156086" cy="276999"/>
            </a:xfrm>
            <a:prstGeom prst="rect">
              <a:avLst/>
            </a:prstGeom>
          </p:spPr>
          <p:txBody>
            <a:bodyPr wrap="square" rtlCol="0">
              <a:noAutofit/>
            </a:bodyPr>
            <a:lstStyle/>
            <a:p>
              <a:pPr algn="ctr" fontAlgn="ctr"/>
              <a:r>
                <a:rPr lang="en-US" sz="1200">
                  <a:latin typeface="Huawei Sans" panose="020C0503030203020204" pitchFamily="34" charset="0"/>
                </a:rPr>
                <a:t>192.168.10.20</a:t>
              </a:r>
              <a:endParaRPr lang="en-US" sz="1200">
                <a:latin typeface="Huawei Sans" panose="020C0503030203020204" pitchFamily="34" charset="0"/>
              </a:endParaRPr>
            </a:p>
          </p:txBody>
        </p:sp>
        <p:sp>
          <p:nvSpPr>
            <p:cNvPr id="28" name="文本框 27"/>
            <p:cNvSpPr txBox="1"/>
            <p:nvPr/>
          </p:nvSpPr>
          <p:spPr>
            <a:xfrm>
              <a:off x="4057055" y="1410100"/>
              <a:ext cx="1156086" cy="276999"/>
            </a:xfrm>
            <a:prstGeom prst="rect">
              <a:avLst/>
            </a:prstGeom>
          </p:spPr>
          <p:txBody>
            <a:bodyPr wrap="square" rtlCol="0">
              <a:noAutofit/>
            </a:bodyPr>
            <a:lstStyle/>
            <a:p>
              <a:pPr algn="ctr" fontAlgn="ctr"/>
              <a:r>
                <a:rPr lang="en-US" sz="1200">
                  <a:latin typeface="Huawei Sans" panose="020C0503030203020204" pitchFamily="34" charset="0"/>
                </a:rPr>
                <a:t>192.168.10.10</a:t>
              </a:r>
              <a:endParaRPr lang="en-US" sz="1200">
                <a:latin typeface="Huawei Sans" panose="020C0503030203020204" pitchFamily="34" charset="0"/>
              </a:endParaRPr>
            </a:p>
          </p:txBody>
        </p:sp>
        <p:sp>
          <p:nvSpPr>
            <p:cNvPr id="29" name="文本框 28"/>
            <p:cNvSpPr txBox="1"/>
            <p:nvPr/>
          </p:nvSpPr>
          <p:spPr>
            <a:xfrm>
              <a:off x="2261260" y="1950177"/>
              <a:ext cx="1090363" cy="276999"/>
            </a:xfrm>
            <a:prstGeom prst="rect">
              <a:avLst/>
            </a:prstGeom>
          </p:spPr>
          <p:txBody>
            <a:bodyPr wrap="square" rtlCol="0">
              <a:noAutofit/>
            </a:bodyPr>
            <a:lstStyle/>
            <a:p>
              <a:pPr algn="ctr" fontAlgn="ctr"/>
              <a:r>
                <a:rPr lang="en-US" sz="1200" dirty="0">
                  <a:latin typeface="Huawei Sans" panose="020C0503030203020204" pitchFamily="34" charset="0"/>
                </a:rPr>
                <a:t>Telnet server</a:t>
              </a:r>
              <a:endParaRPr lang="en-US" sz="1200" dirty="0">
                <a:latin typeface="Huawei Sans" panose="020C0503030203020204" pitchFamily="34" charset="0"/>
              </a:endParaRPr>
            </a:p>
          </p:txBody>
        </p:sp>
        <p:sp>
          <p:nvSpPr>
            <p:cNvPr id="30" name="文本框 29"/>
            <p:cNvSpPr txBox="1"/>
            <p:nvPr/>
          </p:nvSpPr>
          <p:spPr>
            <a:xfrm>
              <a:off x="7962804" y="1950177"/>
              <a:ext cx="1048684" cy="276999"/>
            </a:xfrm>
            <a:prstGeom prst="rect">
              <a:avLst/>
            </a:prstGeom>
          </p:spPr>
          <p:txBody>
            <a:bodyPr wrap="square" rtlCol="0">
              <a:noAutofit/>
            </a:bodyPr>
            <a:lstStyle/>
            <a:p>
              <a:pPr algn="ctr" fontAlgn="ctr"/>
              <a:r>
                <a:rPr lang="en-US" sz="1200" dirty="0">
                  <a:latin typeface="Huawei Sans" panose="020C0503030203020204" pitchFamily="34" charset="0"/>
                </a:rPr>
                <a:t>Telnet client</a:t>
              </a:r>
              <a:endParaRPr lang="en-US" sz="1200" dirty="0">
                <a:latin typeface="Huawei Sans" panose="020C0503030203020204" pitchFamily="34" charset="0"/>
              </a:endParaRPr>
            </a:p>
          </p:txBody>
        </p:sp>
      </p:grpSp>
      <p:sp>
        <p:nvSpPr>
          <p:cNvPr id="36" name="圆角矩形 11"/>
          <p:cNvSpPr/>
          <p:nvPr/>
        </p:nvSpPr>
        <p:spPr>
          <a:xfrm>
            <a:off x="1955917" y="2481729"/>
            <a:ext cx="1594475" cy="417574"/>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a:solidFill>
                  <a:schemeClr val="tx1"/>
                </a:solidFill>
                <a:latin typeface="Huawei Sans" panose="020C0503030203020204" pitchFamily="34" charset="0"/>
              </a:rPr>
              <a:t>Configure Telnet.</a:t>
            </a:r>
            <a:endParaRPr lang="en-US" sz="1200">
              <a:solidFill>
                <a:schemeClr val="tx1"/>
              </a:solidFill>
              <a:latin typeface="Huawei Sans" panose="020C0503030203020204" pitchFamily="34" charset="0"/>
            </a:endParaRPr>
          </a:p>
        </p:txBody>
      </p:sp>
      <p:sp>
        <p:nvSpPr>
          <p:cNvPr id="37" name="圆角矩形 12"/>
          <p:cNvSpPr/>
          <p:nvPr/>
        </p:nvSpPr>
        <p:spPr>
          <a:xfrm>
            <a:off x="4031137" y="2480119"/>
            <a:ext cx="2004844" cy="417574"/>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Verify the Telnet login procedure.</a:t>
            </a:r>
            <a:endParaRPr lang="en-US" sz="1200" dirty="0">
              <a:solidFill>
                <a:schemeClr val="tx1"/>
              </a:solidFill>
              <a:latin typeface="Huawei Sans" panose="020C0503030203020204" pitchFamily="34" charset="0"/>
            </a:endParaRPr>
          </a:p>
        </p:txBody>
      </p:sp>
      <p:cxnSp>
        <p:nvCxnSpPr>
          <p:cNvPr id="38" name="直接箭头连接符 37"/>
          <p:cNvCxnSpPr>
            <a:stCxn id="36" idx="3"/>
            <a:endCxn id="37" idx="1"/>
          </p:cNvCxnSpPr>
          <p:nvPr/>
        </p:nvCxnSpPr>
        <p:spPr bwMode="auto">
          <a:xfrm flipV="1">
            <a:off x="3550392" y="2688906"/>
            <a:ext cx="480745" cy="1610"/>
          </a:xfrm>
          <a:prstGeom prst="straightConnector1">
            <a:avLst/>
          </a:prstGeom>
          <a:noFill/>
          <a:ln w="19050" cap="flat" cmpd="sng" algn="ctr">
            <a:solidFill>
              <a:schemeClr val="tx1"/>
            </a:solidFill>
            <a:prstDash val="solid"/>
            <a:round/>
            <a:headEnd type="none" w="med" len="med"/>
            <a:tailEnd type="triangle"/>
          </a:ln>
          <a:effectLst/>
        </p:spPr>
      </p:cxnSp>
      <p:sp>
        <p:nvSpPr>
          <p:cNvPr id="39" name="圆角矩形 12"/>
          <p:cNvSpPr/>
          <p:nvPr/>
        </p:nvSpPr>
        <p:spPr>
          <a:xfrm>
            <a:off x="6516726" y="2480119"/>
            <a:ext cx="1699504" cy="417574"/>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smtClean="0">
                <a:solidFill>
                  <a:schemeClr val="tx1"/>
                </a:solidFill>
                <a:latin typeface="Huawei Sans" panose="020C0503030203020204" pitchFamily="34" charset="0"/>
              </a:rPr>
              <a:t>Write Python code.</a:t>
            </a:r>
            <a:endParaRPr lang="en-US" sz="1200" dirty="0">
              <a:solidFill>
                <a:schemeClr val="tx1"/>
              </a:solidFill>
              <a:latin typeface="Huawei Sans" panose="020C0503030203020204" pitchFamily="34" charset="0"/>
            </a:endParaRPr>
          </a:p>
        </p:txBody>
      </p:sp>
      <p:cxnSp>
        <p:nvCxnSpPr>
          <p:cNvPr id="40" name="直接箭头连接符 39"/>
          <p:cNvCxnSpPr>
            <a:stCxn id="37" idx="3"/>
            <a:endCxn id="39" idx="1"/>
          </p:cNvCxnSpPr>
          <p:nvPr/>
        </p:nvCxnSpPr>
        <p:spPr bwMode="auto">
          <a:xfrm>
            <a:off x="6035981" y="2688906"/>
            <a:ext cx="480745" cy="0"/>
          </a:xfrm>
          <a:prstGeom prst="straightConnector1">
            <a:avLst/>
          </a:prstGeom>
          <a:noFill/>
          <a:ln w="19050" cap="flat" cmpd="sng" algn="ctr">
            <a:solidFill>
              <a:schemeClr val="tx1"/>
            </a:solidFill>
            <a:prstDash val="solid"/>
            <a:round/>
            <a:headEnd type="none" w="med" len="med"/>
            <a:tailEnd type="triangle"/>
          </a:ln>
          <a:effectLst/>
        </p:spPr>
      </p:cxnSp>
      <p:sp>
        <p:nvSpPr>
          <p:cNvPr id="41" name="圆角矩形 12"/>
          <p:cNvSpPr/>
          <p:nvPr/>
        </p:nvSpPr>
        <p:spPr>
          <a:xfrm>
            <a:off x="8696976" y="2480119"/>
            <a:ext cx="1005403" cy="417574"/>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Verify the result.</a:t>
            </a:r>
            <a:endParaRPr lang="en-US" sz="1200" dirty="0">
              <a:solidFill>
                <a:schemeClr val="tx1"/>
              </a:solidFill>
              <a:latin typeface="Huawei Sans" panose="020C0503030203020204" pitchFamily="34" charset="0"/>
            </a:endParaRPr>
          </a:p>
        </p:txBody>
      </p:sp>
      <p:cxnSp>
        <p:nvCxnSpPr>
          <p:cNvPr id="42" name="直接箭头连接符 41"/>
          <p:cNvCxnSpPr>
            <a:stCxn id="39" idx="3"/>
            <a:endCxn id="41" idx="1"/>
          </p:cNvCxnSpPr>
          <p:nvPr/>
        </p:nvCxnSpPr>
        <p:spPr bwMode="auto">
          <a:xfrm>
            <a:off x="8216230" y="2688906"/>
            <a:ext cx="480746" cy="0"/>
          </a:xfrm>
          <a:prstGeom prst="straightConnector1">
            <a:avLst/>
          </a:prstGeom>
          <a:noFill/>
          <a:ln w="19050"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smtClean="0"/>
              <a:t>Case: Logging In to a Device Using telnetlib</a:t>
            </a:r>
            <a:endParaRPr lang="en-US"/>
          </a:p>
        </p:txBody>
      </p:sp>
      <p:sp>
        <p:nvSpPr>
          <p:cNvPr id="13" name="文本框 12"/>
          <p:cNvSpPr txBox="1"/>
          <p:nvPr/>
        </p:nvSpPr>
        <p:spPr>
          <a:xfrm>
            <a:off x="5702728" y="3881327"/>
            <a:ext cx="5815285" cy="2246769"/>
          </a:xfrm>
          <a:prstGeom prst="rect">
            <a:avLst/>
          </a:prstGeom>
          <a:solidFill>
            <a:srgbClr val="F4FBFE"/>
          </a:solidFill>
          <a:ln>
            <a:solidFill>
              <a:srgbClr val="00B0F0"/>
            </a:solidFill>
          </a:ln>
        </p:spPr>
        <p:txBody>
          <a:bodyPr wrap="square" rtlCol="0">
            <a:noAutofit/>
          </a:bodyPr>
          <a:lstStyle>
            <a:defPPr>
              <a:defRPr lang="en-US"/>
            </a:defPPr>
            <a:lvl1pPr fontAlgn="auto">
              <a:lnSpc>
                <a:spcPts val="2400"/>
              </a:lnSpc>
              <a:spcBef>
                <a:spcPts val="0"/>
              </a:spcBef>
              <a:spcAft>
                <a:spcPts val="0"/>
              </a:spcAft>
              <a:defRPr sz="1400">
                <a:solidFill>
                  <a:prstClr val="black"/>
                </a:solidFill>
                <a:cs typeface="Courier New" panose="02070309020205020404" pitchFamily="49" charset="0"/>
              </a:defRPr>
            </a:lvl1pPr>
          </a:lstStyle>
          <a:p>
            <a:pPr fontAlgn="ctr"/>
            <a:r>
              <a:rPr lang="en-US" dirty="0">
                <a:latin typeface="Huawei Sans" panose="020C0503030203020204" pitchFamily="34" charset="0"/>
              </a:rPr>
              <a:t>[Huawei] user-interface </a:t>
            </a:r>
            <a:r>
              <a:rPr lang="en-US" dirty="0" err="1">
                <a:latin typeface="Huawei Sans" panose="020C0503030203020204" pitchFamily="34" charset="0"/>
              </a:rPr>
              <a:t>vty</a:t>
            </a:r>
            <a:r>
              <a:rPr lang="en-US" dirty="0">
                <a:latin typeface="Huawei Sans" panose="020C0503030203020204" pitchFamily="34" charset="0"/>
              </a:rPr>
              <a:t> 0 4</a:t>
            </a:r>
            <a:endParaRPr lang="en-US" dirty="0">
              <a:latin typeface="Huawei Sans" panose="020C0503030203020204" pitchFamily="34" charset="0"/>
            </a:endParaRPr>
          </a:p>
          <a:p>
            <a:pPr fontAlgn="ctr"/>
            <a:r>
              <a:rPr lang="en-US" dirty="0">
                <a:latin typeface="Huawei Sans" panose="020C0503030203020204" pitchFamily="34" charset="0"/>
              </a:rPr>
              <a:t>[Huawei-ui-vty0-4] authentication-mode password</a:t>
            </a:r>
            <a:endParaRPr lang="en-US" dirty="0">
              <a:latin typeface="Huawei Sans" panose="020C0503030203020204" pitchFamily="34" charset="0"/>
            </a:endParaRPr>
          </a:p>
          <a:p>
            <a:pPr fontAlgn="ctr"/>
            <a:r>
              <a:rPr lang="en-US" dirty="0">
                <a:latin typeface="Huawei Sans" panose="020C0503030203020204" pitchFamily="34" charset="0"/>
              </a:rPr>
              <a:t>[Huawei-ui-vty0-4] set authentication password simple Huawei@123</a:t>
            </a:r>
            <a:endParaRPr lang="en-US" dirty="0">
              <a:latin typeface="Huawei Sans" panose="020C0503030203020204" pitchFamily="34" charset="0"/>
            </a:endParaRPr>
          </a:p>
          <a:p>
            <a:pPr fontAlgn="ctr"/>
            <a:r>
              <a:rPr lang="en-US" dirty="0">
                <a:latin typeface="Huawei Sans" panose="020C0503030203020204" pitchFamily="34" charset="0"/>
              </a:rPr>
              <a:t>[Huawei-ui-vty0-4] protocol inbound telnet</a:t>
            </a:r>
            <a:endParaRPr lang="en-US" dirty="0">
              <a:latin typeface="Huawei Sans" panose="020C0503030203020204" pitchFamily="34" charset="0"/>
            </a:endParaRPr>
          </a:p>
          <a:p>
            <a:pPr fontAlgn="ctr"/>
            <a:r>
              <a:rPr lang="en-US" dirty="0">
                <a:latin typeface="Huawei Sans" panose="020C0503030203020204" pitchFamily="34" charset="0"/>
              </a:rPr>
              <a:t>[Huawei-ui-vty0-4] user privilege level 15</a:t>
            </a:r>
            <a:endParaRPr lang="en-US" dirty="0">
              <a:latin typeface="Huawei Sans" panose="020C0503030203020204" pitchFamily="34" charset="0"/>
            </a:endParaRPr>
          </a:p>
          <a:p>
            <a:pPr fontAlgn="ctr"/>
            <a:r>
              <a:rPr lang="en-US" dirty="0">
                <a:latin typeface="Huawei Sans" panose="020C0503030203020204" pitchFamily="34" charset="0"/>
              </a:rPr>
              <a:t>[Huawei-ui-vty0-4] quit</a:t>
            </a:r>
            <a:endParaRPr lang="en-US" dirty="0">
              <a:latin typeface="Huawei Sans" panose="020C0503030203020204" pitchFamily="34" charset="0"/>
            </a:endParaRPr>
          </a:p>
          <a:p>
            <a:pPr fontAlgn="ctr"/>
            <a:r>
              <a:rPr lang="en-US" dirty="0">
                <a:latin typeface="Huawei Sans" panose="020C0503030203020204" pitchFamily="34" charset="0"/>
              </a:rPr>
              <a:t>[Huawei] telnet server enable </a:t>
            </a:r>
            <a:endParaRPr lang="en-US" dirty="0">
              <a:latin typeface="Huawei Sans" panose="020C0503030203020204" pitchFamily="34" charset="0"/>
            </a:endParaRPr>
          </a:p>
        </p:txBody>
      </p:sp>
      <p:sp>
        <p:nvSpPr>
          <p:cNvPr id="27" name="文本框 26"/>
          <p:cNvSpPr txBox="1"/>
          <p:nvPr/>
        </p:nvSpPr>
        <p:spPr>
          <a:xfrm>
            <a:off x="1043724" y="3908914"/>
            <a:ext cx="3847532" cy="1015663"/>
          </a:xfrm>
          <a:prstGeom prst="rect">
            <a:avLst/>
          </a:prstGeom>
          <a:solidFill>
            <a:srgbClr val="F4FBFE"/>
          </a:solidFill>
          <a:ln>
            <a:solidFill>
              <a:srgbClr val="00B0F0"/>
            </a:solidFill>
          </a:ln>
        </p:spPr>
        <p:txBody>
          <a:bodyPr wrap="square" rtlCol="0">
            <a:noAutofit/>
          </a:bodyPr>
          <a:lstStyle/>
          <a:p>
            <a:pPr fontAlgn="ctr">
              <a:lnSpc>
                <a:spcPts val="2400"/>
              </a:lnSpc>
              <a:spcBef>
                <a:spcPts val="0"/>
              </a:spcBef>
              <a:spcAft>
                <a:spcPts val="0"/>
              </a:spcAft>
            </a:pPr>
            <a:r>
              <a:rPr lang="en-US" sz="1400" dirty="0">
                <a:solidFill>
                  <a:prstClr val="black"/>
                </a:solidFill>
                <a:latin typeface="Huawei Sans" panose="020C0503030203020204" pitchFamily="34" charset="0"/>
                <a:cs typeface="Courier New" panose="02070309020205020404" pitchFamily="49" charset="0"/>
              </a:rPr>
              <a:t>[Huawei] interface GE 1/0/0</a:t>
            </a:r>
            <a:endParaRPr lang="en-US" sz="1400" dirty="0">
              <a:solidFill>
                <a:prstClr val="black"/>
              </a:solidFill>
              <a:latin typeface="Huawei Sans" panose="020C0503030203020204" pitchFamily="34" charset="0"/>
              <a:cs typeface="Courier New" panose="02070309020205020404" pitchFamily="49" charset="0"/>
            </a:endParaRPr>
          </a:p>
          <a:p>
            <a:pPr fontAlgn="ctr">
              <a:lnSpc>
                <a:spcPts val="2400"/>
              </a:lnSpc>
              <a:spcBef>
                <a:spcPts val="0"/>
              </a:spcBef>
              <a:spcAft>
                <a:spcPts val="0"/>
              </a:spcAft>
            </a:pPr>
            <a:r>
              <a:rPr lang="en-US" sz="1400" dirty="0">
                <a:solidFill>
                  <a:prstClr val="black"/>
                </a:solidFill>
                <a:latin typeface="Huawei Sans" panose="020C0503030203020204" pitchFamily="34" charset="0"/>
                <a:cs typeface="Courier New" panose="02070309020205020404" pitchFamily="49" charset="0"/>
              </a:rPr>
              <a:t>[Huawei -GE1/0/0] </a:t>
            </a:r>
            <a:r>
              <a:rPr lang="en-US" sz="1400" dirty="0" err="1">
                <a:solidFill>
                  <a:prstClr val="black"/>
                </a:solidFill>
                <a:latin typeface="Huawei Sans" panose="020C0503030203020204" pitchFamily="34" charset="0"/>
                <a:cs typeface="Courier New" panose="02070309020205020404" pitchFamily="49" charset="0"/>
              </a:rPr>
              <a:t>ip</a:t>
            </a:r>
            <a:r>
              <a:rPr lang="en-US" sz="1400" dirty="0">
                <a:solidFill>
                  <a:prstClr val="black"/>
                </a:solidFill>
                <a:latin typeface="Huawei Sans" panose="020C0503030203020204" pitchFamily="34" charset="0"/>
                <a:cs typeface="Courier New" panose="02070309020205020404" pitchFamily="49" charset="0"/>
              </a:rPr>
              <a:t> add 192.168.10.10 24</a:t>
            </a:r>
            <a:endParaRPr lang="en-US" sz="1400" dirty="0">
              <a:solidFill>
                <a:prstClr val="black"/>
              </a:solidFill>
              <a:latin typeface="Huawei Sans" panose="020C0503030203020204" pitchFamily="34" charset="0"/>
              <a:cs typeface="Courier New" panose="02070309020205020404" pitchFamily="49" charset="0"/>
            </a:endParaRPr>
          </a:p>
          <a:p>
            <a:pPr fontAlgn="ctr">
              <a:lnSpc>
                <a:spcPts val="2400"/>
              </a:lnSpc>
              <a:spcBef>
                <a:spcPts val="0"/>
              </a:spcBef>
              <a:spcAft>
                <a:spcPts val="0"/>
              </a:spcAft>
            </a:pPr>
            <a:r>
              <a:rPr lang="en-US" sz="1400" dirty="0">
                <a:solidFill>
                  <a:prstClr val="black"/>
                </a:solidFill>
                <a:latin typeface="Huawei Sans" panose="020C0503030203020204" pitchFamily="34" charset="0"/>
                <a:cs typeface="Courier New" panose="02070309020205020404" pitchFamily="49" charset="0"/>
              </a:rPr>
              <a:t>[Huawei -GE1/0/0] quit </a:t>
            </a:r>
            <a:endParaRPr lang="en-US" sz="1400" dirty="0">
              <a:solidFill>
                <a:prstClr val="black"/>
              </a:solidFill>
              <a:latin typeface="Huawei Sans" panose="020C0503030203020204" pitchFamily="34" charset="0"/>
              <a:cs typeface="Courier New" panose="02070309020205020404" pitchFamily="49" charset="0"/>
            </a:endParaRPr>
          </a:p>
        </p:txBody>
      </p:sp>
      <p:grpSp>
        <p:nvGrpSpPr>
          <p:cNvPr id="31" name="组合 30"/>
          <p:cNvGrpSpPr/>
          <p:nvPr/>
        </p:nvGrpSpPr>
        <p:grpSpPr>
          <a:xfrm>
            <a:off x="2199909" y="1991801"/>
            <a:ext cx="7463118" cy="1210928"/>
            <a:chOff x="1990165" y="1344713"/>
            <a:chExt cx="7463118" cy="1210928"/>
          </a:xfrm>
        </p:grpSpPr>
        <p:sp>
          <p:nvSpPr>
            <p:cNvPr id="24" name="矩形: 圆角 23"/>
            <p:cNvSpPr/>
            <p:nvPr/>
          </p:nvSpPr>
          <p:spPr>
            <a:xfrm>
              <a:off x="1990165" y="1344713"/>
              <a:ext cx="7463118" cy="1210928"/>
            </a:xfrm>
            <a:prstGeom prst="roundRect">
              <a:avLst/>
            </a:prstGeom>
            <a:solidFill>
              <a:srgbClr val="FFFFCC"/>
            </a:solid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200">
                <a:latin typeface="Huawei Sans" panose="020C0503030203020204" pitchFamily="34" charset="0"/>
              </a:endParaRPr>
            </a:p>
          </p:txBody>
        </p:sp>
        <p:pic>
          <p:nvPicPr>
            <p:cNvPr id="6" name="图片 5"/>
            <p:cNvPicPr/>
            <p:nvPr/>
          </p:nvPicPr>
          <p:blipFill>
            <a:blip r:embed="rId1" cstate="print">
              <a:extLst>
                <a:ext uri="{28A0092B-C50C-407E-A947-70E740481C1C}">
                  <a14:useLocalDpi xmlns:a14="http://schemas.microsoft.com/office/drawing/2010/main" val="0"/>
                </a:ext>
              </a:extLst>
            </a:blip>
            <a:stretch>
              <a:fillRect/>
            </a:stretch>
          </p:blipFill>
          <p:spPr>
            <a:xfrm>
              <a:off x="3645279" y="1877723"/>
              <a:ext cx="540000" cy="442800"/>
            </a:xfrm>
            <a:prstGeom prst="rect">
              <a:avLst/>
            </a:prstGeom>
          </p:spPr>
        </p:pic>
        <p:pic>
          <p:nvPicPr>
            <p:cNvPr id="7" name="图片 6" descr="PC.png"/>
            <p:cNvPicPr>
              <a:picLocks noChangeAspect="1"/>
            </p:cNvPicPr>
            <p:nvPr/>
          </p:nvPicPr>
          <p:blipFill>
            <a:blip r:embed="rId2" cstate="print"/>
            <a:stretch>
              <a:fillRect/>
            </a:stretch>
          </p:blipFill>
          <p:spPr>
            <a:xfrm>
              <a:off x="7115207" y="1888868"/>
              <a:ext cx="539063" cy="414000"/>
            </a:xfrm>
            <a:prstGeom prst="rect">
              <a:avLst/>
            </a:prstGeom>
          </p:spPr>
        </p:pic>
        <p:cxnSp>
          <p:nvCxnSpPr>
            <p:cNvPr id="8" name="直接连接符 7"/>
            <p:cNvCxnSpPr>
              <a:stCxn id="7" idx="1"/>
              <a:endCxn id="6" idx="3"/>
            </p:cNvCxnSpPr>
            <p:nvPr/>
          </p:nvCxnSpPr>
          <p:spPr>
            <a:xfrm flipH="1">
              <a:off x="4185279" y="2095868"/>
              <a:ext cx="2929928" cy="3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360804" y="1748426"/>
              <a:ext cx="843500" cy="276999"/>
            </a:xfrm>
            <a:prstGeom prst="rect">
              <a:avLst/>
            </a:prstGeom>
          </p:spPr>
          <p:txBody>
            <a:bodyPr wrap="square" rtlCol="0">
              <a:noAutofit/>
            </a:bodyPr>
            <a:lstStyle/>
            <a:p>
              <a:pPr algn="ctr" fontAlgn="ctr"/>
              <a:r>
                <a:rPr lang="en-US" sz="1200">
                  <a:latin typeface="Huawei Sans" panose="020C0503030203020204" pitchFamily="34" charset="0"/>
                </a:rPr>
                <a:t>GE1/0/10</a:t>
              </a:r>
              <a:endParaRPr lang="en-US" sz="1200">
                <a:latin typeface="Huawei Sans" panose="020C0503030203020204" pitchFamily="34" charset="0"/>
              </a:endParaRPr>
            </a:p>
          </p:txBody>
        </p:sp>
        <p:sp>
          <p:nvSpPr>
            <p:cNvPr id="26" name="文本框 25"/>
            <p:cNvSpPr txBox="1"/>
            <p:nvPr/>
          </p:nvSpPr>
          <p:spPr>
            <a:xfrm>
              <a:off x="6806698" y="1410100"/>
              <a:ext cx="1156086" cy="276999"/>
            </a:xfrm>
            <a:prstGeom prst="rect">
              <a:avLst/>
            </a:prstGeom>
          </p:spPr>
          <p:txBody>
            <a:bodyPr wrap="square" rtlCol="0">
              <a:noAutofit/>
            </a:bodyPr>
            <a:lstStyle/>
            <a:p>
              <a:pPr algn="ctr" fontAlgn="ctr"/>
              <a:r>
                <a:rPr lang="en-US" sz="1200">
                  <a:latin typeface="Huawei Sans" panose="020C0503030203020204" pitchFamily="34" charset="0"/>
                </a:rPr>
                <a:t>192.168.10.20</a:t>
              </a:r>
              <a:endParaRPr lang="en-US" sz="1200">
                <a:latin typeface="Huawei Sans" panose="020C0503030203020204" pitchFamily="34" charset="0"/>
              </a:endParaRPr>
            </a:p>
          </p:txBody>
        </p:sp>
        <p:sp>
          <p:nvSpPr>
            <p:cNvPr id="28" name="文本框 27"/>
            <p:cNvSpPr txBox="1"/>
            <p:nvPr/>
          </p:nvSpPr>
          <p:spPr>
            <a:xfrm>
              <a:off x="4057055" y="1410100"/>
              <a:ext cx="1156086" cy="276999"/>
            </a:xfrm>
            <a:prstGeom prst="rect">
              <a:avLst/>
            </a:prstGeom>
          </p:spPr>
          <p:txBody>
            <a:bodyPr wrap="square" rtlCol="0">
              <a:noAutofit/>
            </a:bodyPr>
            <a:lstStyle/>
            <a:p>
              <a:pPr algn="ctr" fontAlgn="ctr"/>
              <a:r>
                <a:rPr lang="en-US" sz="1200">
                  <a:latin typeface="Huawei Sans" panose="020C0503030203020204" pitchFamily="34" charset="0"/>
                </a:rPr>
                <a:t>192.168.10.10</a:t>
              </a:r>
              <a:endParaRPr lang="en-US" sz="1200">
                <a:latin typeface="Huawei Sans" panose="020C0503030203020204" pitchFamily="34" charset="0"/>
              </a:endParaRPr>
            </a:p>
          </p:txBody>
        </p:sp>
        <p:sp>
          <p:nvSpPr>
            <p:cNvPr id="29" name="文本框 28"/>
            <p:cNvSpPr txBox="1"/>
            <p:nvPr/>
          </p:nvSpPr>
          <p:spPr>
            <a:xfrm>
              <a:off x="2261259" y="1950177"/>
              <a:ext cx="1090363" cy="276999"/>
            </a:xfrm>
            <a:prstGeom prst="rect">
              <a:avLst/>
            </a:prstGeom>
          </p:spPr>
          <p:txBody>
            <a:bodyPr wrap="square" rtlCol="0">
              <a:noAutofit/>
            </a:bodyPr>
            <a:lstStyle/>
            <a:p>
              <a:pPr algn="ctr" fontAlgn="ctr"/>
              <a:r>
                <a:rPr lang="en-US" sz="1200">
                  <a:latin typeface="Huawei Sans" panose="020C0503030203020204" pitchFamily="34" charset="0"/>
                </a:rPr>
                <a:t>Telnet server</a:t>
              </a:r>
              <a:endParaRPr lang="en-US" sz="1200">
                <a:latin typeface="Huawei Sans" panose="020C0503030203020204" pitchFamily="34" charset="0"/>
              </a:endParaRPr>
            </a:p>
          </p:txBody>
        </p:sp>
        <p:sp>
          <p:nvSpPr>
            <p:cNvPr id="30" name="文本框 29"/>
            <p:cNvSpPr txBox="1"/>
            <p:nvPr/>
          </p:nvSpPr>
          <p:spPr>
            <a:xfrm>
              <a:off x="7962803" y="1950177"/>
              <a:ext cx="1048684" cy="276999"/>
            </a:xfrm>
            <a:prstGeom prst="rect">
              <a:avLst/>
            </a:prstGeom>
          </p:spPr>
          <p:txBody>
            <a:bodyPr wrap="square" rtlCol="0">
              <a:noAutofit/>
            </a:bodyPr>
            <a:lstStyle/>
            <a:p>
              <a:pPr algn="ctr" fontAlgn="ctr"/>
              <a:r>
                <a:rPr lang="en-US" sz="1200">
                  <a:latin typeface="Huawei Sans" panose="020C0503030203020204" pitchFamily="34" charset="0"/>
                </a:rPr>
                <a:t>Telnet client</a:t>
              </a:r>
              <a:endParaRPr lang="en-US" sz="1200">
                <a:latin typeface="Huawei Sans" panose="020C0503030203020204" pitchFamily="34" charset="0"/>
              </a:endParaRPr>
            </a:p>
          </p:txBody>
        </p:sp>
      </p:grpSp>
      <p:sp>
        <p:nvSpPr>
          <p:cNvPr id="32" name="文本框 31"/>
          <p:cNvSpPr txBox="1"/>
          <p:nvPr/>
        </p:nvSpPr>
        <p:spPr>
          <a:xfrm>
            <a:off x="1043724" y="3312821"/>
            <a:ext cx="3526824" cy="584775"/>
          </a:xfrm>
          <a:prstGeom prst="rect">
            <a:avLst/>
          </a:prstGeom>
          <a:noFill/>
        </p:spPr>
        <p:txBody>
          <a:bodyPr wrap="square" rtlCol="0">
            <a:noAutofit/>
          </a:bodyPr>
          <a:lstStyle/>
          <a:p>
            <a:pPr fontAlgn="ctr">
              <a:spcBef>
                <a:spcPts val="0"/>
              </a:spcBef>
              <a:spcAft>
                <a:spcPts val="0"/>
              </a:spcAft>
            </a:pPr>
            <a:r>
              <a:rPr lang="en-US" sz="1600" b="1" dirty="0">
                <a:solidFill>
                  <a:prstClr val="black"/>
                </a:solidFill>
                <a:latin typeface="Huawei Sans" panose="020C0503030203020204" pitchFamily="34" charset="0"/>
                <a:ea typeface="Microsoft YaHei" panose="020B0503020204020204" pitchFamily="34" charset="-122"/>
              </a:rPr>
              <a:t>Configure the IP address </a:t>
            </a:r>
            <a:r>
              <a:rPr lang="en-US" sz="1600" b="1" dirty="0" smtClean="0">
                <a:solidFill>
                  <a:prstClr val="black"/>
                </a:solidFill>
                <a:latin typeface="Huawei Sans" panose="020C0503030203020204" pitchFamily="34" charset="0"/>
                <a:ea typeface="Microsoft YaHei" panose="020B0503020204020204" pitchFamily="34" charset="-122"/>
              </a:rPr>
              <a:t>o</a:t>
            </a:r>
            <a:r>
              <a:rPr lang="en-US" altLang="zh-CN" sz="1600" b="1" dirty="0" smtClean="0">
                <a:solidFill>
                  <a:prstClr val="black"/>
                </a:solidFill>
                <a:latin typeface="Huawei Sans" panose="020C0503030203020204" pitchFamily="34" charset="0"/>
                <a:ea typeface="Microsoft YaHei" panose="020B0503020204020204" pitchFamily="34" charset="-122"/>
              </a:rPr>
              <a:t>f</a:t>
            </a:r>
            <a:r>
              <a:rPr lang="en-US" sz="1600" b="1" dirty="0" smtClean="0">
                <a:solidFill>
                  <a:prstClr val="black"/>
                </a:solidFill>
                <a:latin typeface="Huawei Sans" panose="020C0503030203020204" pitchFamily="34" charset="0"/>
                <a:ea typeface="Microsoft YaHei" panose="020B0503020204020204" pitchFamily="34" charset="-122"/>
              </a:rPr>
              <a:t> </a:t>
            </a:r>
            <a:r>
              <a:rPr lang="en-US" sz="1600" b="1" dirty="0">
                <a:solidFill>
                  <a:prstClr val="black"/>
                </a:solidFill>
                <a:latin typeface="Huawei Sans" panose="020C0503030203020204" pitchFamily="34" charset="0"/>
                <a:ea typeface="Microsoft YaHei" panose="020B0503020204020204" pitchFamily="34" charset="-122"/>
              </a:rPr>
              <a:t>interface on the </a:t>
            </a:r>
            <a:r>
              <a:rPr lang="en-US" sz="1600" b="1" dirty="0" smtClean="0">
                <a:solidFill>
                  <a:prstClr val="black"/>
                </a:solidFill>
                <a:latin typeface="Huawei Sans" panose="020C0503030203020204" pitchFamily="34" charset="0"/>
                <a:ea typeface="Microsoft YaHei" panose="020B0503020204020204" pitchFamily="34" charset="-122"/>
              </a:rPr>
              <a:t>device</a:t>
            </a:r>
            <a:r>
              <a:rPr lang="zh-CN" altLang="en-US" sz="1600" b="1" dirty="0" smtClean="0">
                <a:solidFill>
                  <a:prstClr val="black"/>
                </a:solidFill>
                <a:latin typeface="Huawei Sans" panose="020C0503030203020204" pitchFamily="34" charset="0"/>
                <a:ea typeface="Microsoft YaHei" panose="020B0503020204020204" pitchFamily="34" charset="-122"/>
              </a:rPr>
              <a:t>：</a:t>
            </a:r>
            <a:endParaRPr lang="en-US" sz="1600" b="1" dirty="0">
              <a:solidFill>
                <a:prstClr val="black"/>
              </a:solidFill>
              <a:latin typeface="Huawei Sans" panose="020C0503030203020204" pitchFamily="34" charset="0"/>
              <a:ea typeface="Microsoft YaHei" panose="020B0503020204020204" pitchFamily="34" charset="-122"/>
            </a:endParaRPr>
          </a:p>
        </p:txBody>
      </p:sp>
      <p:sp>
        <p:nvSpPr>
          <p:cNvPr id="33" name="文本框 32"/>
          <p:cNvSpPr txBox="1"/>
          <p:nvPr/>
        </p:nvSpPr>
        <p:spPr>
          <a:xfrm>
            <a:off x="5646125" y="3472727"/>
            <a:ext cx="5594530" cy="338554"/>
          </a:xfrm>
          <a:prstGeom prst="rect">
            <a:avLst/>
          </a:prstGeom>
          <a:noFill/>
        </p:spPr>
        <p:txBody>
          <a:bodyPr wrap="square" rtlCol="0">
            <a:noAutofit/>
          </a:bodyPr>
          <a:lstStyle/>
          <a:p>
            <a:pPr fontAlgn="ctr">
              <a:spcBef>
                <a:spcPts val="0"/>
              </a:spcBef>
              <a:spcAft>
                <a:spcPts val="0"/>
              </a:spcAft>
            </a:pPr>
            <a:r>
              <a:rPr lang="en-US" sz="1600" b="1" dirty="0">
                <a:solidFill>
                  <a:prstClr val="black"/>
                </a:solidFill>
                <a:latin typeface="Huawei Sans" panose="020C0503030203020204" pitchFamily="34" charset="0"/>
                <a:ea typeface="Microsoft YaHei" panose="020B0503020204020204" pitchFamily="34" charset="-122"/>
              </a:rPr>
              <a:t>Configure the Telnet </a:t>
            </a:r>
            <a:r>
              <a:rPr lang="en-US" sz="1600" b="1" dirty="0" smtClean="0">
                <a:solidFill>
                  <a:prstClr val="black"/>
                </a:solidFill>
                <a:latin typeface="Huawei Sans" panose="020C0503030203020204" pitchFamily="34" charset="0"/>
                <a:ea typeface="Microsoft YaHei" panose="020B0503020204020204" pitchFamily="34" charset="-122"/>
              </a:rPr>
              <a:t>service</a:t>
            </a:r>
            <a:r>
              <a:rPr lang="zh-CN" altLang="en-US" sz="1600" b="1" dirty="0" smtClean="0">
                <a:solidFill>
                  <a:prstClr val="black"/>
                </a:solidFill>
                <a:latin typeface="Huawei Sans" panose="020C0503030203020204" pitchFamily="34" charset="0"/>
                <a:ea typeface="Microsoft YaHei" panose="020B0503020204020204" pitchFamily="34" charset="-122"/>
              </a:rPr>
              <a:t>：</a:t>
            </a:r>
            <a:endParaRPr lang="en-US" sz="1600" b="1" dirty="0">
              <a:solidFill>
                <a:prstClr val="black"/>
              </a:solidFill>
              <a:latin typeface="Huawei Sans" panose="020C0503030203020204" pitchFamily="34" charset="0"/>
              <a:ea typeface="Microsoft YaHei" panose="020B0503020204020204" pitchFamily="34" charset="-122"/>
            </a:endParaRPr>
          </a:p>
        </p:txBody>
      </p:sp>
      <p:sp>
        <p:nvSpPr>
          <p:cNvPr id="22" name="圆角矩形 11"/>
          <p:cNvSpPr/>
          <p:nvPr/>
        </p:nvSpPr>
        <p:spPr>
          <a:xfrm>
            <a:off x="2115571" y="1365462"/>
            <a:ext cx="1475084" cy="413399"/>
          </a:xfrm>
          <a:prstGeom prst="roundRect">
            <a:avLst>
              <a:gd name="adj" fmla="val 4298"/>
            </a:avLst>
          </a:prstGeom>
          <a:solidFill>
            <a:srgbClr val="00B0F0"/>
          </a:solidFill>
          <a:ln w="19050">
            <a:solidFill>
              <a:srgbClr val="00B0F0"/>
            </a:solidFill>
          </a:ln>
        </p:spPr>
        <p:txBody>
          <a:bodyPr wrap="square" rtlCol="0" anchor="ctr">
            <a:noAutofit/>
          </a:bodyPr>
          <a:lstStyle/>
          <a:p>
            <a:pPr fontAlgn="ctr"/>
            <a:r>
              <a:rPr lang="en-US" sz="1200" b="1" dirty="0">
                <a:solidFill>
                  <a:schemeClr val="bg1"/>
                </a:solidFill>
                <a:latin typeface="Huawei Sans" panose="020C0503030203020204" pitchFamily="34" charset="0"/>
                <a:ea typeface="Microsoft YaHei" panose="020B0503020204020204" pitchFamily="34" charset="-122"/>
              </a:rPr>
              <a:t>Configure Telnet.</a:t>
            </a:r>
            <a:endParaRPr lang="en-US" sz="1200" b="1" dirty="0">
              <a:solidFill>
                <a:schemeClr val="bg1"/>
              </a:solidFill>
              <a:latin typeface="Huawei Sans" panose="020C0503030203020204" pitchFamily="34" charset="0"/>
              <a:ea typeface="Microsoft YaHei" panose="020B0503020204020204" pitchFamily="34" charset="-122"/>
            </a:endParaRPr>
          </a:p>
        </p:txBody>
      </p:sp>
      <p:sp>
        <p:nvSpPr>
          <p:cNvPr id="23" name="圆角矩形 12"/>
          <p:cNvSpPr/>
          <p:nvPr/>
        </p:nvSpPr>
        <p:spPr>
          <a:xfrm>
            <a:off x="4190791" y="1393137"/>
            <a:ext cx="2004844" cy="417574"/>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Verify the Telnet login procedure.</a:t>
            </a:r>
            <a:endParaRPr lang="en-US" sz="1200" dirty="0">
              <a:solidFill>
                <a:schemeClr val="tx1"/>
              </a:solidFill>
              <a:latin typeface="Huawei Sans" panose="020C0503030203020204" pitchFamily="34" charset="0"/>
            </a:endParaRPr>
          </a:p>
        </p:txBody>
      </p:sp>
      <p:cxnSp>
        <p:nvCxnSpPr>
          <p:cNvPr id="34" name="直接箭头连接符 33"/>
          <p:cNvCxnSpPr/>
          <p:nvPr/>
        </p:nvCxnSpPr>
        <p:spPr bwMode="auto">
          <a:xfrm>
            <a:off x="3590655" y="1590633"/>
            <a:ext cx="600136" cy="0"/>
          </a:xfrm>
          <a:prstGeom prst="straightConnector1">
            <a:avLst/>
          </a:prstGeom>
          <a:noFill/>
          <a:ln w="19050" cap="flat" cmpd="sng" algn="ctr">
            <a:solidFill>
              <a:schemeClr val="tx1"/>
            </a:solidFill>
            <a:prstDash val="solid"/>
            <a:round/>
            <a:headEnd type="none" w="med" len="med"/>
            <a:tailEnd type="triangle"/>
          </a:ln>
          <a:effectLst/>
        </p:spPr>
      </p:cxnSp>
      <p:sp>
        <p:nvSpPr>
          <p:cNvPr id="35" name="圆角矩形 12"/>
          <p:cNvSpPr/>
          <p:nvPr/>
        </p:nvSpPr>
        <p:spPr>
          <a:xfrm>
            <a:off x="6676380" y="1393137"/>
            <a:ext cx="1699504" cy="417574"/>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smtClean="0">
                <a:solidFill>
                  <a:schemeClr val="tx1"/>
                </a:solidFill>
                <a:latin typeface="Huawei Sans" panose="020C0503030203020204" pitchFamily="34" charset="0"/>
              </a:rPr>
              <a:t>Write Python code.</a:t>
            </a:r>
            <a:endParaRPr lang="en-US" sz="1200" dirty="0">
              <a:solidFill>
                <a:schemeClr val="tx1"/>
              </a:solidFill>
              <a:latin typeface="Huawei Sans" panose="020C0503030203020204" pitchFamily="34" charset="0"/>
            </a:endParaRPr>
          </a:p>
        </p:txBody>
      </p:sp>
      <p:cxnSp>
        <p:nvCxnSpPr>
          <p:cNvPr id="36" name="直接箭头连接符 35"/>
          <p:cNvCxnSpPr>
            <a:stCxn id="23" idx="3"/>
            <a:endCxn id="35" idx="1"/>
          </p:cNvCxnSpPr>
          <p:nvPr/>
        </p:nvCxnSpPr>
        <p:spPr bwMode="auto">
          <a:xfrm>
            <a:off x="6195635" y="1601924"/>
            <a:ext cx="480745" cy="0"/>
          </a:xfrm>
          <a:prstGeom prst="straightConnector1">
            <a:avLst/>
          </a:prstGeom>
          <a:noFill/>
          <a:ln w="19050" cap="flat" cmpd="sng" algn="ctr">
            <a:solidFill>
              <a:schemeClr val="tx1"/>
            </a:solidFill>
            <a:prstDash val="solid"/>
            <a:round/>
            <a:headEnd type="none" w="med" len="med"/>
            <a:tailEnd type="triangle"/>
          </a:ln>
          <a:effectLst/>
        </p:spPr>
      </p:cxnSp>
      <p:sp>
        <p:nvSpPr>
          <p:cNvPr id="37" name="圆角矩形 12"/>
          <p:cNvSpPr/>
          <p:nvPr/>
        </p:nvSpPr>
        <p:spPr>
          <a:xfrm>
            <a:off x="8856630" y="1393137"/>
            <a:ext cx="1005403" cy="417574"/>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a:solidFill>
                  <a:schemeClr val="tx1"/>
                </a:solidFill>
                <a:latin typeface="Huawei Sans" panose="020C0503030203020204" pitchFamily="34" charset="0"/>
              </a:rPr>
              <a:t>Verify the result.</a:t>
            </a:r>
            <a:endParaRPr lang="en-US" sz="1200">
              <a:solidFill>
                <a:schemeClr val="tx1"/>
              </a:solidFill>
              <a:latin typeface="Huawei Sans" panose="020C0503030203020204" pitchFamily="34" charset="0"/>
            </a:endParaRPr>
          </a:p>
        </p:txBody>
      </p:sp>
      <p:cxnSp>
        <p:nvCxnSpPr>
          <p:cNvPr id="38" name="直接箭头连接符 37"/>
          <p:cNvCxnSpPr>
            <a:stCxn id="35" idx="3"/>
            <a:endCxn id="37" idx="1"/>
          </p:cNvCxnSpPr>
          <p:nvPr/>
        </p:nvCxnSpPr>
        <p:spPr bwMode="auto">
          <a:xfrm>
            <a:off x="8375884" y="1601924"/>
            <a:ext cx="480746" cy="0"/>
          </a:xfrm>
          <a:prstGeom prst="straightConnector1">
            <a:avLst/>
          </a:prstGeom>
          <a:noFill/>
          <a:ln w="19050"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smtClean="0"/>
              <a:t>Case: Logging In to a Device Using telnetlib</a:t>
            </a:r>
            <a:endParaRPr lang="en-US"/>
          </a:p>
        </p:txBody>
      </p:sp>
      <p:sp>
        <p:nvSpPr>
          <p:cNvPr id="13" name="文本框 12"/>
          <p:cNvSpPr txBox="1"/>
          <p:nvPr/>
        </p:nvSpPr>
        <p:spPr>
          <a:xfrm>
            <a:off x="2783544" y="3905311"/>
            <a:ext cx="8538883" cy="2246769"/>
          </a:xfrm>
          <a:prstGeom prst="rect">
            <a:avLst/>
          </a:prstGeom>
          <a:solidFill>
            <a:srgbClr val="F4FBFE"/>
          </a:solidFill>
          <a:ln>
            <a:solidFill>
              <a:srgbClr val="00B0F0"/>
            </a:solidFill>
          </a:ln>
        </p:spPr>
        <p:txBody>
          <a:bodyPr wrap="square" rtlCol="0">
            <a:noAutofit/>
          </a:bodyPr>
          <a:lstStyle>
            <a:defPPr>
              <a:defRPr lang="en-US"/>
            </a:defPPr>
            <a:lvl1pPr fontAlgn="auto">
              <a:lnSpc>
                <a:spcPts val="2400"/>
              </a:lnSpc>
              <a:spcBef>
                <a:spcPts val="0"/>
              </a:spcBef>
              <a:spcAft>
                <a:spcPts val="0"/>
              </a:spcAft>
              <a:defRPr sz="1400">
                <a:solidFill>
                  <a:prstClr val="black"/>
                </a:solidFill>
                <a:cs typeface="Courier New" panose="02070309020205020404" pitchFamily="49" charset="0"/>
              </a:defRPr>
            </a:lvl1pPr>
          </a:lstStyle>
          <a:p>
            <a:pPr fontAlgn="ctr"/>
            <a:r>
              <a:rPr lang="en-US" sz="1500" dirty="0">
                <a:latin typeface="Huawei Sans" panose="020C0503030203020204" pitchFamily="34" charset="0"/>
              </a:rPr>
              <a:t>C:\Users\Richard&gt;telnet 192.168.10.10</a:t>
            </a:r>
            <a:endParaRPr lang="en-US" sz="1500" dirty="0">
              <a:latin typeface="Huawei Sans" panose="020C0503030203020204" pitchFamily="34" charset="0"/>
            </a:endParaRPr>
          </a:p>
          <a:p>
            <a:pPr fontAlgn="ctr"/>
            <a:r>
              <a:rPr lang="en-US" sz="1500" dirty="0">
                <a:latin typeface="Huawei Sans" panose="020C0503030203020204" pitchFamily="34" charset="0"/>
              </a:rPr>
              <a:t>Login authentication  </a:t>
            </a:r>
            <a:endParaRPr lang="en-US" sz="1500" dirty="0">
              <a:latin typeface="Huawei Sans" panose="020C0503030203020204" pitchFamily="34" charset="0"/>
            </a:endParaRPr>
          </a:p>
          <a:p>
            <a:pPr fontAlgn="ctr"/>
            <a:r>
              <a:rPr lang="en-US" sz="1500" dirty="0">
                <a:latin typeface="Huawei Sans" panose="020C0503030203020204" pitchFamily="34" charset="0"/>
              </a:rPr>
              <a:t>                                                                                                                                                                                                                          Password:                                                                       </a:t>
            </a:r>
            <a:endParaRPr lang="en-US" sz="1500" dirty="0">
              <a:latin typeface="Huawei Sans" panose="020C0503030203020204" pitchFamily="34" charset="0"/>
            </a:endParaRPr>
          </a:p>
          <a:p>
            <a:pPr fontAlgn="ctr"/>
            <a:r>
              <a:rPr lang="en-US" sz="1500" dirty="0">
                <a:latin typeface="Huawei Sans" panose="020C0503030203020204" pitchFamily="34" charset="0"/>
              </a:rPr>
              <a:t>Info: The max number of VTY users is 5, and the number of current VTY users on line is 1.                                              The current login time is 2020-01-15 21:12:57.                            </a:t>
            </a:r>
            <a:endParaRPr lang="en-US" sz="1500" dirty="0">
              <a:latin typeface="Huawei Sans" panose="020C0503030203020204" pitchFamily="34" charset="0"/>
            </a:endParaRPr>
          </a:p>
          <a:p>
            <a:pPr fontAlgn="ctr"/>
            <a:r>
              <a:rPr lang="en-US" sz="1500" dirty="0">
                <a:latin typeface="Huawei Sans" panose="020C0503030203020204" pitchFamily="34" charset="0"/>
              </a:rPr>
              <a:t>&lt;Huawei&gt;</a:t>
            </a:r>
            <a:endParaRPr lang="en-US" sz="1500" dirty="0">
              <a:latin typeface="Huawei Sans" panose="020C0503030203020204" pitchFamily="34" charset="0"/>
            </a:endParaRPr>
          </a:p>
        </p:txBody>
      </p:sp>
      <p:grpSp>
        <p:nvGrpSpPr>
          <p:cNvPr id="31" name="组合 30"/>
          <p:cNvGrpSpPr/>
          <p:nvPr/>
        </p:nvGrpSpPr>
        <p:grpSpPr>
          <a:xfrm>
            <a:off x="2199909" y="1991801"/>
            <a:ext cx="7463118" cy="1210928"/>
            <a:chOff x="1990165" y="1344713"/>
            <a:chExt cx="7463118" cy="1210928"/>
          </a:xfrm>
        </p:grpSpPr>
        <p:sp>
          <p:nvSpPr>
            <p:cNvPr id="24" name="矩形: 圆角 23"/>
            <p:cNvSpPr/>
            <p:nvPr/>
          </p:nvSpPr>
          <p:spPr>
            <a:xfrm>
              <a:off x="1990165" y="1344713"/>
              <a:ext cx="7463118" cy="1210928"/>
            </a:xfrm>
            <a:prstGeom prst="roundRect">
              <a:avLst/>
            </a:prstGeom>
            <a:solidFill>
              <a:srgbClr val="FFFFCC"/>
            </a:solid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200">
                <a:latin typeface="Huawei Sans" panose="020C0503030203020204" pitchFamily="34" charset="0"/>
              </a:endParaRPr>
            </a:p>
          </p:txBody>
        </p:sp>
        <p:pic>
          <p:nvPicPr>
            <p:cNvPr id="6" name="图片 5"/>
            <p:cNvPicPr/>
            <p:nvPr/>
          </p:nvPicPr>
          <p:blipFill>
            <a:blip r:embed="rId1" cstate="print">
              <a:extLst>
                <a:ext uri="{28A0092B-C50C-407E-A947-70E740481C1C}">
                  <a14:useLocalDpi xmlns:a14="http://schemas.microsoft.com/office/drawing/2010/main" val="0"/>
                </a:ext>
              </a:extLst>
            </a:blip>
            <a:stretch>
              <a:fillRect/>
            </a:stretch>
          </p:blipFill>
          <p:spPr>
            <a:xfrm>
              <a:off x="3645279" y="1877723"/>
              <a:ext cx="540000" cy="442800"/>
            </a:xfrm>
            <a:prstGeom prst="rect">
              <a:avLst/>
            </a:prstGeom>
          </p:spPr>
        </p:pic>
        <p:pic>
          <p:nvPicPr>
            <p:cNvPr id="7" name="图片 6" descr="PC.png"/>
            <p:cNvPicPr>
              <a:picLocks noChangeAspect="1"/>
            </p:cNvPicPr>
            <p:nvPr/>
          </p:nvPicPr>
          <p:blipFill>
            <a:blip r:embed="rId2" cstate="print"/>
            <a:stretch>
              <a:fillRect/>
            </a:stretch>
          </p:blipFill>
          <p:spPr>
            <a:xfrm>
              <a:off x="7115207" y="1888868"/>
              <a:ext cx="539063" cy="414000"/>
            </a:xfrm>
            <a:prstGeom prst="rect">
              <a:avLst/>
            </a:prstGeom>
          </p:spPr>
        </p:pic>
        <p:cxnSp>
          <p:nvCxnSpPr>
            <p:cNvPr id="8" name="直接连接符 7"/>
            <p:cNvCxnSpPr>
              <a:stCxn id="7" idx="1"/>
              <a:endCxn id="6" idx="3"/>
            </p:cNvCxnSpPr>
            <p:nvPr/>
          </p:nvCxnSpPr>
          <p:spPr>
            <a:xfrm flipH="1">
              <a:off x="4185279" y="2095868"/>
              <a:ext cx="2929928" cy="3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360804" y="1748426"/>
              <a:ext cx="843500" cy="276999"/>
            </a:xfrm>
            <a:prstGeom prst="rect">
              <a:avLst/>
            </a:prstGeom>
          </p:spPr>
          <p:txBody>
            <a:bodyPr wrap="square" rtlCol="0">
              <a:noAutofit/>
            </a:bodyPr>
            <a:lstStyle/>
            <a:p>
              <a:pPr algn="ctr" fontAlgn="ctr"/>
              <a:r>
                <a:rPr lang="en-US" sz="1200">
                  <a:latin typeface="Huawei Sans" panose="020C0503030203020204" pitchFamily="34" charset="0"/>
                </a:rPr>
                <a:t>GE1/0/10</a:t>
              </a:r>
              <a:endParaRPr lang="en-US" sz="1200">
                <a:latin typeface="Huawei Sans" panose="020C0503030203020204" pitchFamily="34" charset="0"/>
              </a:endParaRPr>
            </a:p>
          </p:txBody>
        </p:sp>
        <p:sp>
          <p:nvSpPr>
            <p:cNvPr id="26" name="文本框 25"/>
            <p:cNvSpPr txBox="1"/>
            <p:nvPr/>
          </p:nvSpPr>
          <p:spPr>
            <a:xfrm>
              <a:off x="6806698" y="1410100"/>
              <a:ext cx="1156086" cy="276999"/>
            </a:xfrm>
            <a:prstGeom prst="rect">
              <a:avLst/>
            </a:prstGeom>
          </p:spPr>
          <p:txBody>
            <a:bodyPr wrap="square" rtlCol="0">
              <a:noAutofit/>
            </a:bodyPr>
            <a:lstStyle/>
            <a:p>
              <a:pPr algn="ctr" fontAlgn="ctr"/>
              <a:r>
                <a:rPr lang="en-US" sz="1200">
                  <a:latin typeface="Huawei Sans" panose="020C0503030203020204" pitchFamily="34" charset="0"/>
                </a:rPr>
                <a:t>192.168.10.20</a:t>
              </a:r>
              <a:endParaRPr lang="en-US" sz="1200">
                <a:latin typeface="Huawei Sans" panose="020C0503030203020204" pitchFamily="34" charset="0"/>
              </a:endParaRPr>
            </a:p>
          </p:txBody>
        </p:sp>
        <p:sp>
          <p:nvSpPr>
            <p:cNvPr id="28" name="文本框 27"/>
            <p:cNvSpPr txBox="1"/>
            <p:nvPr/>
          </p:nvSpPr>
          <p:spPr>
            <a:xfrm>
              <a:off x="4057055" y="1410100"/>
              <a:ext cx="1156086" cy="276999"/>
            </a:xfrm>
            <a:prstGeom prst="rect">
              <a:avLst/>
            </a:prstGeom>
          </p:spPr>
          <p:txBody>
            <a:bodyPr wrap="square" rtlCol="0">
              <a:noAutofit/>
            </a:bodyPr>
            <a:lstStyle/>
            <a:p>
              <a:pPr algn="ctr" fontAlgn="ctr"/>
              <a:r>
                <a:rPr lang="en-US" sz="1200">
                  <a:latin typeface="Huawei Sans" panose="020C0503030203020204" pitchFamily="34" charset="0"/>
                </a:rPr>
                <a:t>192.168.10.10</a:t>
              </a:r>
              <a:endParaRPr lang="en-US" sz="1200">
                <a:latin typeface="Huawei Sans" panose="020C0503030203020204" pitchFamily="34" charset="0"/>
              </a:endParaRPr>
            </a:p>
          </p:txBody>
        </p:sp>
        <p:sp>
          <p:nvSpPr>
            <p:cNvPr id="29" name="文本框 28"/>
            <p:cNvSpPr txBox="1"/>
            <p:nvPr/>
          </p:nvSpPr>
          <p:spPr>
            <a:xfrm>
              <a:off x="2261259" y="1950177"/>
              <a:ext cx="1090363" cy="276999"/>
            </a:xfrm>
            <a:prstGeom prst="rect">
              <a:avLst/>
            </a:prstGeom>
          </p:spPr>
          <p:txBody>
            <a:bodyPr wrap="square" rtlCol="0">
              <a:noAutofit/>
            </a:bodyPr>
            <a:lstStyle/>
            <a:p>
              <a:pPr algn="ctr" fontAlgn="ctr"/>
              <a:r>
                <a:rPr lang="en-US" sz="1200">
                  <a:latin typeface="Huawei Sans" panose="020C0503030203020204" pitchFamily="34" charset="0"/>
                </a:rPr>
                <a:t>Telnet server</a:t>
              </a:r>
              <a:endParaRPr lang="en-US" sz="1200">
                <a:latin typeface="Huawei Sans" panose="020C0503030203020204" pitchFamily="34" charset="0"/>
              </a:endParaRPr>
            </a:p>
          </p:txBody>
        </p:sp>
        <p:sp>
          <p:nvSpPr>
            <p:cNvPr id="30" name="文本框 29"/>
            <p:cNvSpPr txBox="1"/>
            <p:nvPr/>
          </p:nvSpPr>
          <p:spPr>
            <a:xfrm>
              <a:off x="7962803" y="1950177"/>
              <a:ext cx="1048684" cy="276999"/>
            </a:xfrm>
            <a:prstGeom prst="rect">
              <a:avLst/>
            </a:prstGeom>
          </p:spPr>
          <p:txBody>
            <a:bodyPr wrap="square" rtlCol="0">
              <a:noAutofit/>
            </a:bodyPr>
            <a:lstStyle/>
            <a:p>
              <a:pPr algn="ctr" fontAlgn="ctr"/>
              <a:r>
                <a:rPr lang="en-US" sz="1200">
                  <a:latin typeface="Huawei Sans" panose="020C0503030203020204" pitchFamily="34" charset="0"/>
                </a:rPr>
                <a:t>Telnet client</a:t>
              </a:r>
              <a:endParaRPr lang="en-US" sz="1200">
                <a:latin typeface="Huawei Sans" panose="020C0503030203020204" pitchFamily="34" charset="0"/>
              </a:endParaRPr>
            </a:p>
          </p:txBody>
        </p:sp>
      </p:grpSp>
      <p:sp>
        <p:nvSpPr>
          <p:cNvPr id="32" name="文本框 31"/>
          <p:cNvSpPr txBox="1"/>
          <p:nvPr/>
        </p:nvSpPr>
        <p:spPr>
          <a:xfrm>
            <a:off x="849734" y="3384624"/>
            <a:ext cx="1431802" cy="338554"/>
          </a:xfrm>
          <a:prstGeom prst="rect">
            <a:avLst/>
          </a:prstGeom>
          <a:noFill/>
        </p:spPr>
        <p:txBody>
          <a:bodyPr wrap="square" rtlCol="0">
            <a:noAutofit/>
          </a:bodyPr>
          <a:lstStyle/>
          <a:p>
            <a:pPr fontAlgn="ctr">
              <a:spcBef>
                <a:spcPts val="0"/>
              </a:spcBef>
              <a:spcAft>
                <a:spcPts val="0"/>
              </a:spcAft>
            </a:pPr>
            <a:r>
              <a:rPr lang="en-US" sz="1600" b="1" dirty="0">
                <a:solidFill>
                  <a:prstClr val="black"/>
                </a:solidFill>
                <a:latin typeface="Huawei Sans" panose="020C0503030203020204" pitchFamily="34" charset="0"/>
                <a:ea typeface="Microsoft YaHei" panose="020B0503020204020204" pitchFamily="34" charset="-122"/>
              </a:rPr>
              <a:t>Telnet login:</a:t>
            </a:r>
            <a:endParaRPr lang="en-US" sz="1600" b="1" dirty="0">
              <a:solidFill>
                <a:prstClr val="black"/>
              </a:solidFill>
              <a:latin typeface="Huawei Sans" panose="020C0503030203020204" pitchFamily="34" charset="0"/>
              <a:ea typeface="Microsoft YaHei" panose="020B0503020204020204" pitchFamily="34" charset="-122"/>
            </a:endParaRPr>
          </a:p>
        </p:txBody>
      </p:sp>
      <p:sp>
        <p:nvSpPr>
          <p:cNvPr id="23" name="文本框 22"/>
          <p:cNvSpPr txBox="1"/>
          <p:nvPr/>
        </p:nvSpPr>
        <p:spPr>
          <a:xfrm>
            <a:off x="1290942" y="3997677"/>
            <a:ext cx="1601500" cy="1631216"/>
          </a:xfrm>
          <a:prstGeom prst="rect">
            <a:avLst/>
          </a:prstGeom>
          <a:noFill/>
        </p:spPr>
        <p:txBody>
          <a:bodyPr wrap="square" rtlCol="0">
            <a:noAutofit/>
          </a:bodyPr>
          <a:lstStyle/>
          <a:p>
            <a:pPr fontAlgn="ctr">
              <a:spcBef>
                <a:spcPts val="0"/>
              </a:spcBef>
              <a:spcAft>
                <a:spcPts val="0"/>
              </a:spcAft>
            </a:pPr>
            <a:r>
              <a:rPr lang="en-US" sz="1200" dirty="0">
                <a:solidFill>
                  <a:prstClr val="black"/>
                </a:solidFill>
                <a:latin typeface="Huawei Sans" panose="020C0503030203020204" pitchFamily="34" charset="0"/>
                <a:cs typeface="Courier New" panose="02070309020205020404" pitchFamily="49" charset="0"/>
              </a:rPr>
              <a:t>Run a login command.</a:t>
            </a:r>
            <a:endParaRPr lang="en-US" sz="1200" dirty="0">
              <a:solidFill>
                <a:prstClr val="black"/>
              </a:solidFill>
              <a:latin typeface="Huawei Sans" panose="020C0503030203020204" pitchFamily="34" charset="0"/>
              <a:cs typeface="Courier New" panose="02070309020205020404" pitchFamily="49" charset="0"/>
            </a:endParaRPr>
          </a:p>
          <a:p>
            <a:pPr fontAlgn="ctr">
              <a:spcBef>
                <a:spcPts val="0"/>
              </a:spcBef>
              <a:spcAft>
                <a:spcPts val="0"/>
              </a:spcAft>
            </a:pPr>
            <a:r>
              <a:rPr lang="en-US" sz="1200" dirty="0">
                <a:solidFill>
                  <a:prstClr val="black"/>
                </a:solidFill>
                <a:latin typeface="Huawei Sans" panose="020C0503030203020204" pitchFamily="34" charset="0"/>
                <a:cs typeface="Courier New" panose="02070309020205020404" pitchFamily="49" charset="0"/>
              </a:rPr>
              <a:t>Command output</a:t>
            </a:r>
            <a:endParaRPr lang="en-US" sz="1200" dirty="0">
              <a:solidFill>
                <a:prstClr val="black"/>
              </a:solidFill>
              <a:latin typeface="Huawei Sans" panose="020C0503030203020204" pitchFamily="34" charset="0"/>
              <a:cs typeface="Courier New" panose="02070309020205020404" pitchFamily="49" charset="0"/>
            </a:endParaRPr>
          </a:p>
          <a:p>
            <a:pPr fontAlgn="ctr">
              <a:spcBef>
                <a:spcPts val="0"/>
              </a:spcBef>
              <a:spcAft>
                <a:spcPts val="0"/>
              </a:spcAft>
            </a:pPr>
            <a:endParaRPr lang="en-US" altLang="zh-CN" sz="1200" dirty="0">
              <a:solidFill>
                <a:prstClr val="black"/>
              </a:solidFill>
              <a:latin typeface="Huawei Sans" panose="020C0503030203020204" pitchFamily="34" charset="0"/>
              <a:cs typeface="Courier New" panose="02070309020205020404" pitchFamily="49" charset="0"/>
            </a:endParaRPr>
          </a:p>
          <a:p>
            <a:pPr fontAlgn="ctr">
              <a:spcBef>
                <a:spcPts val="0"/>
              </a:spcBef>
              <a:spcAft>
                <a:spcPts val="0"/>
              </a:spcAft>
            </a:pPr>
            <a:endParaRPr lang="en-US" altLang="zh-CN" sz="1200" dirty="0">
              <a:solidFill>
                <a:prstClr val="black"/>
              </a:solidFill>
              <a:latin typeface="Huawei Sans" panose="020C0503030203020204" pitchFamily="34" charset="0"/>
              <a:cs typeface="Courier New" panose="02070309020205020404" pitchFamily="49" charset="0"/>
            </a:endParaRPr>
          </a:p>
          <a:p>
            <a:pPr fontAlgn="ctr">
              <a:spcBef>
                <a:spcPts val="0"/>
              </a:spcBef>
              <a:spcAft>
                <a:spcPts val="0"/>
              </a:spcAft>
            </a:pPr>
            <a:r>
              <a:rPr lang="en-US" altLang="zh-CN" sz="1200" dirty="0">
                <a:solidFill>
                  <a:prstClr val="black"/>
                </a:solidFill>
                <a:latin typeface="Huawei Sans" panose="020C0503030203020204" pitchFamily="34" charset="0"/>
                <a:cs typeface="Courier New" panose="02070309020205020404" pitchFamily="49" charset="0"/>
              </a:rPr>
              <a:t>Enter a</a:t>
            </a:r>
            <a:r>
              <a:rPr lang="en-US" sz="1200" dirty="0">
                <a:solidFill>
                  <a:prstClr val="black"/>
                </a:solidFill>
                <a:latin typeface="Huawei Sans" panose="020C0503030203020204" pitchFamily="34" charset="0"/>
                <a:cs typeface="Courier New" panose="02070309020205020404" pitchFamily="49" charset="0"/>
              </a:rPr>
              <a:t> password.</a:t>
            </a:r>
            <a:endParaRPr lang="en-US" sz="1200" dirty="0">
              <a:solidFill>
                <a:prstClr val="black"/>
              </a:solidFill>
              <a:latin typeface="Huawei Sans" panose="020C0503030203020204" pitchFamily="34" charset="0"/>
              <a:cs typeface="Courier New" panose="02070309020205020404" pitchFamily="49" charset="0"/>
            </a:endParaRPr>
          </a:p>
          <a:p>
            <a:pPr fontAlgn="ctr">
              <a:spcBef>
                <a:spcPts val="0"/>
              </a:spcBef>
              <a:spcAft>
                <a:spcPts val="0"/>
              </a:spcAft>
            </a:pPr>
            <a:r>
              <a:rPr lang="en-US" sz="1200" dirty="0">
                <a:solidFill>
                  <a:prstClr val="black"/>
                </a:solidFill>
                <a:latin typeface="Huawei Sans" panose="020C0503030203020204" pitchFamily="34" charset="0"/>
                <a:cs typeface="Courier New" panose="02070309020205020404" pitchFamily="49" charset="0"/>
              </a:rPr>
              <a:t>Command output</a:t>
            </a:r>
            <a:endParaRPr lang="en-US" sz="1200" dirty="0">
              <a:solidFill>
                <a:prstClr val="black"/>
              </a:solidFill>
              <a:latin typeface="Huawei Sans" panose="020C0503030203020204" pitchFamily="34" charset="0"/>
              <a:cs typeface="Courier New" panose="02070309020205020404" pitchFamily="49" charset="0"/>
            </a:endParaRPr>
          </a:p>
        </p:txBody>
      </p:sp>
      <p:sp>
        <p:nvSpPr>
          <p:cNvPr id="34" name="Oval 4"/>
          <p:cNvSpPr>
            <a:spLocks noChangeAspect="1"/>
          </p:cNvSpPr>
          <p:nvPr/>
        </p:nvSpPr>
        <p:spPr>
          <a:xfrm>
            <a:off x="1009616" y="4035299"/>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rPr>
              <a:t>1</a:t>
            </a:r>
            <a:endParaRPr lang="en-US" sz="1400" b="1">
              <a:solidFill>
                <a:schemeClr val="bg1"/>
              </a:solidFill>
              <a:latin typeface="Huawei Sans" panose="020C0503030203020204" pitchFamily="34" charset="0"/>
              <a:ea typeface="方正兰亭黑简体" panose="02000000000000000000" pitchFamily="2" charset="-122"/>
            </a:endParaRPr>
          </a:p>
        </p:txBody>
      </p:sp>
      <p:sp>
        <p:nvSpPr>
          <p:cNvPr id="35" name="Oval 4"/>
          <p:cNvSpPr>
            <a:spLocks noChangeAspect="1"/>
          </p:cNvSpPr>
          <p:nvPr/>
        </p:nvSpPr>
        <p:spPr>
          <a:xfrm>
            <a:off x="1009616" y="4950648"/>
            <a:ext cx="282142" cy="282142"/>
          </a:xfrm>
          <a:prstGeom prst="ellipse">
            <a:avLst/>
          </a:prstGeom>
          <a:solidFill>
            <a:srgbClr val="00B0F0"/>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a:solidFill>
                  <a:schemeClr val="bg1"/>
                </a:solidFill>
                <a:latin typeface="Huawei Sans" panose="020C0503030203020204" pitchFamily="34" charset="0"/>
                <a:ea typeface="方正兰亭黑简体" panose="02000000000000000000" pitchFamily="2" charset="-122"/>
              </a:rPr>
              <a:t>2</a:t>
            </a:r>
            <a:endParaRPr lang="en-US" sz="1400" b="1">
              <a:solidFill>
                <a:schemeClr val="bg1"/>
              </a:solidFill>
              <a:latin typeface="Huawei Sans" panose="020C0503030203020204" pitchFamily="34" charset="0"/>
              <a:ea typeface="方正兰亭黑简体" panose="02000000000000000000" pitchFamily="2" charset="-122"/>
            </a:endParaRPr>
          </a:p>
        </p:txBody>
      </p:sp>
      <p:sp>
        <p:nvSpPr>
          <p:cNvPr id="36" name="圆角矩形 11"/>
          <p:cNvSpPr/>
          <p:nvPr/>
        </p:nvSpPr>
        <p:spPr>
          <a:xfrm>
            <a:off x="2115571" y="1429373"/>
            <a:ext cx="1594475"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a:solidFill>
                  <a:schemeClr val="tx1"/>
                </a:solidFill>
                <a:latin typeface="Huawei Sans" panose="020C0503030203020204" pitchFamily="34" charset="0"/>
              </a:rPr>
              <a:t>Configure Telnet.</a:t>
            </a:r>
            <a:endParaRPr lang="en-US" sz="1200">
              <a:solidFill>
                <a:schemeClr val="tx1"/>
              </a:solidFill>
              <a:latin typeface="Huawei Sans" panose="020C0503030203020204" pitchFamily="34" charset="0"/>
            </a:endParaRPr>
          </a:p>
        </p:txBody>
      </p:sp>
      <p:sp>
        <p:nvSpPr>
          <p:cNvPr id="37" name="圆角矩形 12"/>
          <p:cNvSpPr/>
          <p:nvPr/>
        </p:nvSpPr>
        <p:spPr>
          <a:xfrm>
            <a:off x="4190791" y="1429373"/>
            <a:ext cx="2701381" cy="432000"/>
          </a:xfrm>
          <a:prstGeom prst="roundRect">
            <a:avLst>
              <a:gd name="adj" fmla="val 4298"/>
            </a:avLst>
          </a:prstGeom>
          <a:solidFill>
            <a:srgbClr val="00B0F0"/>
          </a:solidFill>
          <a:ln w="19050">
            <a:solidFill>
              <a:srgbClr val="00B0F0"/>
            </a:solidFill>
          </a:ln>
        </p:spPr>
        <p:txBody>
          <a:bodyPr wrap="square" rtlCol="0" anchor="ctr">
            <a:noAutofit/>
          </a:bodyPr>
          <a:lstStyle/>
          <a:p>
            <a:pPr fontAlgn="ctr"/>
            <a:r>
              <a:rPr lang="en-US" sz="1200" b="1" dirty="0">
                <a:solidFill>
                  <a:schemeClr val="bg1"/>
                </a:solidFill>
                <a:latin typeface="Huawei Sans" panose="020C0503030203020204" pitchFamily="34" charset="0"/>
                <a:ea typeface="Microsoft YaHei" panose="020B0503020204020204" pitchFamily="34" charset="-122"/>
              </a:rPr>
              <a:t>Verify the Telnet login procedure.</a:t>
            </a:r>
            <a:endParaRPr lang="en-US" sz="1200" b="1" dirty="0">
              <a:solidFill>
                <a:schemeClr val="bg1"/>
              </a:solidFill>
              <a:latin typeface="Huawei Sans" panose="020C0503030203020204" pitchFamily="34" charset="0"/>
              <a:ea typeface="Microsoft YaHei" panose="020B0503020204020204" pitchFamily="34" charset="-122"/>
            </a:endParaRPr>
          </a:p>
        </p:txBody>
      </p:sp>
      <p:cxnSp>
        <p:nvCxnSpPr>
          <p:cNvPr id="38" name="直接箭头连接符 37"/>
          <p:cNvCxnSpPr>
            <a:stCxn id="36" idx="3"/>
            <a:endCxn id="37" idx="1"/>
          </p:cNvCxnSpPr>
          <p:nvPr/>
        </p:nvCxnSpPr>
        <p:spPr bwMode="auto">
          <a:xfrm>
            <a:off x="3710046" y="1645373"/>
            <a:ext cx="480745" cy="0"/>
          </a:xfrm>
          <a:prstGeom prst="straightConnector1">
            <a:avLst/>
          </a:prstGeom>
          <a:noFill/>
          <a:ln w="19050" cap="flat" cmpd="sng" algn="ctr">
            <a:solidFill>
              <a:schemeClr val="tx1"/>
            </a:solidFill>
            <a:prstDash val="solid"/>
            <a:round/>
            <a:headEnd type="none" w="med" len="med"/>
            <a:tailEnd type="triangle"/>
          </a:ln>
          <a:effectLst/>
        </p:spPr>
      </p:cxnSp>
      <p:sp>
        <p:nvSpPr>
          <p:cNvPr id="39" name="圆角矩形 12"/>
          <p:cNvSpPr/>
          <p:nvPr/>
        </p:nvSpPr>
        <p:spPr>
          <a:xfrm>
            <a:off x="7228830" y="1429373"/>
            <a:ext cx="1699504"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smtClean="0">
                <a:solidFill>
                  <a:schemeClr val="tx1"/>
                </a:solidFill>
                <a:latin typeface="Huawei Sans" panose="020C0503030203020204" pitchFamily="34" charset="0"/>
              </a:rPr>
              <a:t>Write Python code.</a:t>
            </a:r>
            <a:endParaRPr lang="en-US" sz="1200" dirty="0">
              <a:solidFill>
                <a:schemeClr val="tx1"/>
              </a:solidFill>
              <a:latin typeface="Huawei Sans" panose="020C0503030203020204" pitchFamily="34" charset="0"/>
            </a:endParaRPr>
          </a:p>
        </p:txBody>
      </p:sp>
      <p:cxnSp>
        <p:nvCxnSpPr>
          <p:cNvPr id="40" name="直接箭头连接符 39"/>
          <p:cNvCxnSpPr>
            <a:stCxn id="37" idx="3"/>
            <a:endCxn id="39" idx="1"/>
          </p:cNvCxnSpPr>
          <p:nvPr/>
        </p:nvCxnSpPr>
        <p:spPr bwMode="auto">
          <a:xfrm>
            <a:off x="6892172" y="1645373"/>
            <a:ext cx="336658" cy="0"/>
          </a:xfrm>
          <a:prstGeom prst="straightConnector1">
            <a:avLst/>
          </a:prstGeom>
          <a:noFill/>
          <a:ln w="19050" cap="flat" cmpd="sng" algn="ctr">
            <a:solidFill>
              <a:schemeClr val="tx1"/>
            </a:solidFill>
            <a:prstDash val="solid"/>
            <a:round/>
            <a:headEnd type="none" w="med" len="med"/>
            <a:tailEnd type="triangle"/>
          </a:ln>
          <a:effectLst/>
        </p:spPr>
      </p:cxnSp>
      <p:sp>
        <p:nvSpPr>
          <p:cNvPr id="41" name="圆角矩形 12"/>
          <p:cNvSpPr/>
          <p:nvPr/>
        </p:nvSpPr>
        <p:spPr>
          <a:xfrm>
            <a:off x="9409080" y="1429373"/>
            <a:ext cx="1678020"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smtClean="0">
                <a:solidFill>
                  <a:schemeClr val="tx1"/>
                </a:solidFill>
                <a:latin typeface="Huawei Sans" panose="020C0503030203020204" pitchFamily="34" charset="0"/>
              </a:rPr>
              <a:t>Verify the result.</a:t>
            </a:r>
            <a:endParaRPr lang="en-US" sz="1200" dirty="0">
              <a:solidFill>
                <a:schemeClr val="tx1"/>
              </a:solidFill>
              <a:latin typeface="Huawei Sans" panose="020C0503030203020204" pitchFamily="34" charset="0"/>
            </a:endParaRPr>
          </a:p>
        </p:txBody>
      </p:sp>
      <p:cxnSp>
        <p:nvCxnSpPr>
          <p:cNvPr id="42" name="直接箭头连接符 41"/>
          <p:cNvCxnSpPr>
            <a:stCxn id="39" idx="3"/>
            <a:endCxn id="41" idx="1"/>
          </p:cNvCxnSpPr>
          <p:nvPr/>
        </p:nvCxnSpPr>
        <p:spPr bwMode="auto">
          <a:xfrm>
            <a:off x="8928334" y="1645373"/>
            <a:ext cx="480746" cy="0"/>
          </a:xfrm>
          <a:prstGeom prst="straightConnector1">
            <a:avLst/>
          </a:prstGeom>
          <a:noFill/>
          <a:ln w="19050" cap="flat" cmpd="sng" algn="ctr">
            <a:solidFill>
              <a:schemeClr val="tx1"/>
            </a:solidFill>
            <a:prstDash val="solid"/>
            <a:round/>
            <a:headEnd type="none" w="med" len="med"/>
            <a:tailEnd type="triangle"/>
          </a:ln>
          <a:effectLst/>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en-US" smtClean="0"/>
              <a:t>New protocols, technologies, and delivery and O&amp;M modes are emerging in the network engineering field. Conventional networks face challenges from new connection requirements, such as requirements for cloud computing and artificial intelligence (AI). Enterprises are also pursuing service agility, flexibility, and elasticity. Against this backdrop, network automation becomes increasingly important.</a:t>
            </a:r>
            <a:endParaRPr lang="en-US" smtClean="0"/>
          </a:p>
          <a:p>
            <a:r>
              <a:rPr lang="en-US" smtClean="0"/>
              <a:t>Network programmability and automation is to simplify network configuration, management, monitoring, and operations for engineers and improve deployment and O&amp;M efficiency. This course is to help network engineers understand Python programming and implement network automation.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smtClean="0"/>
              <a:t>Case: Logging In to a Device Using telnetlib</a:t>
            </a:r>
            <a:endParaRPr lang="en-US" dirty="0"/>
          </a:p>
        </p:txBody>
      </p:sp>
      <p:sp>
        <p:nvSpPr>
          <p:cNvPr id="13" name="文本框 12"/>
          <p:cNvSpPr txBox="1"/>
          <p:nvPr/>
        </p:nvSpPr>
        <p:spPr>
          <a:xfrm>
            <a:off x="5936332" y="3451471"/>
            <a:ext cx="5306918" cy="2862322"/>
          </a:xfrm>
          <a:prstGeom prst="rect">
            <a:avLst/>
          </a:prstGeom>
          <a:solidFill>
            <a:srgbClr val="F3FBFE"/>
          </a:solidFill>
          <a:ln>
            <a:solidFill>
              <a:srgbClr val="00B0F0"/>
            </a:solidFill>
          </a:ln>
        </p:spPr>
        <p:txBody>
          <a:bodyPr wrap="square" rtlCol="0">
            <a:noAutofit/>
          </a:bodyPr>
          <a:lstStyle>
            <a:defPPr>
              <a:defRPr lang="en-US"/>
            </a:defPPr>
            <a:lvl1pPr fontAlgn="ctr">
              <a:lnSpc>
                <a:spcPts val="2400"/>
              </a:lnSpc>
              <a:spcBef>
                <a:spcPts val="0"/>
              </a:spcBef>
              <a:spcAft>
                <a:spcPts val="0"/>
              </a:spcAft>
              <a:defRPr sz="1600">
                <a:solidFill>
                  <a:prstClr val="black"/>
                </a:solidFill>
                <a:latin typeface="Huawei Sans" panose="020C0503030203020204" pitchFamily="34" charset="0"/>
                <a:cs typeface="Courier New" panose="02070309020205020404" pitchFamily="49" charset="0"/>
              </a:defRPr>
            </a:lvl1pPr>
          </a:lstStyle>
          <a:p>
            <a:r>
              <a:rPr lang="en-US" dirty="0"/>
              <a:t>import </a:t>
            </a:r>
            <a:r>
              <a:rPr lang="en-US" dirty="0" err="1"/>
              <a:t>telnetlib</a:t>
            </a:r>
            <a:r>
              <a:rPr lang="en-US" dirty="0"/>
              <a:t>                                                                                                                                                                                                                          </a:t>
            </a:r>
            <a:r>
              <a:rPr lang="en-US" b="1" dirty="0">
                <a:solidFill>
                  <a:srgbClr val="0070C0"/>
                </a:solidFill>
              </a:rPr>
              <a:t>host</a:t>
            </a:r>
            <a:r>
              <a:rPr lang="en-US" dirty="0">
                <a:solidFill>
                  <a:srgbClr val="0070C0"/>
                </a:solidFill>
              </a:rPr>
              <a:t> = '192.168.10.10'</a:t>
            </a:r>
            <a:endParaRPr lang="en-US" dirty="0">
              <a:solidFill>
                <a:srgbClr val="0070C0"/>
              </a:solidFill>
            </a:endParaRPr>
          </a:p>
          <a:p>
            <a:r>
              <a:rPr lang="en-US" b="1" dirty="0">
                <a:solidFill>
                  <a:srgbClr val="1993BF"/>
                </a:solidFill>
              </a:rPr>
              <a:t>password</a:t>
            </a:r>
            <a:r>
              <a:rPr lang="en-US" dirty="0">
                <a:solidFill>
                  <a:srgbClr val="1993BF"/>
                </a:solidFill>
              </a:rPr>
              <a:t> = 'Huawei@123'</a:t>
            </a:r>
            <a:endParaRPr lang="en-US" dirty="0">
              <a:solidFill>
                <a:srgbClr val="1993BF"/>
              </a:solidFill>
            </a:endParaRPr>
          </a:p>
          <a:p>
            <a:endParaRPr lang="en-US" altLang="zh-CN" dirty="0"/>
          </a:p>
          <a:p>
            <a:r>
              <a:rPr lang="en-US" dirty="0" err="1"/>
              <a:t>tn</a:t>
            </a:r>
            <a:r>
              <a:rPr lang="en-US" dirty="0"/>
              <a:t> = </a:t>
            </a:r>
            <a:r>
              <a:rPr lang="en-US" dirty="0" err="1"/>
              <a:t>telnetlib.Telnet</a:t>
            </a:r>
            <a:r>
              <a:rPr lang="en-US" dirty="0"/>
              <a:t>(</a:t>
            </a:r>
            <a:r>
              <a:rPr lang="en-US" b="1" dirty="0">
                <a:solidFill>
                  <a:srgbClr val="0070C0"/>
                </a:solidFill>
              </a:rPr>
              <a:t>host</a:t>
            </a:r>
            <a:r>
              <a:rPr lang="en-US" dirty="0"/>
              <a:t>)</a:t>
            </a:r>
            <a:endParaRPr lang="en-US" dirty="0"/>
          </a:p>
          <a:p>
            <a:r>
              <a:rPr lang="en-US" dirty="0" err="1">
                <a:solidFill>
                  <a:srgbClr val="C00000"/>
                </a:solidFill>
              </a:rPr>
              <a:t>tn.read_until</a:t>
            </a:r>
            <a:r>
              <a:rPr lang="en-US" dirty="0"/>
              <a:t>(</a:t>
            </a:r>
            <a:r>
              <a:rPr lang="en-US" dirty="0" err="1"/>
              <a:t>b'Password</a:t>
            </a:r>
            <a:r>
              <a:rPr lang="en-US" dirty="0"/>
              <a:t>:')</a:t>
            </a:r>
            <a:endParaRPr lang="en-US" dirty="0"/>
          </a:p>
          <a:p>
            <a:r>
              <a:rPr lang="en-US" dirty="0" err="1">
                <a:solidFill>
                  <a:srgbClr val="C00000"/>
                </a:solidFill>
              </a:rPr>
              <a:t>tn.write</a:t>
            </a:r>
            <a:r>
              <a:rPr lang="en-US" dirty="0"/>
              <a:t>(</a:t>
            </a:r>
            <a:r>
              <a:rPr lang="en-US" b="1" dirty="0" err="1">
                <a:solidFill>
                  <a:srgbClr val="1993BF"/>
                </a:solidFill>
              </a:rPr>
              <a:t>password</a:t>
            </a:r>
            <a:r>
              <a:rPr lang="en-US" dirty="0" err="1"/>
              <a:t>.encode</a:t>
            </a:r>
            <a:r>
              <a:rPr lang="en-US" dirty="0"/>
              <a:t>('</a:t>
            </a:r>
            <a:r>
              <a:rPr lang="en-US" dirty="0" err="1"/>
              <a:t>ascii</a:t>
            </a:r>
            <a:r>
              <a:rPr lang="en-US" dirty="0"/>
              <a:t>') + b"\n")</a:t>
            </a:r>
            <a:endParaRPr lang="en-US" dirty="0"/>
          </a:p>
          <a:p>
            <a:r>
              <a:rPr lang="en-US" dirty="0"/>
              <a:t>print (</a:t>
            </a:r>
            <a:r>
              <a:rPr lang="en-US" dirty="0" err="1">
                <a:solidFill>
                  <a:srgbClr val="C00000"/>
                </a:solidFill>
              </a:rPr>
              <a:t>tn.read_until</a:t>
            </a:r>
            <a:r>
              <a:rPr lang="en-US" dirty="0"/>
              <a:t>(b'&lt;Huawei&gt;').decode('</a:t>
            </a:r>
            <a:r>
              <a:rPr lang="en-US" dirty="0" err="1"/>
              <a:t>ascii</a:t>
            </a:r>
            <a:r>
              <a:rPr lang="en-US" dirty="0"/>
              <a:t>’))</a:t>
            </a:r>
            <a:endParaRPr lang="en-US" dirty="0"/>
          </a:p>
          <a:p>
            <a:r>
              <a:rPr lang="en-US" dirty="0" err="1">
                <a:solidFill>
                  <a:srgbClr val="C00000"/>
                </a:solidFill>
              </a:rPr>
              <a:t>tn.close</a:t>
            </a:r>
            <a:r>
              <a:rPr lang="en-US" dirty="0"/>
              <a:t>()</a:t>
            </a:r>
            <a:endParaRPr lang="en-US" dirty="0"/>
          </a:p>
        </p:txBody>
      </p:sp>
      <p:grpSp>
        <p:nvGrpSpPr>
          <p:cNvPr id="31" name="组合 30"/>
          <p:cNvGrpSpPr/>
          <p:nvPr/>
        </p:nvGrpSpPr>
        <p:grpSpPr>
          <a:xfrm>
            <a:off x="2199909" y="1991801"/>
            <a:ext cx="7463118" cy="1210928"/>
            <a:chOff x="1990165" y="1344713"/>
            <a:chExt cx="7463118" cy="1210928"/>
          </a:xfrm>
        </p:grpSpPr>
        <p:sp>
          <p:nvSpPr>
            <p:cNvPr id="24" name="矩形: 圆角 23"/>
            <p:cNvSpPr/>
            <p:nvPr/>
          </p:nvSpPr>
          <p:spPr>
            <a:xfrm>
              <a:off x="1990165" y="1344713"/>
              <a:ext cx="7463118" cy="1210928"/>
            </a:xfrm>
            <a:prstGeom prst="roundRect">
              <a:avLst/>
            </a:prstGeom>
            <a:solidFill>
              <a:srgbClr val="FFFFCC"/>
            </a:solidFill>
            <a:ln>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sz="1200">
                <a:latin typeface="Huawei Sans" panose="020C0503030203020204" pitchFamily="34" charset="0"/>
              </a:endParaRPr>
            </a:p>
          </p:txBody>
        </p:sp>
        <p:pic>
          <p:nvPicPr>
            <p:cNvPr id="6" name="图片 5"/>
            <p:cNvPicPr/>
            <p:nvPr/>
          </p:nvPicPr>
          <p:blipFill>
            <a:blip r:embed="rId1" cstate="print">
              <a:extLst>
                <a:ext uri="{28A0092B-C50C-407E-A947-70E740481C1C}">
                  <a14:useLocalDpi xmlns:a14="http://schemas.microsoft.com/office/drawing/2010/main" val="0"/>
                </a:ext>
              </a:extLst>
            </a:blip>
            <a:stretch>
              <a:fillRect/>
            </a:stretch>
          </p:blipFill>
          <p:spPr>
            <a:xfrm>
              <a:off x="3645279" y="1877723"/>
              <a:ext cx="540000" cy="442800"/>
            </a:xfrm>
            <a:prstGeom prst="rect">
              <a:avLst/>
            </a:prstGeom>
          </p:spPr>
        </p:pic>
        <p:pic>
          <p:nvPicPr>
            <p:cNvPr id="7" name="图片 6" descr="PC.png"/>
            <p:cNvPicPr>
              <a:picLocks noChangeAspect="1"/>
            </p:cNvPicPr>
            <p:nvPr/>
          </p:nvPicPr>
          <p:blipFill>
            <a:blip r:embed="rId2" cstate="print"/>
            <a:stretch>
              <a:fillRect/>
            </a:stretch>
          </p:blipFill>
          <p:spPr>
            <a:xfrm>
              <a:off x="7115207" y="1888868"/>
              <a:ext cx="539063" cy="414000"/>
            </a:xfrm>
            <a:prstGeom prst="rect">
              <a:avLst/>
            </a:prstGeom>
          </p:spPr>
        </p:pic>
        <p:cxnSp>
          <p:nvCxnSpPr>
            <p:cNvPr id="8" name="直接连接符 7"/>
            <p:cNvCxnSpPr>
              <a:stCxn id="7" idx="1"/>
              <a:endCxn id="6" idx="3"/>
            </p:cNvCxnSpPr>
            <p:nvPr/>
          </p:nvCxnSpPr>
          <p:spPr>
            <a:xfrm flipH="1">
              <a:off x="4185279" y="2095868"/>
              <a:ext cx="2929928" cy="3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360804" y="1748426"/>
              <a:ext cx="843500" cy="276999"/>
            </a:xfrm>
            <a:prstGeom prst="rect">
              <a:avLst/>
            </a:prstGeom>
          </p:spPr>
          <p:txBody>
            <a:bodyPr wrap="square" rtlCol="0">
              <a:noAutofit/>
            </a:bodyPr>
            <a:lstStyle/>
            <a:p>
              <a:pPr algn="ctr" fontAlgn="ctr"/>
              <a:r>
                <a:rPr lang="en-US" sz="1200" dirty="0">
                  <a:latin typeface="Huawei Sans" panose="020C0503030203020204" pitchFamily="34" charset="0"/>
                </a:rPr>
                <a:t>GE1/0/10</a:t>
              </a:r>
              <a:endParaRPr lang="en-US" sz="1200" dirty="0">
                <a:latin typeface="Huawei Sans" panose="020C0503030203020204" pitchFamily="34" charset="0"/>
              </a:endParaRPr>
            </a:p>
          </p:txBody>
        </p:sp>
        <p:sp>
          <p:nvSpPr>
            <p:cNvPr id="26" name="文本框 25"/>
            <p:cNvSpPr txBox="1"/>
            <p:nvPr/>
          </p:nvSpPr>
          <p:spPr>
            <a:xfrm>
              <a:off x="6806698" y="1410100"/>
              <a:ext cx="1156086" cy="276999"/>
            </a:xfrm>
            <a:prstGeom prst="rect">
              <a:avLst/>
            </a:prstGeom>
          </p:spPr>
          <p:txBody>
            <a:bodyPr wrap="square" rtlCol="0">
              <a:noAutofit/>
            </a:bodyPr>
            <a:lstStyle/>
            <a:p>
              <a:pPr algn="ctr" fontAlgn="ctr"/>
              <a:r>
                <a:rPr lang="en-US" sz="1200" dirty="0">
                  <a:latin typeface="Huawei Sans" panose="020C0503030203020204" pitchFamily="34" charset="0"/>
                </a:rPr>
                <a:t>192.168.10.20</a:t>
              </a:r>
              <a:endParaRPr lang="en-US" sz="1200" dirty="0">
                <a:latin typeface="Huawei Sans" panose="020C0503030203020204" pitchFamily="34" charset="0"/>
              </a:endParaRPr>
            </a:p>
          </p:txBody>
        </p:sp>
        <p:sp>
          <p:nvSpPr>
            <p:cNvPr id="28" name="文本框 27"/>
            <p:cNvSpPr txBox="1"/>
            <p:nvPr/>
          </p:nvSpPr>
          <p:spPr>
            <a:xfrm>
              <a:off x="4057055" y="1410100"/>
              <a:ext cx="1156086" cy="276999"/>
            </a:xfrm>
            <a:prstGeom prst="rect">
              <a:avLst/>
            </a:prstGeom>
          </p:spPr>
          <p:txBody>
            <a:bodyPr wrap="square" rtlCol="0">
              <a:noAutofit/>
            </a:bodyPr>
            <a:lstStyle/>
            <a:p>
              <a:pPr algn="ctr" fontAlgn="ctr"/>
              <a:r>
                <a:rPr lang="en-US" sz="1200" dirty="0">
                  <a:latin typeface="Huawei Sans" panose="020C0503030203020204" pitchFamily="34" charset="0"/>
                </a:rPr>
                <a:t>192.168.10.10</a:t>
              </a:r>
              <a:endParaRPr lang="en-US" sz="1200" dirty="0">
                <a:latin typeface="Huawei Sans" panose="020C0503030203020204" pitchFamily="34" charset="0"/>
              </a:endParaRPr>
            </a:p>
          </p:txBody>
        </p:sp>
        <p:sp>
          <p:nvSpPr>
            <p:cNvPr id="29" name="文本框 28"/>
            <p:cNvSpPr txBox="1"/>
            <p:nvPr/>
          </p:nvSpPr>
          <p:spPr>
            <a:xfrm>
              <a:off x="2261259" y="1950177"/>
              <a:ext cx="1090363" cy="276999"/>
            </a:xfrm>
            <a:prstGeom prst="rect">
              <a:avLst/>
            </a:prstGeom>
          </p:spPr>
          <p:txBody>
            <a:bodyPr wrap="square" rtlCol="0">
              <a:noAutofit/>
            </a:bodyPr>
            <a:lstStyle/>
            <a:p>
              <a:pPr algn="ctr" fontAlgn="ctr"/>
              <a:r>
                <a:rPr lang="en-US" sz="1200">
                  <a:latin typeface="Huawei Sans" panose="020C0503030203020204" pitchFamily="34" charset="0"/>
                </a:rPr>
                <a:t>Telnet server</a:t>
              </a:r>
              <a:endParaRPr lang="en-US" sz="1200">
                <a:latin typeface="Huawei Sans" panose="020C0503030203020204" pitchFamily="34" charset="0"/>
              </a:endParaRPr>
            </a:p>
          </p:txBody>
        </p:sp>
        <p:sp>
          <p:nvSpPr>
            <p:cNvPr id="30" name="文本框 29"/>
            <p:cNvSpPr txBox="1"/>
            <p:nvPr/>
          </p:nvSpPr>
          <p:spPr>
            <a:xfrm>
              <a:off x="7962803" y="1950177"/>
              <a:ext cx="1048684" cy="276999"/>
            </a:xfrm>
            <a:prstGeom prst="rect">
              <a:avLst/>
            </a:prstGeom>
          </p:spPr>
          <p:txBody>
            <a:bodyPr wrap="square" rtlCol="0">
              <a:noAutofit/>
            </a:bodyPr>
            <a:lstStyle/>
            <a:p>
              <a:pPr algn="ctr" fontAlgn="ctr"/>
              <a:r>
                <a:rPr lang="en-US" sz="1200" dirty="0">
                  <a:latin typeface="Huawei Sans" panose="020C0503030203020204" pitchFamily="34" charset="0"/>
                </a:rPr>
                <a:t>Telnet client</a:t>
              </a:r>
              <a:endParaRPr lang="en-US" sz="1200" dirty="0">
                <a:latin typeface="Huawei Sans" panose="020C0503030203020204" pitchFamily="34" charset="0"/>
              </a:endParaRPr>
            </a:p>
          </p:txBody>
        </p:sp>
      </p:grpSp>
      <p:sp>
        <p:nvSpPr>
          <p:cNvPr id="23" name="文本框 22"/>
          <p:cNvSpPr txBox="1"/>
          <p:nvPr/>
        </p:nvSpPr>
        <p:spPr>
          <a:xfrm>
            <a:off x="489525" y="3462405"/>
            <a:ext cx="5352864" cy="2862322"/>
          </a:xfrm>
          <a:prstGeom prst="rect">
            <a:avLst/>
          </a:prstGeom>
          <a:noFill/>
        </p:spPr>
        <p:txBody>
          <a:bodyPr wrap="square" rtlCol="0">
            <a:noAutofit/>
          </a:bodyPr>
          <a:lstStyle/>
          <a:p>
            <a:pPr algn="ctr" fontAlgn="ctr">
              <a:lnSpc>
                <a:spcPts val="2400"/>
              </a:lnSpc>
              <a:spcBef>
                <a:spcPts val="0"/>
              </a:spcBef>
              <a:spcAft>
                <a:spcPts val="0"/>
              </a:spcAft>
            </a:pPr>
            <a:r>
              <a:rPr lang="en-US" sz="1400" dirty="0">
                <a:solidFill>
                  <a:prstClr val="black"/>
                </a:solidFill>
                <a:latin typeface="Huawei Sans" panose="020C0503030203020204" pitchFamily="34" charset="0"/>
                <a:cs typeface="Courier New" panose="02070309020205020404" pitchFamily="49" charset="0"/>
              </a:rPr>
              <a:t>Imports the module.           </a:t>
            </a:r>
            <a:endParaRPr lang="en-US" sz="1400" dirty="0">
              <a:solidFill>
                <a:prstClr val="black"/>
              </a:solidFill>
              <a:latin typeface="Huawei Sans" panose="020C0503030203020204" pitchFamily="34" charset="0"/>
              <a:cs typeface="Courier New" panose="02070309020205020404" pitchFamily="49" charset="0"/>
            </a:endParaRPr>
          </a:p>
          <a:p>
            <a:pPr algn="ctr" fontAlgn="ctr">
              <a:lnSpc>
                <a:spcPts val="2400"/>
              </a:lnSpc>
              <a:spcBef>
                <a:spcPts val="0"/>
              </a:spcBef>
              <a:spcAft>
                <a:spcPts val="0"/>
              </a:spcAft>
            </a:pPr>
            <a:r>
              <a:rPr lang="en-US" sz="1400" dirty="0">
                <a:solidFill>
                  <a:prstClr val="black"/>
                </a:solidFill>
                <a:latin typeface="Huawei Sans" panose="020C0503030203020204" pitchFamily="34" charset="0"/>
                <a:cs typeface="Courier New" panose="02070309020205020404" pitchFamily="49" charset="0"/>
              </a:rPr>
              <a:t>Sets the IP address for a host.</a:t>
            </a:r>
            <a:endParaRPr lang="en-US" sz="1400" dirty="0">
              <a:solidFill>
                <a:prstClr val="black"/>
              </a:solidFill>
              <a:latin typeface="Huawei Sans" panose="020C0503030203020204" pitchFamily="34" charset="0"/>
              <a:cs typeface="Courier New" panose="02070309020205020404" pitchFamily="49" charset="0"/>
            </a:endParaRPr>
          </a:p>
          <a:p>
            <a:pPr algn="ctr" fontAlgn="ctr">
              <a:lnSpc>
                <a:spcPts val="2400"/>
              </a:lnSpc>
            </a:pPr>
            <a:r>
              <a:rPr lang="en-US" sz="1400" dirty="0">
                <a:solidFill>
                  <a:prstClr val="black"/>
                </a:solidFill>
                <a:latin typeface="Huawei Sans" panose="020C0503030203020204" pitchFamily="34" charset="0"/>
                <a:cs typeface="Courier New" panose="02070309020205020404" pitchFamily="49" charset="0"/>
              </a:rPr>
              <a:t>Sets the password for logging in to the device.</a:t>
            </a:r>
            <a:endParaRPr lang="en-US" sz="1400" dirty="0">
              <a:solidFill>
                <a:prstClr val="black"/>
              </a:solidFill>
              <a:latin typeface="Huawei Sans" panose="020C0503030203020204" pitchFamily="34" charset="0"/>
              <a:cs typeface="Courier New" panose="02070309020205020404" pitchFamily="49" charset="0"/>
            </a:endParaRPr>
          </a:p>
          <a:p>
            <a:pPr algn="ctr" fontAlgn="ctr">
              <a:lnSpc>
                <a:spcPts val="2400"/>
              </a:lnSpc>
              <a:spcBef>
                <a:spcPts val="0"/>
              </a:spcBef>
              <a:spcAft>
                <a:spcPts val="0"/>
              </a:spcAft>
            </a:pPr>
            <a:endParaRPr lang="en-US" altLang="zh-CN" sz="1400" dirty="0">
              <a:solidFill>
                <a:prstClr val="black"/>
              </a:solidFill>
              <a:latin typeface="Huawei Sans" panose="020C0503030203020204" pitchFamily="34" charset="0"/>
              <a:cs typeface="Courier New" panose="02070309020205020404" pitchFamily="49" charset="0"/>
            </a:endParaRPr>
          </a:p>
          <a:p>
            <a:pPr algn="ctr" fontAlgn="ctr">
              <a:lnSpc>
                <a:spcPts val="2400"/>
              </a:lnSpc>
              <a:spcBef>
                <a:spcPts val="0"/>
              </a:spcBef>
              <a:spcAft>
                <a:spcPts val="0"/>
              </a:spcAft>
            </a:pPr>
            <a:r>
              <a:rPr lang="en-US" sz="1400" dirty="0">
                <a:solidFill>
                  <a:prstClr val="black"/>
                </a:solidFill>
                <a:latin typeface="Huawei Sans" panose="020C0503030203020204" pitchFamily="34" charset="0"/>
                <a:cs typeface="Courier New" panose="02070309020205020404" pitchFamily="49" charset="0"/>
              </a:rPr>
              <a:t>Logs in to the host through Telnet.  </a:t>
            </a:r>
            <a:endParaRPr lang="en-US" sz="1400" dirty="0">
              <a:solidFill>
                <a:prstClr val="black"/>
              </a:solidFill>
              <a:latin typeface="Huawei Sans" panose="020C0503030203020204" pitchFamily="34" charset="0"/>
              <a:cs typeface="Courier New" panose="02070309020205020404" pitchFamily="49" charset="0"/>
            </a:endParaRPr>
          </a:p>
          <a:p>
            <a:pPr algn="ctr" fontAlgn="ctr">
              <a:lnSpc>
                <a:spcPts val="2400"/>
              </a:lnSpc>
              <a:spcBef>
                <a:spcPts val="0"/>
              </a:spcBef>
              <a:spcAft>
                <a:spcPts val="0"/>
              </a:spcAft>
            </a:pPr>
            <a:r>
              <a:rPr lang="en-US" altLang="zh-CN" sz="1400" dirty="0">
                <a:solidFill>
                  <a:prstClr val="black"/>
                </a:solidFill>
                <a:latin typeface="Huawei Sans" panose="020C0503030203020204" pitchFamily="34" charset="0"/>
                <a:cs typeface="Courier New" panose="02070309020205020404" pitchFamily="49" charset="0"/>
              </a:rPr>
              <a:t>Print</a:t>
            </a:r>
            <a:r>
              <a:rPr lang="en-US" sz="1400" dirty="0" smtClean="0">
                <a:solidFill>
                  <a:prstClr val="black"/>
                </a:solidFill>
                <a:latin typeface="Huawei Sans" panose="020C0503030203020204" pitchFamily="34" charset="0"/>
                <a:cs typeface="Courier New" panose="02070309020205020404" pitchFamily="49" charset="0"/>
              </a:rPr>
              <a:t>s </a:t>
            </a:r>
            <a:r>
              <a:rPr lang="en-US" sz="1400" dirty="0">
                <a:solidFill>
                  <a:prstClr val="black"/>
                </a:solidFill>
                <a:latin typeface="Huawei Sans" panose="020C0503030203020204" pitchFamily="34" charset="0"/>
                <a:cs typeface="Courier New" panose="02070309020205020404" pitchFamily="49" charset="0"/>
              </a:rPr>
              <a:t>data until </a:t>
            </a:r>
            <a:r>
              <a:rPr lang="en-US" sz="1400" b="1" dirty="0">
                <a:solidFill>
                  <a:prstClr val="black"/>
                </a:solidFill>
                <a:latin typeface="Huawei Sans" panose="020C0503030203020204" pitchFamily="34" charset="0"/>
                <a:cs typeface="Courier New" panose="02070309020205020404" pitchFamily="49" charset="0"/>
              </a:rPr>
              <a:t>Password:</a:t>
            </a:r>
            <a:r>
              <a:rPr lang="en-US" sz="1400" dirty="0">
                <a:solidFill>
                  <a:prstClr val="black"/>
                </a:solidFill>
                <a:latin typeface="Huawei Sans" panose="020C0503030203020204" pitchFamily="34" charset="0"/>
                <a:cs typeface="Courier New" panose="02070309020205020404" pitchFamily="49" charset="0"/>
              </a:rPr>
              <a:t> is displayed. </a:t>
            </a:r>
            <a:endParaRPr lang="en-US" sz="1400" dirty="0">
              <a:solidFill>
                <a:prstClr val="black"/>
              </a:solidFill>
              <a:latin typeface="Huawei Sans" panose="020C0503030203020204" pitchFamily="34" charset="0"/>
              <a:cs typeface="Courier New" panose="02070309020205020404" pitchFamily="49" charset="0"/>
            </a:endParaRPr>
          </a:p>
          <a:p>
            <a:pPr algn="ctr" fontAlgn="ctr">
              <a:lnSpc>
                <a:spcPts val="2400"/>
              </a:lnSpc>
              <a:spcBef>
                <a:spcPts val="0"/>
              </a:spcBef>
              <a:spcAft>
                <a:spcPts val="0"/>
              </a:spcAft>
            </a:pPr>
            <a:r>
              <a:rPr lang="en-US" altLang="zh-CN" sz="1400" dirty="0">
                <a:solidFill>
                  <a:prstClr val="black"/>
                </a:solidFill>
                <a:latin typeface="Huawei Sans" panose="020C0503030203020204" pitchFamily="34" charset="0"/>
                <a:cs typeface="Courier New" panose="02070309020205020404" pitchFamily="49" charset="0"/>
              </a:rPr>
              <a:t>Sets</a:t>
            </a:r>
            <a:r>
              <a:rPr lang="en-US" sz="1400" dirty="0">
                <a:solidFill>
                  <a:prstClr val="black"/>
                </a:solidFill>
                <a:latin typeface="Huawei Sans" panose="020C0503030203020204" pitchFamily="34" charset="0"/>
                <a:cs typeface="Courier New" panose="02070309020205020404" pitchFamily="49" charset="0"/>
              </a:rPr>
              <a:t> an ASCII password and starts a new line. </a:t>
            </a:r>
            <a:endParaRPr lang="en-US" sz="1400" dirty="0">
              <a:solidFill>
                <a:prstClr val="black"/>
              </a:solidFill>
              <a:latin typeface="Huawei Sans" panose="020C0503030203020204" pitchFamily="34" charset="0"/>
              <a:cs typeface="Courier New" panose="02070309020205020404" pitchFamily="49" charset="0"/>
            </a:endParaRPr>
          </a:p>
          <a:p>
            <a:pPr algn="ctr" fontAlgn="ctr">
              <a:lnSpc>
                <a:spcPts val="2400"/>
              </a:lnSpc>
              <a:spcBef>
                <a:spcPts val="0"/>
              </a:spcBef>
              <a:spcAft>
                <a:spcPts val="0"/>
              </a:spcAft>
            </a:pPr>
            <a:r>
              <a:rPr lang="en-US" altLang="zh-CN" sz="1400" dirty="0" smtClean="0">
                <a:solidFill>
                  <a:prstClr val="black"/>
                </a:solidFill>
                <a:latin typeface="Huawei Sans" panose="020C0503030203020204" pitchFamily="34" charset="0"/>
                <a:cs typeface="Courier New" panose="02070309020205020404" pitchFamily="49" charset="0"/>
              </a:rPr>
              <a:t>Prints </a:t>
            </a:r>
            <a:r>
              <a:rPr lang="en-US" altLang="zh-CN" sz="1400" dirty="0">
                <a:solidFill>
                  <a:prstClr val="black"/>
                </a:solidFill>
                <a:latin typeface="Huawei Sans" panose="020C0503030203020204" pitchFamily="34" charset="0"/>
                <a:cs typeface="Courier New" panose="02070309020205020404" pitchFamily="49" charset="0"/>
              </a:rPr>
              <a:t>data </a:t>
            </a:r>
            <a:r>
              <a:rPr lang="en-US" sz="1400" dirty="0">
                <a:solidFill>
                  <a:prstClr val="black"/>
                </a:solidFill>
                <a:latin typeface="Huawei Sans" panose="020C0503030203020204" pitchFamily="34" charset="0"/>
                <a:cs typeface="Courier New" panose="02070309020205020404" pitchFamily="49" charset="0"/>
              </a:rPr>
              <a:t>until </a:t>
            </a:r>
            <a:r>
              <a:rPr lang="en-US" sz="1400" b="1" dirty="0">
                <a:solidFill>
                  <a:prstClr val="black"/>
                </a:solidFill>
                <a:latin typeface="Huawei Sans" panose="020C0503030203020204" pitchFamily="34" charset="0"/>
                <a:cs typeface="Courier New" panose="02070309020205020404" pitchFamily="49" charset="0"/>
              </a:rPr>
              <a:t>&lt;Huawei&gt; </a:t>
            </a:r>
            <a:r>
              <a:rPr lang="en-US" sz="1400" dirty="0">
                <a:solidFill>
                  <a:prstClr val="black"/>
                </a:solidFill>
                <a:latin typeface="Huawei Sans" panose="020C0503030203020204" pitchFamily="34" charset="0"/>
                <a:cs typeface="Courier New" panose="02070309020205020404" pitchFamily="49" charset="0"/>
              </a:rPr>
              <a:t>is displayed.</a:t>
            </a:r>
            <a:endParaRPr lang="en-US" sz="1400" dirty="0">
              <a:solidFill>
                <a:prstClr val="black"/>
              </a:solidFill>
              <a:latin typeface="Huawei Sans" panose="020C0503030203020204" pitchFamily="34" charset="0"/>
              <a:cs typeface="Courier New" panose="02070309020205020404" pitchFamily="49" charset="0"/>
            </a:endParaRPr>
          </a:p>
          <a:p>
            <a:pPr algn="ctr" fontAlgn="ctr">
              <a:lnSpc>
                <a:spcPts val="2400"/>
              </a:lnSpc>
              <a:spcBef>
                <a:spcPts val="0"/>
              </a:spcBef>
              <a:spcAft>
                <a:spcPts val="0"/>
              </a:spcAft>
            </a:pPr>
            <a:r>
              <a:rPr lang="en-US" sz="1400" dirty="0">
                <a:solidFill>
                  <a:prstClr val="black"/>
                </a:solidFill>
                <a:latin typeface="Huawei Sans" panose="020C0503030203020204" pitchFamily="34" charset="0"/>
                <a:cs typeface="Courier New" panose="02070309020205020404" pitchFamily="49" charset="0"/>
              </a:rPr>
              <a:t>Closes the Telnet connection.</a:t>
            </a:r>
            <a:endParaRPr lang="en-US" sz="1400" dirty="0">
              <a:solidFill>
                <a:prstClr val="black"/>
              </a:solidFill>
              <a:latin typeface="Huawei Sans" panose="020C0503030203020204" pitchFamily="34" charset="0"/>
              <a:cs typeface="Courier New" panose="02070309020205020404" pitchFamily="49" charset="0"/>
            </a:endParaRPr>
          </a:p>
        </p:txBody>
      </p:sp>
      <p:sp>
        <p:nvSpPr>
          <p:cNvPr id="27" name="圆角矩形 11"/>
          <p:cNvSpPr/>
          <p:nvPr/>
        </p:nvSpPr>
        <p:spPr>
          <a:xfrm>
            <a:off x="2115571" y="1430982"/>
            <a:ext cx="1594475"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Configure Telnet.</a:t>
            </a:r>
            <a:endParaRPr lang="en-US" sz="1200" dirty="0">
              <a:solidFill>
                <a:schemeClr val="tx1"/>
              </a:solidFill>
              <a:latin typeface="Huawei Sans" panose="020C0503030203020204" pitchFamily="34" charset="0"/>
            </a:endParaRPr>
          </a:p>
        </p:txBody>
      </p:sp>
      <p:sp>
        <p:nvSpPr>
          <p:cNvPr id="33" name="圆角矩形 12"/>
          <p:cNvSpPr/>
          <p:nvPr/>
        </p:nvSpPr>
        <p:spPr>
          <a:xfrm>
            <a:off x="4190791" y="1430982"/>
            <a:ext cx="2004844"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Verify the Telnet login procedure.</a:t>
            </a:r>
            <a:endParaRPr lang="en-US" sz="1200" dirty="0">
              <a:solidFill>
                <a:schemeClr val="tx1"/>
              </a:solidFill>
              <a:latin typeface="Huawei Sans" panose="020C0503030203020204" pitchFamily="34" charset="0"/>
            </a:endParaRPr>
          </a:p>
        </p:txBody>
      </p:sp>
      <p:cxnSp>
        <p:nvCxnSpPr>
          <p:cNvPr id="36" name="直接箭头连接符 35"/>
          <p:cNvCxnSpPr/>
          <p:nvPr/>
        </p:nvCxnSpPr>
        <p:spPr bwMode="auto">
          <a:xfrm>
            <a:off x="3710046" y="1603534"/>
            <a:ext cx="480745" cy="0"/>
          </a:xfrm>
          <a:prstGeom prst="straightConnector1">
            <a:avLst/>
          </a:prstGeom>
          <a:noFill/>
          <a:ln w="19050" cap="flat" cmpd="sng" algn="ctr">
            <a:solidFill>
              <a:schemeClr val="tx1"/>
            </a:solidFill>
            <a:prstDash val="solid"/>
            <a:round/>
            <a:headEnd type="none" w="med" len="med"/>
            <a:tailEnd type="triangle"/>
          </a:ln>
          <a:effectLst/>
        </p:spPr>
      </p:cxnSp>
      <p:sp>
        <p:nvSpPr>
          <p:cNvPr id="37" name="圆角矩形 12"/>
          <p:cNvSpPr/>
          <p:nvPr/>
        </p:nvSpPr>
        <p:spPr>
          <a:xfrm>
            <a:off x="6676380" y="1430982"/>
            <a:ext cx="1794081" cy="432000"/>
          </a:xfrm>
          <a:prstGeom prst="roundRect">
            <a:avLst>
              <a:gd name="adj" fmla="val 4298"/>
            </a:avLst>
          </a:prstGeom>
          <a:solidFill>
            <a:srgbClr val="00B0F0"/>
          </a:solidFill>
          <a:ln w="19050">
            <a:solidFill>
              <a:srgbClr val="00B0F0"/>
            </a:solidFill>
          </a:ln>
        </p:spPr>
        <p:txBody>
          <a:bodyPr wrap="square" rtlCol="0" anchor="ctr">
            <a:noAutofit/>
          </a:bodyPr>
          <a:lstStyle/>
          <a:p>
            <a:pPr fontAlgn="ctr"/>
            <a:r>
              <a:rPr lang="en-US" sz="1200" b="1" dirty="0" smtClean="0">
                <a:solidFill>
                  <a:schemeClr val="bg1"/>
                </a:solidFill>
                <a:latin typeface="Huawei Sans" panose="020C0503030203020204" pitchFamily="34" charset="0"/>
                <a:ea typeface="Microsoft YaHei" panose="020B0503020204020204" pitchFamily="34" charset="-122"/>
              </a:rPr>
              <a:t>Write Python code.</a:t>
            </a:r>
            <a:endParaRPr lang="en-US" sz="1200" b="1" dirty="0">
              <a:solidFill>
                <a:schemeClr val="bg1"/>
              </a:solidFill>
              <a:latin typeface="Huawei Sans" panose="020C0503030203020204" pitchFamily="34" charset="0"/>
              <a:ea typeface="Microsoft YaHei" panose="020B0503020204020204" pitchFamily="34" charset="-122"/>
            </a:endParaRPr>
          </a:p>
        </p:txBody>
      </p:sp>
      <p:cxnSp>
        <p:nvCxnSpPr>
          <p:cNvPr id="38" name="直接箭头连接符 37"/>
          <p:cNvCxnSpPr>
            <a:stCxn id="33" idx="3"/>
            <a:endCxn id="37" idx="1"/>
          </p:cNvCxnSpPr>
          <p:nvPr/>
        </p:nvCxnSpPr>
        <p:spPr bwMode="auto">
          <a:xfrm>
            <a:off x="6195635" y="1646982"/>
            <a:ext cx="480745" cy="0"/>
          </a:xfrm>
          <a:prstGeom prst="straightConnector1">
            <a:avLst/>
          </a:prstGeom>
          <a:noFill/>
          <a:ln w="19050" cap="flat" cmpd="sng" algn="ctr">
            <a:solidFill>
              <a:schemeClr val="tx1"/>
            </a:solidFill>
            <a:prstDash val="solid"/>
            <a:round/>
            <a:headEnd type="none" w="med" len="med"/>
            <a:tailEnd type="triangle"/>
          </a:ln>
          <a:effectLst/>
        </p:spPr>
      </p:cxnSp>
      <p:sp>
        <p:nvSpPr>
          <p:cNvPr id="39" name="圆角矩形 12"/>
          <p:cNvSpPr/>
          <p:nvPr/>
        </p:nvSpPr>
        <p:spPr>
          <a:xfrm>
            <a:off x="8856630" y="1430982"/>
            <a:ext cx="1707956"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Verify the result.</a:t>
            </a:r>
            <a:endParaRPr lang="en-US" sz="1200" dirty="0">
              <a:solidFill>
                <a:schemeClr val="tx1"/>
              </a:solidFill>
              <a:latin typeface="Huawei Sans" panose="020C0503030203020204" pitchFamily="34" charset="0"/>
            </a:endParaRPr>
          </a:p>
        </p:txBody>
      </p:sp>
      <p:cxnSp>
        <p:nvCxnSpPr>
          <p:cNvPr id="40" name="直接箭头连接符 39"/>
          <p:cNvCxnSpPr>
            <a:stCxn id="37" idx="3"/>
            <a:endCxn id="39" idx="1"/>
          </p:cNvCxnSpPr>
          <p:nvPr/>
        </p:nvCxnSpPr>
        <p:spPr bwMode="auto">
          <a:xfrm>
            <a:off x="8470461" y="1646982"/>
            <a:ext cx="386169" cy="0"/>
          </a:xfrm>
          <a:prstGeom prst="straightConnector1">
            <a:avLst/>
          </a:prstGeom>
          <a:noFill/>
          <a:ln w="19050" cap="flat" cmpd="sng" algn="ctr">
            <a:solidFill>
              <a:schemeClr val="tx1"/>
            </a:solidFill>
            <a:prstDash val="solid"/>
            <a:round/>
            <a:headEnd type="none" w="med" len="med"/>
            <a:tailEnd type="triangle"/>
          </a:ln>
          <a:effectLst/>
        </p:spPr>
      </p:cxnSp>
      <p:sp>
        <p:nvSpPr>
          <p:cNvPr id="42" name="文本框 41"/>
          <p:cNvSpPr txBox="1"/>
          <p:nvPr/>
        </p:nvSpPr>
        <p:spPr>
          <a:xfrm>
            <a:off x="4707400" y="3462405"/>
            <a:ext cx="1124430" cy="2839945"/>
          </a:xfrm>
          <a:prstGeom prst="rect">
            <a:avLst/>
          </a:prstGeom>
          <a:noFill/>
        </p:spPr>
        <p:txBody>
          <a:bodyPr wrap="square" rtlCol="0">
            <a:noAutofit/>
          </a:bodyPr>
          <a:lstStyle/>
          <a:p>
            <a:pPr algn="r" fontAlgn="ctr">
              <a:lnSpc>
                <a:spcPts val="2400"/>
              </a:lnSpc>
              <a:spcBef>
                <a:spcPts val="0"/>
              </a:spcBef>
              <a:spcAft>
                <a:spcPts val="0"/>
              </a:spcAft>
            </a:pPr>
            <a:r>
              <a:rPr lang="en-US" sz="1600">
                <a:solidFill>
                  <a:prstClr val="black"/>
                </a:solidFill>
                <a:latin typeface="Huawei Sans" panose="020C0503030203020204" pitchFamily="34" charset="0"/>
                <a:cs typeface="Courier New" panose="02070309020205020404" pitchFamily="49" charset="0"/>
              </a:rPr>
              <a:t>--              </a:t>
            </a:r>
            <a:endParaRPr lang="en-US" sz="1600">
              <a:solidFill>
                <a:prstClr val="black"/>
              </a:solidFill>
              <a:latin typeface="Huawei Sans" panose="020C0503030203020204" pitchFamily="34" charset="0"/>
              <a:cs typeface="Courier New" panose="02070309020205020404" pitchFamily="49" charset="0"/>
            </a:endParaRPr>
          </a:p>
          <a:p>
            <a:pPr algn="r" fontAlgn="ctr">
              <a:lnSpc>
                <a:spcPts val="2400"/>
              </a:lnSpc>
              <a:spcBef>
                <a:spcPts val="0"/>
              </a:spcBef>
              <a:spcAft>
                <a:spcPts val="0"/>
              </a:spcAft>
            </a:pPr>
            <a:r>
              <a:rPr lang="en-US" sz="1600">
                <a:solidFill>
                  <a:prstClr val="black"/>
                </a:solidFill>
                <a:latin typeface="Huawei Sans" panose="020C0503030203020204" pitchFamily="34" charset="0"/>
                <a:cs typeface="Courier New" panose="02070309020205020404" pitchFamily="49" charset="0"/>
              </a:rPr>
              <a:t>--</a:t>
            </a:r>
            <a:endParaRPr lang="en-US" sz="1600">
              <a:solidFill>
                <a:prstClr val="black"/>
              </a:solidFill>
              <a:latin typeface="Huawei Sans" panose="020C0503030203020204" pitchFamily="34" charset="0"/>
              <a:cs typeface="Courier New" panose="02070309020205020404" pitchFamily="49" charset="0"/>
            </a:endParaRPr>
          </a:p>
          <a:p>
            <a:pPr algn="r" fontAlgn="ctr">
              <a:lnSpc>
                <a:spcPts val="2400"/>
              </a:lnSpc>
            </a:pPr>
            <a:r>
              <a:rPr lang="en-US" sz="1600">
                <a:solidFill>
                  <a:prstClr val="black"/>
                </a:solidFill>
                <a:latin typeface="Huawei Sans" panose="020C0503030203020204" pitchFamily="34" charset="0"/>
                <a:cs typeface="Courier New" panose="02070309020205020404" pitchFamily="49" charset="0"/>
              </a:rPr>
              <a:t>--</a:t>
            </a:r>
            <a:endParaRPr lang="en-US" sz="1600">
              <a:solidFill>
                <a:prstClr val="black"/>
              </a:solidFill>
              <a:latin typeface="Huawei Sans" panose="020C0503030203020204" pitchFamily="34" charset="0"/>
              <a:cs typeface="Courier New" panose="02070309020205020404" pitchFamily="49" charset="0"/>
            </a:endParaRPr>
          </a:p>
          <a:p>
            <a:pPr algn="r" fontAlgn="ctr">
              <a:lnSpc>
                <a:spcPts val="2400"/>
              </a:lnSpc>
              <a:spcBef>
                <a:spcPts val="0"/>
              </a:spcBef>
              <a:spcAft>
                <a:spcPts val="0"/>
              </a:spcAft>
            </a:pPr>
            <a:endParaRPr lang="en-US" altLang="zh-CN" sz="1600">
              <a:solidFill>
                <a:prstClr val="black"/>
              </a:solidFill>
              <a:latin typeface="Huawei Sans" panose="020C0503030203020204" pitchFamily="34" charset="0"/>
              <a:cs typeface="Courier New" panose="02070309020205020404" pitchFamily="49" charset="0"/>
            </a:endParaRPr>
          </a:p>
          <a:p>
            <a:pPr algn="r" fontAlgn="ctr">
              <a:lnSpc>
                <a:spcPts val="2400"/>
              </a:lnSpc>
              <a:spcBef>
                <a:spcPts val="0"/>
              </a:spcBef>
              <a:spcAft>
                <a:spcPts val="0"/>
              </a:spcAft>
            </a:pPr>
            <a:r>
              <a:rPr lang="en-US" sz="1600">
                <a:solidFill>
                  <a:prstClr val="black"/>
                </a:solidFill>
                <a:latin typeface="Huawei Sans" panose="020C0503030203020204" pitchFamily="34" charset="0"/>
                <a:cs typeface="Courier New" panose="02070309020205020404" pitchFamily="49" charset="0"/>
              </a:rPr>
              <a:t>--</a:t>
            </a:r>
            <a:endParaRPr lang="en-US" sz="1600">
              <a:solidFill>
                <a:prstClr val="black"/>
              </a:solidFill>
              <a:latin typeface="Huawei Sans" panose="020C0503030203020204" pitchFamily="34" charset="0"/>
              <a:cs typeface="Courier New" panose="02070309020205020404" pitchFamily="49" charset="0"/>
            </a:endParaRPr>
          </a:p>
          <a:p>
            <a:pPr algn="r" fontAlgn="ctr">
              <a:lnSpc>
                <a:spcPts val="2400"/>
              </a:lnSpc>
              <a:spcBef>
                <a:spcPts val="0"/>
              </a:spcBef>
              <a:spcAft>
                <a:spcPts val="0"/>
              </a:spcAft>
            </a:pPr>
            <a:r>
              <a:rPr lang="en-US" sz="1600">
                <a:solidFill>
                  <a:prstClr val="black"/>
                </a:solidFill>
                <a:latin typeface="Huawei Sans" panose="020C0503030203020204" pitchFamily="34" charset="0"/>
                <a:cs typeface="Courier New" panose="02070309020205020404" pitchFamily="49" charset="0"/>
              </a:rPr>
              <a:t>--</a:t>
            </a:r>
            <a:endParaRPr lang="en-US" sz="1600">
              <a:solidFill>
                <a:prstClr val="black"/>
              </a:solidFill>
              <a:latin typeface="Huawei Sans" panose="020C0503030203020204" pitchFamily="34" charset="0"/>
              <a:cs typeface="Courier New" panose="02070309020205020404" pitchFamily="49" charset="0"/>
            </a:endParaRPr>
          </a:p>
          <a:p>
            <a:pPr algn="r" fontAlgn="ctr">
              <a:lnSpc>
                <a:spcPts val="2400"/>
              </a:lnSpc>
              <a:spcBef>
                <a:spcPts val="0"/>
              </a:spcBef>
              <a:spcAft>
                <a:spcPts val="0"/>
              </a:spcAft>
            </a:pPr>
            <a:r>
              <a:rPr lang="en-US" sz="1600">
                <a:solidFill>
                  <a:prstClr val="black"/>
                </a:solidFill>
                <a:latin typeface="Huawei Sans" panose="020C0503030203020204" pitchFamily="34" charset="0"/>
                <a:cs typeface="Courier New" panose="02070309020205020404" pitchFamily="49" charset="0"/>
              </a:rPr>
              <a:t>--</a:t>
            </a:r>
            <a:endParaRPr lang="en-US" sz="1600">
              <a:solidFill>
                <a:prstClr val="black"/>
              </a:solidFill>
              <a:latin typeface="Huawei Sans" panose="020C0503030203020204" pitchFamily="34" charset="0"/>
              <a:cs typeface="Courier New" panose="02070309020205020404" pitchFamily="49" charset="0"/>
            </a:endParaRPr>
          </a:p>
          <a:p>
            <a:pPr algn="r" fontAlgn="ctr">
              <a:lnSpc>
                <a:spcPts val="2400"/>
              </a:lnSpc>
              <a:spcBef>
                <a:spcPts val="0"/>
              </a:spcBef>
              <a:spcAft>
                <a:spcPts val="0"/>
              </a:spcAft>
            </a:pPr>
            <a:r>
              <a:rPr lang="en-US" sz="1600">
                <a:solidFill>
                  <a:prstClr val="black"/>
                </a:solidFill>
                <a:latin typeface="Huawei Sans" panose="020C0503030203020204" pitchFamily="34" charset="0"/>
                <a:cs typeface="Courier New" panose="02070309020205020404" pitchFamily="49" charset="0"/>
              </a:rPr>
              <a:t>--</a:t>
            </a:r>
            <a:endParaRPr lang="en-US" sz="1600">
              <a:solidFill>
                <a:prstClr val="black"/>
              </a:solidFill>
              <a:latin typeface="Huawei Sans" panose="020C0503030203020204" pitchFamily="34" charset="0"/>
              <a:cs typeface="Courier New" panose="02070309020205020404" pitchFamily="49" charset="0"/>
            </a:endParaRPr>
          </a:p>
          <a:p>
            <a:pPr algn="r" fontAlgn="ctr">
              <a:lnSpc>
                <a:spcPts val="2400"/>
              </a:lnSpc>
              <a:spcBef>
                <a:spcPts val="0"/>
              </a:spcBef>
              <a:spcAft>
                <a:spcPts val="0"/>
              </a:spcAft>
            </a:pPr>
            <a:r>
              <a:rPr lang="en-US" sz="1600">
                <a:solidFill>
                  <a:prstClr val="black"/>
                </a:solidFill>
                <a:latin typeface="Huawei Sans" panose="020C0503030203020204" pitchFamily="34" charset="0"/>
                <a:cs typeface="Courier New" panose="02070309020205020404" pitchFamily="49" charset="0"/>
              </a:rPr>
              <a:t>--</a:t>
            </a:r>
            <a:endParaRPr lang="en-US" sz="1600">
              <a:solidFill>
                <a:prstClr val="black"/>
              </a:solidFill>
              <a:latin typeface="Huawei Sans" panose="020C0503030203020204" pitchFamily="34"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smtClean="0"/>
              <a:t>Case: Running Result Comparison</a:t>
            </a:r>
            <a:endParaRPr lang="en-US"/>
          </a:p>
        </p:txBody>
      </p:sp>
      <p:sp>
        <p:nvSpPr>
          <p:cNvPr id="13" name="文本框 12"/>
          <p:cNvSpPr txBox="1"/>
          <p:nvPr/>
        </p:nvSpPr>
        <p:spPr>
          <a:xfrm>
            <a:off x="3104273" y="4507505"/>
            <a:ext cx="8548915" cy="1631216"/>
          </a:xfrm>
          <a:prstGeom prst="rect">
            <a:avLst/>
          </a:prstGeom>
          <a:solidFill>
            <a:srgbClr val="F3FBFE"/>
          </a:solidFill>
          <a:ln>
            <a:solidFill>
              <a:srgbClr val="00B0F0"/>
            </a:solidFill>
          </a:ln>
        </p:spPr>
        <p:txBody>
          <a:bodyPr wrap="square" rtlCol="0">
            <a:noAutofit/>
          </a:bodyPr>
          <a:lstStyle>
            <a:defPPr>
              <a:defRPr lang="en-US"/>
            </a:defPPr>
            <a:lvl1pPr fontAlgn="auto">
              <a:lnSpc>
                <a:spcPts val="2400"/>
              </a:lnSpc>
              <a:spcBef>
                <a:spcPts val="0"/>
              </a:spcBef>
              <a:spcAft>
                <a:spcPts val="0"/>
              </a:spcAft>
              <a:defRPr sz="1600">
                <a:solidFill>
                  <a:prstClr val="black"/>
                </a:solidFill>
                <a:cs typeface="Courier New" panose="02070309020205020404" pitchFamily="49" charset="0"/>
              </a:defRPr>
            </a:lvl1pPr>
          </a:lstStyle>
          <a:p>
            <a:pPr fontAlgn="ctr"/>
            <a:r>
              <a:rPr lang="en-US" dirty="0">
                <a:latin typeface="Huawei Sans" panose="020C0503030203020204" pitchFamily="34" charset="0"/>
              </a:rPr>
              <a:t>#Run Python code in the compiler.</a:t>
            </a:r>
            <a:endParaRPr lang="en-US" dirty="0">
              <a:latin typeface="Huawei Sans" panose="020C0503030203020204" pitchFamily="34" charset="0"/>
            </a:endParaRPr>
          </a:p>
          <a:p>
            <a:pPr fontAlgn="ctr"/>
            <a:r>
              <a:rPr lang="en-US" dirty="0">
                <a:latin typeface="Huawei Sans" panose="020C0503030203020204" pitchFamily="34" charset="0"/>
              </a:rPr>
              <a:t>Info: The max number of VTY users is 5, and the number</a:t>
            </a:r>
            <a:endParaRPr lang="en-US" dirty="0">
              <a:latin typeface="Huawei Sans" panose="020C0503030203020204" pitchFamily="34" charset="0"/>
            </a:endParaRPr>
          </a:p>
          <a:p>
            <a:pPr fontAlgn="ctr"/>
            <a:r>
              <a:rPr lang="en-US" dirty="0">
                <a:latin typeface="Huawei Sans" panose="020C0503030203020204" pitchFamily="34" charset="0"/>
              </a:rPr>
              <a:t>      of current VTY users on line is 1.</a:t>
            </a:r>
            <a:endParaRPr lang="en-US" dirty="0">
              <a:latin typeface="Huawei Sans" panose="020C0503030203020204" pitchFamily="34" charset="0"/>
            </a:endParaRPr>
          </a:p>
          <a:p>
            <a:pPr fontAlgn="ctr"/>
            <a:r>
              <a:rPr lang="en-US" dirty="0">
                <a:latin typeface="Huawei Sans" panose="020C0503030203020204" pitchFamily="34" charset="0"/>
              </a:rPr>
              <a:t>      The current login time is 2020-01-15 22:12:57.</a:t>
            </a:r>
            <a:endParaRPr lang="en-US" dirty="0">
              <a:latin typeface="Huawei Sans" panose="020C0503030203020204" pitchFamily="34" charset="0"/>
            </a:endParaRPr>
          </a:p>
          <a:p>
            <a:pPr fontAlgn="ctr"/>
            <a:r>
              <a:rPr lang="en-US" dirty="0">
                <a:latin typeface="Huawei Sans" panose="020C0503030203020204" pitchFamily="34" charset="0"/>
              </a:rPr>
              <a:t>&lt;Huawei&gt;</a:t>
            </a:r>
            <a:endParaRPr lang="en-US" dirty="0">
              <a:latin typeface="Huawei Sans" panose="020C0503030203020204" pitchFamily="34" charset="0"/>
            </a:endParaRPr>
          </a:p>
        </p:txBody>
      </p:sp>
      <p:sp>
        <p:nvSpPr>
          <p:cNvPr id="14" name="圆角矩形 11"/>
          <p:cNvSpPr/>
          <p:nvPr/>
        </p:nvSpPr>
        <p:spPr>
          <a:xfrm>
            <a:off x="2188141" y="1429372"/>
            <a:ext cx="1594475"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Configure Telnet.</a:t>
            </a:r>
            <a:endParaRPr lang="en-US" sz="1200" dirty="0">
              <a:solidFill>
                <a:schemeClr val="tx1"/>
              </a:solidFill>
              <a:latin typeface="Huawei Sans" panose="020C0503030203020204" pitchFamily="34" charset="0"/>
            </a:endParaRPr>
          </a:p>
        </p:txBody>
      </p:sp>
      <p:sp>
        <p:nvSpPr>
          <p:cNvPr id="15" name="圆角矩形 12"/>
          <p:cNvSpPr/>
          <p:nvPr/>
        </p:nvSpPr>
        <p:spPr>
          <a:xfrm>
            <a:off x="4263361" y="1429372"/>
            <a:ext cx="2004844"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Verify the Telnet login procedure.</a:t>
            </a:r>
            <a:endParaRPr lang="en-US" sz="1200" dirty="0">
              <a:solidFill>
                <a:schemeClr val="tx1"/>
              </a:solidFill>
              <a:latin typeface="Huawei Sans" panose="020C0503030203020204" pitchFamily="34" charset="0"/>
            </a:endParaRPr>
          </a:p>
        </p:txBody>
      </p:sp>
      <p:cxnSp>
        <p:nvCxnSpPr>
          <p:cNvPr id="16" name="直接箭头连接符 15"/>
          <p:cNvCxnSpPr>
            <a:stCxn id="14" idx="3"/>
            <a:endCxn id="15" idx="1"/>
          </p:cNvCxnSpPr>
          <p:nvPr/>
        </p:nvCxnSpPr>
        <p:spPr bwMode="auto">
          <a:xfrm>
            <a:off x="3782616" y="1645372"/>
            <a:ext cx="480745" cy="0"/>
          </a:xfrm>
          <a:prstGeom prst="straightConnector1">
            <a:avLst/>
          </a:prstGeom>
          <a:noFill/>
          <a:ln w="19050" cap="flat" cmpd="sng" algn="ctr">
            <a:solidFill>
              <a:schemeClr val="tx1"/>
            </a:solidFill>
            <a:prstDash val="solid"/>
            <a:round/>
            <a:headEnd type="none" w="med" len="med"/>
            <a:tailEnd type="triangle"/>
          </a:ln>
          <a:effectLst/>
        </p:spPr>
      </p:cxnSp>
      <p:sp>
        <p:nvSpPr>
          <p:cNvPr id="19" name="圆角矩形 12"/>
          <p:cNvSpPr/>
          <p:nvPr/>
        </p:nvSpPr>
        <p:spPr>
          <a:xfrm>
            <a:off x="6748950" y="1429372"/>
            <a:ext cx="1699504" cy="432000"/>
          </a:xfrm>
          <a:prstGeom prst="roundRect">
            <a:avLst>
              <a:gd name="adj" fmla="val 4298"/>
            </a:avLst>
          </a:prstGeom>
          <a:solidFill>
            <a:schemeClr val="bg1"/>
          </a:solid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smtClean="0">
                <a:solidFill>
                  <a:schemeClr val="tx1"/>
                </a:solidFill>
                <a:latin typeface="Huawei Sans" panose="020C0503030203020204" pitchFamily="34" charset="0"/>
              </a:rPr>
              <a:t>Write Python code.</a:t>
            </a:r>
            <a:endParaRPr lang="en-US" sz="1200" dirty="0">
              <a:solidFill>
                <a:schemeClr val="tx1"/>
              </a:solidFill>
              <a:latin typeface="Huawei Sans" panose="020C0503030203020204" pitchFamily="34" charset="0"/>
            </a:endParaRPr>
          </a:p>
        </p:txBody>
      </p:sp>
      <p:cxnSp>
        <p:nvCxnSpPr>
          <p:cNvPr id="20" name="直接箭头连接符 19"/>
          <p:cNvCxnSpPr>
            <a:stCxn id="15" idx="3"/>
            <a:endCxn id="19" idx="1"/>
          </p:cNvCxnSpPr>
          <p:nvPr/>
        </p:nvCxnSpPr>
        <p:spPr bwMode="auto">
          <a:xfrm>
            <a:off x="6268205" y="1645372"/>
            <a:ext cx="480745" cy="0"/>
          </a:xfrm>
          <a:prstGeom prst="straightConnector1">
            <a:avLst/>
          </a:prstGeom>
          <a:noFill/>
          <a:ln w="19050" cap="flat" cmpd="sng" algn="ctr">
            <a:solidFill>
              <a:schemeClr val="tx1"/>
            </a:solidFill>
            <a:prstDash val="solid"/>
            <a:round/>
            <a:headEnd type="none" w="med" len="med"/>
            <a:tailEnd type="triangle"/>
          </a:ln>
          <a:effectLst/>
        </p:spPr>
      </p:cxnSp>
      <p:sp>
        <p:nvSpPr>
          <p:cNvPr id="32" name="文本框 31"/>
          <p:cNvSpPr txBox="1"/>
          <p:nvPr/>
        </p:nvSpPr>
        <p:spPr>
          <a:xfrm>
            <a:off x="473529" y="2818570"/>
            <a:ext cx="2509094" cy="35394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defPPr>
              <a:defRPr lang="en-US"/>
            </a:defPPr>
            <a:lvl1pPr algn="ctr">
              <a:defRPr sz="1700">
                <a:solidFill>
                  <a:srgbClr val="0082B4"/>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dirty="0">
                <a:solidFill>
                  <a:schemeClr val="tx1"/>
                </a:solidFill>
                <a:latin typeface="Huawei Sans" panose="020C0503030203020204" pitchFamily="34" charset="0"/>
              </a:rPr>
              <a:t>Manual Telnet login result:</a:t>
            </a:r>
            <a:endParaRPr lang="en-US" dirty="0">
              <a:solidFill>
                <a:schemeClr val="tx1"/>
              </a:solidFill>
              <a:latin typeface="Huawei Sans" panose="020C0503030203020204" pitchFamily="34" charset="0"/>
            </a:endParaRPr>
          </a:p>
        </p:txBody>
      </p:sp>
      <p:sp>
        <p:nvSpPr>
          <p:cNvPr id="27" name="文本框 26"/>
          <p:cNvSpPr txBox="1"/>
          <p:nvPr/>
        </p:nvSpPr>
        <p:spPr>
          <a:xfrm>
            <a:off x="3106056" y="2051051"/>
            <a:ext cx="8548915" cy="2246769"/>
          </a:xfrm>
          <a:prstGeom prst="rect">
            <a:avLst/>
          </a:prstGeom>
          <a:solidFill>
            <a:srgbClr val="F3FBFE"/>
          </a:solidFill>
          <a:ln>
            <a:solidFill>
              <a:srgbClr val="00B0F0"/>
            </a:solidFill>
          </a:ln>
        </p:spPr>
        <p:txBody>
          <a:bodyPr wrap="square" rtlCol="0">
            <a:noAutofit/>
          </a:bodyPr>
          <a:lstStyle/>
          <a:p>
            <a:pPr fontAlgn="ctr">
              <a:lnSpc>
                <a:spcPts val="2400"/>
              </a:lnSpc>
              <a:spcBef>
                <a:spcPts val="0"/>
              </a:spcBef>
              <a:spcAft>
                <a:spcPts val="0"/>
              </a:spcAft>
            </a:pPr>
            <a:r>
              <a:rPr lang="en-US" sz="1600" dirty="0">
                <a:solidFill>
                  <a:prstClr val="black"/>
                </a:solidFill>
                <a:latin typeface="Huawei Sans" panose="020C0503030203020204" pitchFamily="34" charset="0"/>
                <a:cs typeface="Courier New" panose="02070309020205020404" pitchFamily="49" charset="0"/>
              </a:rPr>
              <a:t>C:\Users\Richard&gt;telnet 192.168.10.10</a:t>
            </a:r>
            <a:endParaRPr lang="en-US" sz="1600" dirty="0">
              <a:solidFill>
                <a:prstClr val="black"/>
              </a:solidFill>
              <a:latin typeface="Huawei Sans" panose="020C0503030203020204" pitchFamily="34" charset="0"/>
              <a:cs typeface="Courier New" panose="02070309020205020404" pitchFamily="49" charset="0"/>
            </a:endParaRPr>
          </a:p>
          <a:p>
            <a:pPr fontAlgn="ctr">
              <a:lnSpc>
                <a:spcPts val="2400"/>
              </a:lnSpc>
              <a:spcBef>
                <a:spcPts val="0"/>
              </a:spcBef>
              <a:spcAft>
                <a:spcPts val="0"/>
              </a:spcAft>
            </a:pPr>
            <a:r>
              <a:rPr lang="en-US" sz="1600" dirty="0">
                <a:solidFill>
                  <a:prstClr val="black"/>
                </a:solidFill>
                <a:latin typeface="Huawei Sans" panose="020C0503030203020204" pitchFamily="34" charset="0"/>
                <a:cs typeface="Courier New" panose="02070309020205020404" pitchFamily="49" charset="0"/>
              </a:rPr>
              <a:t>Login authentication  </a:t>
            </a:r>
            <a:endParaRPr lang="en-US" sz="1600" dirty="0">
              <a:solidFill>
                <a:prstClr val="black"/>
              </a:solidFill>
              <a:latin typeface="Huawei Sans" panose="020C0503030203020204" pitchFamily="34" charset="0"/>
              <a:cs typeface="Courier New" panose="02070309020205020404" pitchFamily="49" charset="0"/>
            </a:endParaRPr>
          </a:p>
          <a:p>
            <a:pPr fontAlgn="ctr">
              <a:lnSpc>
                <a:spcPts val="2400"/>
              </a:lnSpc>
              <a:spcBef>
                <a:spcPts val="0"/>
              </a:spcBef>
              <a:spcAft>
                <a:spcPts val="0"/>
              </a:spcAft>
            </a:pPr>
            <a:r>
              <a:rPr lang="en-US" sz="1600" dirty="0">
                <a:solidFill>
                  <a:prstClr val="black"/>
                </a:solidFill>
                <a:latin typeface="Huawei Sans" panose="020C0503030203020204" pitchFamily="34" charset="0"/>
                <a:cs typeface="Courier New" panose="02070309020205020404" pitchFamily="49" charset="0"/>
              </a:rPr>
              <a:t>                                                                                                                                                                                                                          Password:                                                                       </a:t>
            </a:r>
            <a:endParaRPr lang="en-US" sz="1600" dirty="0">
              <a:solidFill>
                <a:prstClr val="black"/>
              </a:solidFill>
              <a:latin typeface="Huawei Sans" panose="020C0503030203020204" pitchFamily="34" charset="0"/>
              <a:cs typeface="Courier New" panose="02070309020205020404" pitchFamily="49" charset="0"/>
            </a:endParaRPr>
          </a:p>
          <a:p>
            <a:pPr fontAlgn="ctr">
              <a:lnSpc>
                <a:spcPts val="2400"/>
              </a:lnSpc>
              <a:spcBef>
                <a:spcPts val="0"/>
              </a:spcBef>
              <a:spcAft>
                <a:spcPts val="0"/>
              </a:spcAft>
            </a:pPr>
            <a:r>
              <a:rPr lang="en-US" sz="1600" dirty="0">
                <a:solidFill>
                  <a:prstClr val="black"/>
                </a:solidFill>
                <a:latin typeface="Huawei Sans" panose="020C0503030203020204" pitchFamily="34" charset="0"/>
                <a:cs typeface="Courier New" panose="02070309020205020404" pitchFamily="49" charset="0"/>
              </a:rPr>
              <a:t>Info: The max number of VTY users is 5, and the number of current VTY users on line is 1</a:t>
            </a:r>
            <a:r>
              <a:rPr lang="en-US" sz="1600" dirty="0" smtClean="0">
                <a:solidFill>
                  <a:prstClr val="black"/>
                </a:solidFill>
                <a:latin typeface="Huawei Sans" panose="020C0503030203020204" pitchFamily="34" charset="0"/>
                <a:cs typeface="Courier New" panose="02070309020205020404" pitchFamily="49" charset="0"/>
              </a:rPr>
              <a:t>.</a:t>
            </a:r>
            <a:r>
              <a:rPr lang="en-US" sz="1600" dirty="0" smtClean="0">
                <a:solidFill>
                  <a:srgbClr val="EC7061"/>
                </a:solidFill>
                <a:latin typeface="Huawei Sans" panose="020C0503030203020204" pitchFamily="34" charset="0"/>
                <a:cs typeface="Courier New" panose="02070309020205020404" pitchFamily="49" charset="0"/>
              </a:rPr>
              <a:t> </a:t>
            </a:r>
            <a:r>
              <a:rPr lang="en-US" sz="1600" dirty="0" smtClean="0">
                <a:solidFill>
                  <a:prstClr val="black"/>
                </a:solidFill>
                <a:latin typeface="Huawei Sans" panose="020C0503030203020204" pitchFamily="34" charset="0"/>
                <a:cs typeface="Courier New" panose="02070309020205020404" pitchFamily="49" charset="0"/>
              </a:rPr>
              <a:t>The </a:t>
            </a:r>
            <a:r>
              <a:rPr lang="en-US" sz="1600" dirty="0">
                <a:solidFill>
                  <a:prstClr val="black"/>
                </a:solidFill>
                <a:latin typeface="Huawei Sans" panose="020C0503030203020204" pitchFamily="34" charset="0"/>
                <a:cs typeface="Courier New" panose="02070309020205020404" pitchFamily="49" charset="0"/>
              </a:rPr>
              <a:t>current login time is 2020-01-15 21:12:57.                            </a:t>
            </a:r>
            <a:endParaRPr lang="en-US" sz="1600" dirty="0">
              <a:solidFill>
                <a:prstClr val="black"/>
              </a:solidFill>
              <a:latin typeface="Huawei Sans" panose="020C0503030203020204" pitchFamily="34" charset="0"/>
              <a:cs typeface="Courier New" panose="02070309020205020404" pitchFamily="49" charset="0"/>
            </a:endParaRPr>
          </a:p>
          <a:p>
            <a:pPr fontAlgn="ctr">
              <a:lnSpc>
                <a:spcPts val="2400"/>
              </a:lnSpc>
              <a:spcBef>
                <a:spcPts val="0"/>
              </a:spcBef>
              <a:spcAft>
                <a:spcPts val="0"/>
              </a:spcAft>
            </a:pPr>
            <a:r>
              <a:rPr lang="en-US" sz="1600" dirty="0">
                <a:solidFill>
                  <a:prstClr val="black"/>
                </a:solidFill>
                <a:latin typeface="Huawei Sans" panose="020C0503030203020204" pitchFamily="34" charset="0"/>
                <a:cs typeface="Courier New" panose="02070309020205020404" pitchFamily="49" charset="0"/>
              </a:rPr>
              <a:t>&lt;Huawei&gt;</a:t>
            </a:r>
            <a:endParaRPr lang="en-US" sz="1600" dirty="0">
              <a:solidFill>
                <a:prstClr val="black"/>
              </a:solidFill>
              <a:latin typeface="Huawei Sans" panose="020C0503030203020204" pitchFamily="34" charset="0"/>
              <a:cs typeface="Courier New" panose="02070309020205020404" pitchFamily="49" charset="0"/>
            </a:endParaRPr>
          </a:p>
        </p:txBody>
      </p:sp>
      <p:sp>
        <p:nvSpPr>
          <p:cNvPr id="33" name="圆角矩形 12"/>
          <p:cNvSpPr/>
          <p:nvPr/>
        </p:nvSpPr>
        <p:spPr>
          <a:xfrm>
            <a:off x="8929201" y="1429372"/>
            <a:ext cx="1476930" cy="432000"/>
          </a:xfrm>
          <a:prstGeom prst="roundRect">
            <a:avLst>
              <a:gd name="adj" fmla="val 4298"/>
            </a:avLst>
          </a:prstGeom>
          <a:solidFill>
            <a:srgbClr val="00B0F0"/>
          </a:solidFill>
          <a:ln w="19050">
            <a:solidFill>
              <a:srgbClr val="00B0F0"/>
            </a:solidFill>
          </a:ln>
        </p:spPr>
        <p:txBody>
          <a:bodyPr wrap="square" rtlCol="0" anchor="ctr">
            <a:noAutofit/>
          </a:bodyPr>
          <a:lstStyle/>
          <a:p>
            <a:pPr fontAlgn="ctr"/>
            <a:r>
              <a:rPr lang="en-US" sz="1200" b="1" dirty="0" smtClean="0">
                <a:solidFill>
                  <a:schemeClr val="bg1"/>
                </a:solidFill>
                <a:latin typeface="Huawei Sans" panose="020C0503030203020204" pitchFamily="34" charset="0"/>
                <a:ea typeface="Microsoft YaHei" panose="020B0503020204020204" pitchFamily="34" charset="-122"/>
              </a:rPr>
              <a:t>Verify </a:t>
            </a:r>
            <a:r>
              <a:rPr lang="en-US" sz="1200" b="1" dirty="0">
                <a:solidFill>
                  <a:schemeClr val="bg1"/>
                </a:solidFill>
                <a:latin typeface="Huawei Sans" panose="020C0503030203020204" pitchFamily="34" charset="0"/>
                <a:ea typeface="Microsoft YaHei" panose="020B0503020204020204" pitchFamily="34" charset="-122"/>
              </a:rPr>
              <a:t>the </a:t>
            </a:r>
            <a:r>
              <a:rPr lang="en-US" sz="1200" b="1" dirty="0" smtClean="0">
                <a:solidFill>
                  <a:schemeClr val="bg1"/>
                </a:solidFill>
                <a:latin typeface="Huawei Sans" panose="020C0503030203020204" pitchFamily="34" charset="0"/>
                <a:ea typeface="Microsoft YaHei" panose="020B0503020204020204" pitchFamily="34" charset="-122"/>
              </a:rPr>
              <a:t>result.</a:t>
            </a:r>
            <a:endParaRPr lang="en-US" sz="1200" b="1" dirty="0">
              <a:solidFill>
                <a:schemeClr val="bg1"/>
              </a:solidFill>
              <a:latin typeface="Huawei Sans" panose="020C0503030203020204" pitchFamily="34" charset="0"/>
              <a:ea typeface="Microsoft YaHei" panose="020B0503020204020204" pitchFamily="34" charset="-122"/>
            </a:endParaRPr>
          </a:p>
        </p:txBody>
      </p:sp>
      <p:cxnSp>
        <p:nvCxnSpPr>
          <p:cNvPr id="36" name="直接箭头连接符 35"/>
          <p:cNvCxnSpPr>
            <a:stCxn id="19" idx="3"/>
            <a:endCxn id="33" idx="1"/>
          </p:cNvCxnSpPr>
          <p:nvPr/>
        </p:nvCxnSpPr>
        <p:spPr bwMode="auto">
          <a:xfrm>
            <a:off x="8448454" y="1645372"/>
            <a:ext cx="480747" cy="0"/>
          </a:xfrm>
          <a:prstGeom prst="straightConnector1">
            <a:avLst/>
          </a:prstGeom>
          <a:noFill/>
          <a:ln w="19050" cap="flat" cmpd="sng" algn="ctr">
            <a:solidFill>
              <a:schemeClr val="tx1"/>
            </a:solidFill>
            <a:prstDash val="solid"/>
            <a:round/>
            <a:headEnd type="none" w="med" len="med"/>
            <a:tailEnd type="triangle"/>
          </a:ln>
          <a:effectLst/>
        </p:spPr>
      </p:cxnSp>
      <p:sp>
        <p:nvSpPr>
          <p:cNvPr id="37" name="文本框 36"/>
          <p:cNvSpPr txBox="1"/>
          <p:nvPr/>
        </p:nvSpPr>
        <p:spPr>
          <a:xfrm>
            <a:off x="648940" y="4930212"/>
            <a:ext cx="2333684" cy="353943"/>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defPPr>
              <a:defRPr lang="en-US"/>
            </a:defPPr>
            <a:lvl1pPr algn="ctr">
              <a:defRPr sz="1700">
                <a:solidFill>
                  <a:schemeClr val="tx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fontAlgn="ctr"/>
            <a:r>
              <a:rPr lang="en-US">
                <a:latin typeface="Huawei Sans" panose="020C0503030203020204" pitchFamily="34" charset="0"/>
              </a:rPr>
              <a:t>Python code execution result:</a:t>
            </a:r>
            <a:endParaRPr lang="en-US">
              <a:latin typeface="Huawei Sans" panose="020C0503030203020204"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dirty="0" smtClean="0"/>
              <a:t>Python is a compiled language. (     )</a:t>
            </a:r>
            <a:endParaRPr lang="en-US" dirty="0" smtClean="0"/>
          </a:p>
          <a:p>
            <a:pPr lvl="1"/>
            <a:r>
              <a:rPr lang="en-US" altLang="zh-CN" dirty="0" smtClean="0"/>
              <a:t>True</a:t>
            </a:r>
            <a:endParaRPr lang="en-US" altLang="zh-CN" dirty="0" smtClean="0"/>
          </a:p>
          <a:p>
            <a:pPr lvl="1"/>
            <a:r>
              <a:rPr lang="en-US" altLang="zh-CN" dirty="0"/>
              <a:t>False</a:t>
            </a:r>
            <a:endParaRPr lang="en-US" dirty="0" smtClean="0"/>
          </a:p>
          <a:p>
            <a:r>
              <a:rPr lang="en-US" dirty="0" smtClean="0"/>
              <a:t>How to create VLAN 10 using </a:t>
            </a:r>
            <a:r>
              <a:rPr lang="en-US" dirty="0" err="1" smtClean="0"/>
              <a:t>telnetlib</a:t>
            </a:r>
            <a:r>
              <a:rPr lang="en-US" dirty="0" smtClean="0"/>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451879" y="1241721"/>
            <a:ext cx="11306174" cy="4680000"/>
          </a:xfrm>
        </p:spPr>
        <p:txBody>
          <a:bodyPr/>
          <a:lstStyle/>
          <a:p>
            <a:r>
              <a:rPr lang="en-US" smtClean="0"/>
              <a:t>Network automation uses tools to implement automated network deployment, operation, and O&amp;M, gradually reducing dependency on people. You can use a programming language or tool to implement the </a:t>
            </a:r>
            <a:r>
              <a:rPr lang="en-US" altLang="zh-CN" smtClean="0"/>
              <a:t>network automation</a:t>
            </a:r>
            <a:r>
              <a:rPr lang="en-US" smtClean="0"/>
              <a:t>.</a:t>
            </a:r>
            <a:endParaRPr lang="en-US" smtClean="0"/>
          </a:p>
          <a:p>
            <a:r>
              <a:rPr lang="en-US" smtClean="0"/>
              <a:t>Python is a fully-open-source high-level programming language that is simple syntax and is easy to learn. It has rich standard libraries and third-party libraries, which are applicable to the network engineering field.</a:t>
            </a:r>
            <a:endParaRPr lang="en-US" smtClean="0"/>
          </a:p>
          <a:p>
            <a:r>
              <a:rPr lang="en-US" smtClean="0"/>
              <a:t>The </a:t>
            </a:r>
            <a:r>
              <a:rPr lang="en-US" i="1" u="sng" smtClean="0"/>
              <a:t>telnetlib </a:t>
            </a:r>
            <a:r>
              <a:rPr lang="en-US" smtClean="0"/>
              <a:t>module of Python provides the telnetlib.Telnet class for implementing the Telnet function. It helps you enter the network programmability and automation world!</a:t>
            </a:r>
            <a:endParaRPr lang="en-US" dirty="0"/>
          </a:p>
        </p:txBody>
      </p:sp>
      <p:sp>
        <p:nvSpPr>
          <p:cNvPr id="2" name="Text Box 1"/>
          <p:cNvSpPr txBox="1"/>
          <p:nvPr/>
        </p:nvSpPr>
        <p:spPr>
          <a:xfrm>
            <a:off x="12295505" y="3962400"/>
            <a:ext cx="4064000" cy="368300"/>
          </a:xfrm>
          <a:prstGeom prst="rect">
            <a:avLst/>
          </a:prstGeom>
          <a:noFill/>
        </p:spPr>
        <p:txBody>
          <a:bodyPr wrap="square" rtlCol="0">
            <a:spAutoFit/>
          </a:bodyPr>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smtClean="0"/>
              <a:t>For more information about Python, visit https://www.python.org/.</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1"/>
          </p:nvPr>
        </p:nvSpPr>
        <p:spPr/>
        <p:txBody>
          <a:bodyPr/>
          <a:lstStyle/>
          <a:p>
            <a:r>
              <a:rPr lang="en-US" dirty="0" smtClean="0"/>
              <a:t>On completion of this course, you will be able to:</a:t>
            </a:r>
            <a:endParaRPr lang="en-US" dirty="0" smtClean="0"/>
          </a:p>
          <a:p>
            <a:pPr lvl="1"/>
            <a:r>
              <a:rPr lang="en-US" dirty="0" smtClean="0"/>
              <a:t>Describe the difficulties of conventional network O&amp;M.</a:t>
            </a:r>
            <a:endParaRPr lang="en-US" dirty="0" smtClean="0"/>
          </a:p>
          <a:p>
            <a:pPr lvl="1"/>
            <a:r>
              <a:rPr lang="en-US" dirty="0" smtClean="0"/>
              <a:t>Understand the implementation of network automation.</a:t>
            </a:r>
            <a:endParaRPr lang="en-US" dirty="0" smtClean="0"/>
          </a:p>
          <a:p>
            <a:pPr lvl="1"/>
            <a:r>
              <a:rPr lang="en-US" dirty="0" smtClean="0"/>
              <a:t>Understand the classification of programming languages.</a:t>
            </a:r>
            <a:endParaRPr lang="en-US" dirty="0" smtClean="0"/>
          </a:p>
          <a:p>
            <a:pPr lvl="1"/>
            <a:r>
              <a:rPr lang="en-US" altLang="zh-CN" dirty="0" smtClean="0"/>
              <a:t>Describe</a:t>
            </a:r>
            <a:r>
              <a:rPr lang="en-US" dirty="0" smtClean="0"/>
              <a:t> the Python code style.</a:t>
            </a:r>
            <a:endParaRPr lang="en-US" dirty="0" smtClean="0"/>
          </a:p>
          <a:p>
            <a:pPr lvl="1"/>
            <a:r>
              <a:rPr lang="en-US" altLang="zh-CN" dirty="0" smtClean="0"/>
              <a:t>Describe</a:t>
            </a:r>
            <a:r>
              <a:rPr lang="en-US" dirty="0" smtClean="0"/>
              <a:t> the basic usage of Python </a:t>
            </a:r>
            <a:r>
              <a:rPr lang="en-US" dirty="0" err="1" smtClean="0"/>
              <a:t>telnetlib</a:t>
            </a:r>
            <a:r>
              <a:rPr lang="en-US"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pPr fontAlgn="ctr"/>
            <a:r>
              <a:rPr lang="en-US" b="1" smtClean="0">
                <a:latin typeface="Huawei Sans" panose="020C0503030203020204" pitchFamily="34" charset="0"/>
              </a:rPr>
              <a:t>Introduction to Network Programmability and Automation</a:t>
            </a:r>
            <a:endParaRPr lang="en-US" b="1" smtClean="0">
              <a:latin typeface="Huawei Sans" panose="020C0503030203020204" pitchFamily="34" charset="0"/>
            </a:endParaRPr>
          </a:p>
          <a:p>
            <a:pPr fontAlgn="ctr"/>
            <a:r>
              <a:rPr lang="en-US" smtClean="0">
                <a:solidFill>
                  <a:schemeClr val="bg1">
                    <a:lumMod val="50000"/>
                  </a:schemeClr>
                </a:solidFill>
                <a:latin typeface="Huawei Sans" panose="020C0503030203020204" pitchFamily="34" charset="0"/>
              </a:rPr>
              <a:t>Overview of Programming Language and Python</a:t>
            </a:r>
            <a:endParaRPr lang="en-US" smtClean="0">
              <a:solidFill>
                <a:schemeClr val="bg1">
                  <a:lumMod val="50000"/>
                </a:schemeClr>
              </a:solidFill>
              <a:latin typeface="Huawei Sans" panose="020C0503030203020204" pitchFamily="34" charset="0"/>
            </a:endParaRPr>
          </a:p>
          <a:p>
            <a:pPr fontAlgn="ctr"/>
            <a:r>
              <a:rPr lang="en-US" smtClean="0">
                <a:solidFill>
                  <a:schemeClr val="bg1">
                    <a:lumMod val="50000"/>
                  </a:schemeClr>
                </a:solidFill>
                <a:latin typeface="Huawei Sans" panose="020C0503030203020204" pitchFamily="34" charset="0"/>
              </a:rPr>
              <a:t>Cases</a:t>
            </a:r>
            <a:endParaRPr lang="en-US" smtClean="0">
              <a:solidFill>
                <a:schemeClr val="bg1">
                  <a:lumMod val="50000"/>
                </a:schemeClr>
              </a:solidFill>
              <a:latin typeface="Huawei Sans" panose="020C0503030203020204" pitchFamily="34" charset="0"/>
            </a:endParaRPr>
          </a:p>
          <a:p>
            <a:pPr fontAlgn="ctr"/>
            <a:endParaRPr lang="zh-CN" altLang="en-US" dirty="0">
              <a:latin typeface="Huawei Sans" panose="020C0503030203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p:txBody>
          <a:bodyPr/>
          <a:lstStyle/>
          <a:p>
            <a:r>
              <a:rPr lang="en-US" altLang="zh-CN" sz="1600" smtClean="0"/>
              <a:t>Conventional network O&amp;M requires network engineers to manually log in to network devices, query and execute configuration commands, and filter command output. This highly human-dependent working mode is time-consuming, inefficient, and difficult to audit.</a:t>
            </a:r>
            <a:endParaRPr lang="en-US" altLang="zh-CN" sz="1600" smtClean="0"/>
          </a:p>
          <a:p>
            <a:endParaRPr lang="zh-CN" altLang="en-US" dirty="0"/>
          </a:p>
        </p:txBody>
      </p:sp>
      <p:sp>
        <p:nvSpPr>
          <p:cNvPr id="2" name="标题 1"/>
          <p:cNvSpPr>
            <a:spLocks noGrp="1"/>
          </p:cNvSpPr>
          <p:nvPr>
            <p:ph type="title"/>
          </p:nvPr>
        </p:nvSpPr>
        <p:spPr>
          <a:xfrm>
            <a:off x="1594800" y="452604"/>
            <a:ext cx="10597200" cy="640800"/>
          </a:xfrm>
        </p:spPr>
        <p:txBody>
          <a:bodyPr/>
          <a:lstStyle/>
          <a:p>
            <a:r>
              <a:rPr lang="en-US" sz="3000" smtClean="0"/>
              <a:t>Background: Difficulties in Conventional Network O&amp;M</a:t>
            </a:r>
            <a:endParaRPr lang="en-US" sz="3000" dirty="0"/>
          </a:p>
        </p:txBody>
      </p:sp>
      <p:sp>
        <p:nvSpPr>
          <p:cNvPr id="3" name="文本框 2"/>
          <p:cNvSpPr txBox="1"/>
          <p:nvPr/>
        </p:nvSpPr>
        <p:spPr>
          <a:xfrm>
            <a:off x="5907334" y="2662954"/>
            <a:ext cx="5696766" cy="3641959"/>
          </a:xfrm>
          <a:prstGeom prst="rect">
            <a:avLst/>
          </a:prstGeom>
          <a:noFill/>
        </p:spPr>
        <p:txBody>
          <a:bodyPr wrap="square" rtlCol="0">
            <a:noAutofit/>
          </a:bodyPr>
          <a:lstStyle/>
          <a:p>
            <a:pPr fontAlgn="ctr">
              <a:lnSpc>
                <a:spcPct val="120000"/>
              </a:lnSpc>
            </a:pPr>
            <a:r>
              <a:rPr lang="en-US" altLang="zh-CN" sz="1700" dirty="0">
                <a:latin typeface="Huawei Sans" panose="020C0503030203020204" pitchFamily="34" charset="0"/>
              </a:rPr>
              <a:t>Are the following working scenes familiar to you</a:t>
            </a:r>
            <a:r>
              <a:rPr lang="en-US" sz="1700" dirty="0">
                <a:latin typeface="Huawei Sans" panose="020C0503030203020204" pitchFamily="34" charset="0"/>
              </a:rPr>
              <a:t>?</a:t>
            </a:r>
            <a:endParaRPr lang="en-US" sz="1700" dirty="0">
              <a:latin typeface="Huawei Sans" panose="020C0503030203020204" pitchFamily="34" charset="0"/>
            </a:endParaRPr>
          </a:p>
          <a:p>
            <a:pPr marL="342900" indent="-342900" fontAlgn="ctr">
              <a:lnSpc>
                <a:spcPct val="120000"/>
              </a:lnSpc>
              <a:buFont typeface="+mj-lt"/>
              <a:buAutoNum type="arabicPeriod"/>
            </a:pPr>
            <a:r>
              <a:rPr lang="en-US" sz="1200" dirty="0">
                <a:latin typeface="Huawei Sans" panose="020C0503030203020204" pitchFamily="34" charset="0"/>
              </a:rPr>
              <a:t>Device upgrade: Thousands of network devices reside on a live network. You have to periodically upgrade the devices in batches.</a:t>
            </a:r>
            <a:endParaRPr lang="en-US" sz="1200" dirty="0">
              <a:latin typeface="Huawei Sans" panose="020C0503030203020204" pitchFamily="34" charset="0"/>
            </a:endParaRPr>
          </a:p>
          <a:p>
            <a:pPr marL="342900" indent="-342900" fontAlgn="ctr">
              <a:lnSpc>
                <a:spcPct val="120000"/>
              </a:lnSpc>
              <a:buFont typeface="+mj-lt"/>
              <a:buAutoNum type="arabicPeriod"/>
            </a:pPr>
            <a:r>
              <a:rPr lang="en-US" sz="1200" dirty="0">
                <a:latin typeface="Huawei Sans" panose="020C0503030203020204" pitchFamily="34" charset="0"/>
              </a:rPr>
              <a:t>Configuration audit: An enterprise needs to audit the configuration of devices every year. For example, the enterprise requires that </a:t>
            </a:r>
            <a:r>
              <a:rPr lang="en-US" sz="1200" dirty="0" err="1">
                <a:latin typeface="Huawei Sans" panose="020C0503030203020204" pitchFamily="34" charset="0"/>
              </a:rPr>
              <a:t>STelnet</a:t>
            </a:r>
            <a:r>
              <a:rPr lang="en-US" sz="1200" dirty="0">
                <a:latin typeface="Huawei Sans" panose="020C0503030203020204" pitchFamily="34" charset="0"/>
              </a:rPr>
              <a:t> be enabled on all devices and spanning tree security be configured on Ethernet switches. In this case, you have to quickly find out the devices that do not meet the requirements.</a:t>
            </a:r>
            <a:endParaRPr lang="en-US" sz="1200" dirty="0">
              <a:latin typeface="Huawei Sans" panose="020C0503030203020204" pitchFamily="34" charset="0"/>
            </a:endParaRPr>
          </a:p>
          <a:p>
            <a:pPr marL="342900" indent="-342900" fontAlgn="ctr">
              <a:lnSpc>
                <a:spcPct val="120000"/>
              </a:lnSpc>
              <a:buFont typeface="+mj-lt"/>
              <a:buAutoNum type="arabicPeriod"/>
            </a:pPr>
            <a:r>
              <a:rPr lang="en-US" sz="1200" dirty="0">
                <a:latin typeface="Huawei Sans" panose="020C0503030203020204" pitchFamily="34" charset="0"/>
              </a:rPr>
              <a:t>Configuration change: Due to network security requirements, device accounts and passwords need to be changed every three months. You have to delete the original account and create </a:t>
            </a:r>
            <a:r>
              <a:rPr lang="en-US" sz="1200" dirty="0" smtClean="0">
                <a:latin typeface="Huawei Sans" panose="020C0503030203020204" pitchFamily="34" charset="0"/>
              </a:rPr>
              <a:t>an account </a:t>
            </a:r>
            <a:r>
              <a:rPr lang="en-US" sz="1200" dirty="0">
                <a:latin typeface="Huawei Sans" panose="020C0503030203020204" pitchFamily="34" charset="0"/>
              </a:rPr>
              <a:t>on thousands of network devices.</a:t>
            </a:r>
            <a:endParaRPr lang="en-US" sz="1200" dirty="0">
              <a:latin typeface="Huawei Sans" panose="020C0503030203020204" pitchFamily="34" charset="0"/>
            </a:endParaRPr>
          </a:p>
        </p:txBody>
      </p:sp>
      <p:pic>
        <p:nvPicPr>
          <p:cNvPr id="5" name="图片 4"/>
          <p:cNvPicPr/>
          <p:nvPr/>
        </p:nvPicPr>
        <p:blipFill>
          <a:blip r:embed="rId1" cstate="print">
            <a:extLst>
              <a:ext uri="{28A0092B-C50C-407E-A947-70E740481C1C}">
                <a14:useLocalDpi xmlns:a14="http://schemas.microsoft.com/office/drawing/2010/main" val="0"/>
              </a:ext>
            </a:extLst>
          </a:blip>
          <a:stretch>
            <a:fillRect/>
          </a:stretch>
        </p:blipFill>
        <p:spPr>
          <a:xfrm>
            <a:off x="2690207" y="2962403"/>
            <a:ext cx="985956" cy="822405"/>
          </a:xfrm>
          <a:prstGeom prst="rect">
            <a:avLst/>
          </a:prstGeom>
        </p:spPr>
      </p:pic>
      <p:grpSp>
        <p:nvGrpSpPr>
          <p:cNvPr id="29" name="组合 28"/>
          <p:cNvGrpSpPr/>
          <p:nvPr/>
        </p:nvGrpSpPr>
        <p:grpSpPr>
          <a:xfrm>
            <a:off x="840164" y="4164167"/>
            <a:ext cx="4600281" cy="1634630"/>
            <a:chOff x="787088" y="4495394"/>
            <a:chExt cx="4600281" cy="1634630"/>
          </a:xfrm>
        </p:grpSpPr>
        <p:grpSp>
          <p:nvGrpSpPr>
            <p:cNvPr id="28" name="组合 27"/>
            <p:cNvGrpSpPr/>
            <p:nvPr/>
          </p:nvGrpSpPr>
          <p:grpSpPr>
            <a:xfrm>
              <a:off x="787088" y="4495394"/>
              <a:ext cx="4600281" cy="1412961"/>
              <a:chOff x="1370052" y="4824267"/>
              <a:chExt cx="3529545" cy="1084088"/>
            </a:xfrm>
          </p:grpSpPr>
          <p:pic>
            <p:nvPicPr>
              <p:cNvPr id="8" name="图片 2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6894" y="4824267"/>
                <a:ext cx="287785" cy="252863"/>
              </a:xfrm>
              <a:prstGeom prst="rect">
                <a:avLst/>
              </a:prstGeom>
            </p:spPr>
          </p:pic>
          <p:pic>
            <p:nvPicPr>
              <p:cNvPr id="9" name="图片 2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0460" y="4824267"/>
                <a:ext cx="287785" cy="252863"/>
              </a:xfrm>
              <a:prstGeom prst="rect">
                <a:avLst/>
              </a:prstGeom>
            </p:spPr>
          </p:pic>
          <p:cxnSp>
            <p:nvCxnSpPr>
              <p:cNvPr id="10" name="Straight Connector 4"/>
              <p:cNvCxnSpPr/>
              <p:nvPr/>
            </p:nvCxnSpPr>
            <p:spPr>
              <a:xfrm>
                <a:off x="2824679" y="5045014"/>
                <a:ext cx="605781" cy="0"/>
              </a:xfrm>
              <a:prstGeom prst="line">
                <a:avLst/>
              </a:prstGeom>
              <a:noFill/>
              <a:ln w="19050" cap="flat" cmpd="sng" algn="ctr">
                <a:solidFill>
                  <a:sysClr val="windowText" lastClr="000000"/>
                </a:solidFill>
                <a:prstDash val="solid"/>
                <a:miter lim="800000"/>
              </a:ln>
              <a:effectLst/>
            </p:spPr>
          </p:cxnSp>
          <p:pic>
            <p:nvPicPr>
              <p:cNvPr id="11" name="图片 2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0052" y="5324860"/>
                <a:ext cx="287785" cy="252863"/>
              </a:xfrm>
              <a:prstGeom prst="rect">
                <a:avLst/>
              </a:prstGeom>
            </p:spPr>
          </p:pic>
          <p:pic>
            <p:nvPicPr>
              <p:cNvPr id="12" name="图片 2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33135" y="5655492"/>
                <a:ext cx="287785" cy="252863"/>
              </a:xfrm>
              <a:prstGeom prst="rect">
                <a:avLst/>
              </a:prstGeom>
            </p:spPr>
          </p:pic>
          <p:cxnSp>
            <p:nvCxnSpPr>
              <p:cNvPr id="13" name="Straight Connector 9"/>
              <p:cNvCxnSpPr>
                <a:stCxn id="11" idx="3"/>
                <a:endCxn id="12" idx="0"/>
              </p:cNvCxnSpPr>
              <p:nvPr/>
            </p:nvCxnSpPr>
            <p:spPr>
              <a:xfrm>
                <a:off x="1657838" y="5451291"/>
                <a:ext cx="319190" cy="204200"/>
              </a:xfrm>
              <a:prstGeom prst="line">
                <a:avLst/>
              </a:prstGeom>
              <a:noFill/>
              <a:ln w="19050" cap="flat" cmpd="sng" algn="ctr">
                <a:solidFill>
                  <a:sysClr val="windowText" lastClr="000000"/>
                </a:solidFill>
                <a:prstDash val="solid"/>
                <a:miter lim="800000"/>
              </a:ln>
              <a:effectLst/>
            </p:spPr>
          </p:cxnSp>
          <p:cxnSp>
            <p:nvCxnSpPr>
              <p:cNvPr id="14" name="Straight Connector 15"/>
              <p:cNvCxnSpPr>
                <a:stCxn id="11" idx="3"/>
                <a:endCxn id="8" idx="2"/>
              </p:cNvCxnSpPr>
              <p:nvPr/>
            </p:nvCxnSpPr>
            <p:spPr>
              <a:xfrm flipV="1">
                <a:off x="1657838" y="5077131"/>
                <a:ext cx="1022949" cy="374160"/>
              </a:xfrm>
              <a:prstGeom prst="line">
                <a:avLst/>
              </a:prstGeom>
              <a:noFill/>
              <a:ln w="19050" cap="flat" cmpd="sng" algn="ctr">
                <a:solidFill>
                  <a:sysClr val="windowText" lastClr="000000"/>
                </a:solidFill>
                <a:prstDash val="solid"/>
                <a:miter lim="800000"/>
              </a:ln>
              <a:effectLst/>
            </p:spPr>
          </p:cxnSp>
          <p:pic>
            <p:nvPicPr>
              <p:cNvPr id="15" name="图片 2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1460" y="5655492"/>
                <a:ext cx="287785" cy="252863"/>
              </a:xfrm>
              <a:prstGeom prst="rect">
                <a:avLst/>
              </a:prstGeom>
            </p:spPr>
          </p:pic>
          <p:cxnSp>
            <p:nvCxnSpPr>
              <p:cNvPr id="16" name="Straight Connector 67"/>
              <p:cNvCxnSpPr>
                <a:endCxn id="9" idx="2"/>
              </p:cNvCxnSpPr>
              <p:nvPr/>
            </p:nvCxnSpPr>
            <p:spPr>
              <a:xfrm flipH="1" flipV="1">
                <a:off x="3574353" y="5077131"/>
                <a:ext cx="1037459" cy="374160"/>
              </a:xfrm>
              <a:prstGeom prst="line">
                <a:avLst/>
              </a:prstGeom>
              <a:noFill/>
              <a:ln w="19050" cap="flat" cmpd="sng" algn="ctr">
                <a:solidFill>
                  <a:sysClr val="windowText" lastClr="000000"/>
                </a:solidFill>
                <a:prstDash val="solid"/>
                <a:miter lim="800000"/>
              </a:ln>
              <a:effectLst/>
            </p:spPr>
          </p:cxnSp>
          <p:cxnSp>
            <p:nvCxnSpPr>
              <p:cNvPr id="17" name="Straight Connector 70"/>
              <p:cNvCxnSpPr>
                <a:endCxn id="15" idx="0"/>
              </p:cNvCxnSpPr>
              <p:nvPr/>
            </p:nvCxnSpPr>
            <p:spPr>
              <a:xfrm flipH="1">
                <a:off x="4285353" y="5451291"/>
                <a:ext cx="326459" cy="204200"/>
              </a:xfrm>
              <a:prstGeom prst="line">
                <a:avLst/>
              </a:prstGeom>
              <a:noFill/>
              <a:ln w="19050" cap="flat" cmpd="sng" algn="ctr">
                <a:solidFill>
                  <a:sysClr val="windowText" lastClr="000000"/>
                </a:solidFill>
                <a:prstDash val="solid"/>
                <a:miter lim="800000"/>
              </a:ln>
              <a:effectLst/>
            </p:spPr>
          </p:cxnSp>
          <p:pic>
            <p:nvPicPr>
              <p:cNvPr id="18" name="图片 26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11812" y="5324860"/>
                <a:ext cx="287785" cy="252863"/>
              </a:xfrm>
              <a:prstGeom prst="rect">
                <a:avLst/>
              </a:prstGeom>
            </p:spPr>
          </p:pic>
          <p:cxnSp>
            <p:nvCxnSpPr>
              <p:cNvPr id="19" name="Straight Connector 18"/>
              <p:cNvCxnSpPr>
                <a:stCxn id="12" idx="3"/>
                <a:endCxn id="15" idx="1"/>
              </p:cNvCxnSpPr>
              <p:nvPr/>
            </p:nvCxnSpPr>
            <p:spPr>
              <a:xfrm>
                <a:off x="2120920" y="5781923"/>
                <a:ext cx="2020540" cy="0"/>
              </a:xfrm>
              <a:prstGeom prst="line">
                <a:avLst/>
              </a:prstGeom>
              <a:noFill/>
              <a:ln w="19050" cap="flat" cmpd="sng" algn="ctr">
                <a:solidFill>
                  <a:sysClr val="windowText" lastClr="000000"/>
                </a:solidFill>
                <a:prstDash val="solid"/>
                <a:miter lim="800000"/>
              </a:ln>
              <a:effectLst/>
            </p:spPr>
          </p:cxnSp>
          <p:cxnSp>
            <p:nvCxnSpPr>
              <p:cNvPr id="20" name="Straight Connector 15"/>
              <p:cNvCxnSpPr>
                <a:stCxn id="15" idx="0"/>
                <a:endCxn id="8" idx="2"/>
              </p:cNvCxnSpPr>
              <p:nvPr/>
            </p:nvCxnSpPr>
            <p:spPr>
              <a:xfrm flipH="1" flipV="1">
                <a:off x="2680786" y="5077131"/>
                <a:ext cx="1604566" cy="578361"/>
              </a:xfrm>
              <a:prstGeom prst="line">
                <a:avLst/>
              </a:prstGeom>
              <a:noFill/>
              <a:ln w="19050" cap="flat" cmpd="sng" algn="ctr">
                <a:solidFill>
                  <a:sysClr val="windowText" lastClr="000000"/>
                </a:solidFill>
                <a:prstDash val="solid"/>
                <a:miter lim="800000"/>
              </a:ln>
              <a:effectLst/>
            </p:spPr>
          </p:cxnSp>
          <p:cxnSp>
            <p:nvCxnSpPr>
              <p:cNvPr id="21" name="Straight Connector 15"/>
              <p:cNvCxnSpPr>
                <a:stCxn id="12" idx="0"/>
                <a:endCxn id="9" idx="2"/>
              </p:cNvCxnSpPr>
              <p:nvPr/>
            </p:nvCxnSpPr>
            <p:spPr>
              <a:xfrm flipV="1">
                <a:off x="1977027" y="5077131"/>
                <a:ext cx="1597325" cy="578361"/>
              </a:xfrm>
              <a:prstGeom prst="line">
                <a:avLst/>
              </a:prstGeom>
              <a:noFill/>
              <a:ln w="19050" cap="flat" cmpd="sng" algn="ctr">
                <a:solidFill>
                  <a:sysClr val="windowText" lastClr="000000"/>
                </a:solidFill>
                <a:prstDash val="solid"/>
                <a:miter lim="800000"/>
              </a:ln>
              <a:effectLst/>
            </p:spPr>
          </p:cxnSp>
          <p:cxnSp>
            <p:nvCxnSpPr>
              <p:cNvPr id="22" name="Straight Connector 15"/>
              <p:cNvCxnSpPr>
                <a:stCxn id="11" idx="3"/>
                <a:endCxn id="15" idx="1"/>
              </p:cNvCxnSpPr>
              <p:nvPr/>
            </p:nvCxnSpPr>
            <p:spPr>
              <a:xfrm>
                <a:off x="1657838" y="5451291"/>
                <a:ext cx="2483622" cy="330632"/>
              </a:xfrm>
              <a:prstGeom prst="line">
                <a:avLst/>
              </a:prstGeom>
              <a:noFill/>
              <a:ln w="19050" cap="flat" cmpd="sng" algn="ctr">
                <a:solidFill>
                  <a:sysClr val="windowText" lastClr="000000"/>
                </a:solidFill>
                <a:prstDash val="solid"/>
                <a:miter lim="800000"/>
              </a:ln>
              <a:effectLst/>
            </p:spPr>
          </p:cxnSp>
          <p:cxnSp>
            <p:nvCxnSpPr>
              <p:cNvPr id="23" name="Straight Connector 15"/>
              <p:cNvCxnSpPr>
                <a:stCxn id="12" idx="3"/>
                <a:endCxn id="18" idx="1"/>
              </p:cNvCxnSpPr>
              <p:nvPr/>
            </p:nvCxnSpPr>
            <p:spPr>
              <a:xfrm flipV="1">
                <a:off x="2120920" y="5451291"/>
                <a:ext cx="2490892" cy="330632"/>
              </a:xfrm>
              <a:prstGeom prst="line">
                <a:avLst/>
              </a:prstGeom>
              <a:noFill/>
              <a:ln w="19050" cap="flat" cmpd="sng" algn="ctr">
                <a:solidFill>
                  <a:sysClr val="windowText" lastClr="000000"/>
                </a:solidFill>
                <a:prstDash val="solid"/>
                <a:miter lim="800000"/>
              </a:ln>
              <a:effectLst/>
            </p:spPr>
          </p:cxnSp>
        </p:grpSp>
        <p:sp>
          <p:nvSpPr>
            <p:cNvPr id="24" name="文本框 57"/>
            <p:cNvSpPr txBox="1"/>
            <p:nvPr/>
          </p:nvSpPr>
          <p:spPr>
            <a:xfrm>
              <a:off x="2380707" y="5883803"/>
              <a:ext cx="1586622" cy="246221"/>
            </a:xfrm>
            <a:prstGeom prst="rect">
              <a:avLst/>
            </a:prstGeom>
            <a:noFill/>
          </p:spPr>
          <p:txBody>
            <a:bodyPr wrap="square" lIns="0" tIns="0" rIns="0" bIns="0" rtlCol="0">
              <a:noAutofit/>
            </a:bodyPr>
            <a:lstStyle/>
            <a:p>
              <a:pPr marL="0" marR="0" lvl="0" indent="0" algn="ctr" defTabSz="914400" eaLnBrk="1" fontAlgn="ctr" latinLnBrk="0" hangingPunct="1">
                <a:lnSpc>
                  <a:spcPct val="100000"/>
                </a:lnSpc>
                <a:spcBef>
                  <a:spcPts val="0"/>
                </a:spcBef>
                <a:spcAft>
                  <a:spcPts val="0"/>
                </a:spcAft>
                <a:buClrTx/>
                <a:buSzTx/>
                <a:buFontTx/>
                <a:buNone/>
                <a:defRPr/>
              </a:pPr>
              <a:r>
                <a:rPr kumimoji="0" lang="en-US" sz="1600" i="0" u="none" strike="noStrike" cap="none" normalizeH="0" baseline="0" noProof="0" dirty="0">
                  <a:ln>
                    <a:noFill/>
                  </a:ln>
                  <a:uLnTx/>
                  <a:uFillTx/>
                  <a:latin typeface="Huawei Sans" panose="020C0503030203020204" pitchFamily="34" charset="0"/>
                </a:rPr>
                <a:t>Network device</a:t>
              </a:r>
              <a:endParaRPr kumimoji="0" lang="en-US" sz="1600" i="0" u="none" strike="noStrike" cap="none" normalizeH="0" baseline="0" noProof="0" dirty="0">
                <a:ln>
                  <a:noFill/>
                </a:ln>
                <a:uLnTx/>
                <a:uFillTx/>
                <a:latin typeface="Huawei Sans" panose="020C0503030203020204" pitchFamily="34" charset="0"/>
              </a:endParaRPr>
            </a:p>
          </p:txBody>
        </p:sp>
      </p:grpSp>
      <p:sp>
        <p:nvSpPr>
          <p:cNvPr id="26" name="圆角矩形 75"/>
          <p:cNvSpPr/>
          <p:nvPr/>
        </p:nvSpPr>
        <p:spPr>
          <a:xfrm>
            <a:off x="5880439" y="2236544"/>
            <a:ext cx="5688727" cy="362388"/>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b="1" dirty="0">
                <a:solidFill>
                  <a:prstClr val="white"/>
                </a:solidFill>
                <a:latin typeface="Huawei Sans" panose="020C0503030203020204" pitchFamily="34" charset="0"/>
                <a:ea typeface="方正兰亭黑简体" panose="02000000000000000000" pitchFamily="2" charset="-122"/>
              </a:rPr>
              <a:t>Typical O&amp;M Scenarios</a:t>
            </a:r>
            <a:endParaRPr lang="en-US" b="1" dirty="0">
              <a:solidFill>
                <a:prstClr val="white"/>
              </a:solidFill>
              <a:latin typeface="Huawei Sans" panose="020C0503030203020204" pitchFamily="34" charset="0"/>
              <a:ea typeface="方正兰亭黑简体" panose="02000000000000000000" pitchFamily="2" charset="-122"/>
            </a:endParaRPr>
          </a:p>
        </p:txBody>
      </p:sp>
      <p:sp>
        <p:nvSpPr>
          <p:cNvPr id="27" name="圆角矩形 75"/>
          <p:cNvSpPr/>
          <p:nvPr/>
        </p:nvSpPr>
        <p:spPr>
          <a:xfrm>
            <a:off x="5888479" y="2644527"/>
            <a:ext cx="5688727" cy="337351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sp>
        <p:nvSpPr>
          <p:cNvPr id="30" name="文本框 57"/>
          <p:cNvSpPr txBox="1"/>
          <p:nvPr/>
        </p:nvSpPr>
        <p:spPr>
          <a:xfrm>
            <a:off x="693646" y="2775728"/>
            <a:ext cx="5280979" cy="492443"/>
          </a:xfrm>
          <a:prstGeom prst="rect">
            <a:avLst/>
          </a:prstGeom>
          <a:noFill/>
        </p:spPr>
        <p:txBody>
          <a:bodyPr wrap="square" lIns="0" tIns="0" rIns="0" bIns="0" rtlCol="0">
            <a:noAutofit/>
          </a:bodyPr>
          <a:lstStyle/>
          <a:p>
            <a:pPr marL="0" marR="0" lvl="0" indent="0" defTabSz="914400" eaLnBrk="1" fontAlgn="ctr" latinLnBrk="0" hangingPunct="1">
              <a:lnSpc>
                <a:spcPct val="100000"/>
              </a:lnSpc>
              <a:spcBef>
                <a:spcPts val="0"/>
              </a:spcBef>
              <a:spcAft>
                <a:spcPts val="0"/>
              </a:spcAft>
              <a:buClrTx/>
              <a:buSzTx/>
              <a:buFontTx/>
              <a:buNone/>
              <a:defRPr/>
            </a:pPr>
            <a:r>
              <a:rPr lang="en-US" sz="1600" dirty="0">
                <a:latin typeface="Huawei Sans" panose="020C0503030203020204" pitchFamily="34" charset="0"/>
              </a:rPr>
              <a:t>Numerous devices</a:t>
            </a:r>
            <a:endParaRPr lang="en-US" sz="1600" dirty="0">
              <a:latin typeface="Huawei Sans" panose="020C0503030203020204" pitchFamily="34" charset="0"/>
            </a:endParaRPr>
          </a:p>
          <a:p>
            <a:pPr marL="0" marR="0" lvl="0" indent="0" defTabSz="914400" eaLnBrk="1" fontAlgn="ctr" latinLnBrk="0" hangingPunct="1">
              <a:lnSpc>
                <a:spcPct val="100000"/>
              </a:lnSpc>
              <a:spcBef>
                <a:spcPts val="0"/>
              </a:spcBef>
              <a:spcAft>
                <a:spcPts val="0"/>
              </a:spcAft>
              <a:buClrTx/>
              <a:buSzTx/>
              <a:buFontTx/>
              <a:buNone/>
              <a:defRPr/>
            </a:pPr>
            <a:r>
              <a:rPr lang="en-US" sz="1600" dirty="0">
                <a:latin typeface="Huawei Sans" panose="020C0503030203020204" pitchFamily="34" charset="0"/>
              </a:rPr>
              <a:t>Complex operations</a:t>
            </a:r>
            <a:endParaRPr lang="en-US" sz="1600" dirty="0">
              <a:latin typeface="Huawei Sans" panose="020C0503030203020204" pitchFamily="34" charset="0"/>
            </a:endParaRPr>
          </a:p>
          <a:p>
            <a:pPr marL="0" marR="0" lvl="0" indent="0" defTabSz="914400" eaLnBrk="1" fontAlgn="ctr" latinLnBrk="0" hangingPunct="1">
              <a:lnSpc>
                <a:spcPct val="100000"/>
              </a:lnSpc>
              <a:spcBef>
                <a:spcPts val="0"/>
              </a:spcBef>
              <a:spcAft>
                <a:spcPts val="0"/>
              </a:spcAft>
              <a:buClrTx/>
              <a:buSzTx/>
              <a:buFontTx/>
              <a:buNone/>
              <a:defRPr/>
            </a:pPr>
            <a:r>
              <a:rPr lang="en-US" sz="1600" dirty="0">
                <a:latin typeface="Huawei Sans" panose="020C0503030203020204" pitchFamily="34" charset="0"/>
              </a:rPr>
              <a:t>Low efficiency</a:t>
            </a:r>
            <a:endParaRPr lang="en-US" sz="1600" dirty="0">
              <a:latin typeface="Huawei Sans" panose="020C0503030203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sz="1600" smtClean="0"/>
              <a:t>Network automation: Tools are used to implement automated network deployment, operations, and O&amp;M, gradually reducing dependency on human. This solves the conventional network O&amp;M problems.</a:t>
            </a:r>
            <a:endParaRPr lang="en-US" altLang="zh-CN" sz="1600" smtClean="0"/>
          </a:p>
          <a:p>
            <a:r>
              <a:rPr lang="en-US" altLang="zh-CN" sz="1600" smtClean="0"/>
              <a:t>Many open-source tools, such as Ansible, SaltStack, Puppet, and Chef, are available for network automation in the industry. From the perspective of network engineering capability construction, it is recommended that engineers acquire the code programming capability.</a:t>
            </a:r>
            <a:endParaRPr lang="zh-CN" altLang="en-US" sz="1600" dirty="0"/>
          </a:p>
        </p:txBody>
      </p:sp>
      <p:sp>
        <p:nvSpPr>
          <p:cNvPr id="2" name="标题 1"/>
          <p:cNvSpPr>
            <a:spLocks noGrp="1"/>
          </p:cNvSpPr>
          <p:nvPr>
            <p:ph type="title"/>
          </p:nvPr>
        </p:nvSpPr>
        <p:spPr/>
        <p:txBody>
          <a:bodyPr/>
          <a:lstStyle/>
          <a:p>
            <a:r>
              <a:rPr lang="en-US" smtClean="0"/>
              <a:t>Network Automation</a:t>
            </a:r>
            <a:endParaRPr lang="en-US" dirty="0"/>
          </a:p>
        </p:txBody>
      </p:sp>
      <p:grpSp>
        <p:nvGrpSpPr>
          <p:cNvPr id="16" name="组合 15"/>
          <p:cNvGrpSpPr/>
          <p:nvPr/>
        </p:nvGrpSpPr>
        <p:grpSpPr>
          <a:xfrm>
            <a:off x="2202632" y="3171890"/>
            <a:ext cx="8021785" cy="3116485"/>
            <a:chOff x="1934895" y="3024543"/>
            <a:chExt cx="8021785" cy="3116485"/>
          </a:xfrm>
        </p:grpSpPr>
        <p:sp>
          <p:nvSpPr>
            <p:cNvPr id="17" name="椭圆 16"/>
            <p:cNvSpPr/>
            <p:nvPr/>
          </p:nvSpPr>
          <p:spPr bwMode="auto">
            <a:xfrm>
              <a:off x="5455341" y="4256695"/>
              <a:ext cx="1944180" cy="1791311"/>
            </a:xfrm>
            <a:prstGeom prst="ellips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1" compatLnSpc="1">
              <a:noAutofit/>
            </a:bodyPr>
            <a:lstStyle/>
            <a:p>
              <a:pPr marL="0" marR="0" indent="0" algn="ctr" defTabSz="914400" rtl="0" eaLnBrk="1" fontAlgn="ctr" latinLnBrk="0" hangingPunct="1">
                <a:lnSpc>
                  <a:spcPct val="100000"/>
                </a:lnSpc>
                <a:spcBef>
                  <a:spcPct val="0"/>
                </a:spcBef>
                <a:spcAft>
                  <a:spcPct val="0"/>
                </a:spcAft>
                <a:buClrTx/>
                <a:buSzTx/>
                <a:buFontTx/>
                <a:buNone/>
              </a:pPr>
              <a:r>
                <a:rPr kumimoji="0" lang="en-US" sz="2400" b="1" i="0" u="none" strike="noStrike" cap="none" normalizeH="0" baseline="0" dirty="0">
                  <a:ln>
                    <a:noFill/>
                  </a:ln>
                  <a:solidFill>
                    <a:schemeClr val="bg1"/>
                  </a:solidFill>
                  <a:latin typeface="Huawei Sans" panose="020C0503030203020204" pitchFamily="34" charset="0"/>
                </a:rPr>
                <a:t>Python</a:t>
              </a:r>
              <a:endParaRPr kumimoji="0" lang="en-US" sz="2400" b="1" i="0" u="none" strike="noStrike" cap="none" normalizeH="0" baseline="0" dirty="0">
                <a:ln>
                  <a:noFill/>
                </a:ln>
                <a:solidFill>
                  <a:schemeClr val="bg1"/>
                </a:solidFill>
                <a:latin typeface="Huawei Sans" panose="020C0503030203020204" pitchFamily="34" charset="0"/>
              </a:endParaRPr>
            </a:p>
          </p:txBody>
        </p:sp>
        <p:sp>
          <p:nvSpPr>
            <p:cNvPr id="18" name="椭圆 17"/>
            <p:cNvSpPr/>
            <p:nvPr/>
          </p:nvSpPr>
          <p:spPr bwMode="auto">
            <a:xfrm>
              <a:off x="3044602" y="3164352"/>
              <a:ext cx="1044610" cy="1044610"/>
            </a:xfrm>
            <a:prstGeom prst="ellips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1" compatLnSpc="1">
              <a:noAutofit/>
            </a:bodyPr>
            <a:lstStyle/>
            <a:p>
              <a:pPr marL="0" marR="0" indent="0" algn="ctr" defTabSz="914400" rtl="0" eaLnBrk="1" fontAlgn="ctr" latinLnBrk="0" hangingPunct="1">
                <a:lnSpc>
                  <a:spcPct val="100000"/>
                </a:lnSpc>
                <a:spcBef>
                  <a:spcPct val="0"/>
                </a:spcBef>
                <a:spcAft>
                  <a:spcPct val="0"/>
                </a:spcAft>
                <a:buClrTx/>
                <a:buSzTx/>
                <a:buFontTx/>
                <a:buNone/>
              </a:pPr>
              <a:r>
                <a:rPr kumimoji="0" lang="en-US" sz="1600" b="1" i="0" u="none" strike="noStrike" cap="none" normalizeH="0" baseline="0">
                  <a:ln>
                    <a:noFill/>
                  </a:ln>
                  <a:solidFill>
                    <a:schemeClr val="bg1"/>
                  </a:solidFill>
                  <a:latin typeface="Huawei Sans" panose="020C0503030203020204" pitchFamily="34" charset="0"/>
                </a:rPr>
                <a:t>Chef</a:t>
              </a:r>
              <a:endParaRPr kumimoji="0" lang="en-US" sz="1600" b="1" i="0" u="none" strike="noStrike" cap="none" normalizeH="0" baseline="0">
                <a:ln>
                  <a:noFill/>
                </a:ln>
                <a:solidFill>
                  <a:schemeClr val="bg1"/>
                </a:solidFill>
                <a:latin typeface="Huawei Sans" panose="020C0503030203020204" pitchFamily="34" charset="0"/>
              </a:endParaRPr>
            </a:p>
          </p:txBody>
        </p:sp>
        <p:sp>
          <p:nvSpPr>
            <p:cNvPr id="19" name="椭圆 18"/>
            <p:cNvSpPr/>
            <p:nvPr/>
          </p:nvSpPr>
          <p:spPr bwMode="auto">
            <a:xfrm>
              <a:off x="1934895" y="4392352"/>
              <a:ext cx="1632012" cy="1559066"/>
            </a:xfrm>
            <a:prstGeom prst="ellips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1" compatLnSpc="1">
              <a:noAutofit/>
            </a:bodyPr>
            <a:lstStyle/>
            <a:p>
              <a:pPr marL="0" marR="0" indent="0" algn="ctr" defTabSz="914400" rtl="0" eaLnBrk="1" fontAlgn="ctr" latinLnBrk="0" hangingPunct="1">
                <a:lnSpc>
                  <a:spcPct val="100000"/>
                </a:lnSpc>
                <a:spcBef>
                  <a:spcPct val="0"/>
                </a:spcBef>
                <a:spcAft>
                  <a:spcPct val="0"/>
                </a:spcAft>
                <a:buClrTx/>
                <a:buSzTx/>
                <a:buFontTx/>
                <a:buNone/>
              </a:pPr>
              <a:r>
                <a:rPr kumimoji="0" lang="en-US" sz="2400" b="1" i="0" u="none" strike="noStrike" cap="none" normalizeH="0" baseline="0">
                  <a:ln>
                    <a:noFill/>
                  </a:ln>
                  <a:solidFill>
                    <a:schemeClr val="bg1"/>
                  </a:solidFill>
                  <a:latin typeface="Huawei Sans" panose="020C0503030203020204" pitchFamily="34" charset="0"/>
                </a:rPr>
                <a:t>Ansible</a:t>
              </a:r>
              <a:endParaRPr kumimoji="0" lang="en-US" sz="2400" b="1" i="0" u="none" strike="noStrike" cap="none" normalizeH="0" baseline="0">
                <a:ln>
                  <a:noFill/>
                </a:ln>
                <a:solidFill>
                  <a:schemeClr val="bg1"/>
                </a:solidFill>
                <a:latin typeface="Huawei Sans" panose="020C0503030203020204" pitchFamily="34" charset="0"/>
              </a:endParaRPr>
            </a:p>
          </p:txBody>
        </p:sp>
        <p:sp>
          <p:nvSpPr>
            <p:cNvPr id="20" name="椭圆 19"/>
            <p:cNvSpPr/>
            <p:nvPr/>
          </p:nvSpPr>
          <p:spPr bwMode="auto">
            <a:xfrm>
              <a:off x="4028811" y="4043937"/>
              <a:ext cx="1245583" cy="1202509"/>
            </a:xfrm>
            <a:prstGeom prst="ellips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1" compatLnSpc="1">
              <a:noAutofit/>
            </a:bodyPr>
            <a:lstStyle/>
            <a:p>
              <a:pPr marL="0" marR="0" indent="0" algn="ctr" defTabSz="914400" rtl="0" eaLnBrk="1" fontAlgn="ctr" latinLnBrk="0" hangingPunct="1">
                <a:lnSpc>
                  <a:spcPct val="100000"/>
                </a:lnSpc>
                <a:spcBef>
                  <a:spcPct val="0"/>
                </a:spcBef>
                <a:spcAft>
                  <a:spcPct val="0"/>
                </a:spcAft>
                <a:buClrTx/>
                <a:buSzTx/>
                <a:buFontTx/>
                <a:buNone/>
              </a:pPr>
              <a:r>
                <a:rPr lang="en-US" sz="1700" dirty="0">
                  <a:solidFill>
                    <a:schemeClr val="bg1"/>
                  </a:solidFill>
                  <a:latin typeface="Huawei Sans" panose="020C0503030203020204" pitchFamily="34" charset="0"/>
                </a:rPr>
                <a:t>NMS tool</a:t>
              </a:r>
              <a:endParaRPr lang="en-US" sz="1700" dirty="0">
                <a:solidFill>
                  <a:schemeClr val="bg1"/>
                </a:solidFill>
                <a:latin typeface="Huawei Sans" panose="020C0503030203020204" pitchFamily="34" charset="0"/>
              </a:endParaRPr>
            </a:p>
          </p:txBody>
        </p:sp>
        <p:sp>
          <p:nvSpPr>
            <p:cNvPr id="21" name="椭圆 20"/>
            <p:cNvSpPr/>
            <p:nvPr/>
          </p:nvSpPr>
          <p:spPr bwMode="auto">
            <a:xfrm>
              <a:off x="7711782" y="4728050"/>
              <a:ext cx="1196012" cy="1223368"/>
            </a:xfrm>
            <a:prstGeom prst="ellips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1" compatLnSpc="1">
              <a:noAutofit/>
            </a:bodyPr>
            <a:lstStyle/>
            <a:p>
              <a:pPr marL="0" marR="0" indent="0" algn="ctr" defTabSz="914400" rtl="0" eaLnBrk="1" fontAlgn="ctr" latinLnBrk="0" hangingPunct="1">
                <a:lnSpc>
                  <a:spcPct val="100000"/>
                </a:lnSpc>
                <a:spcBef>
                  <a:spcPct val="0"/>
                </a:spcBef>
                <a:spcAft>
                  <a:spcPct val="0"/>
                </a:spcAft>
                <a:buClrTx/>
                <a:buSzTx/>
                <a:buFontTx/>
                <a:buNone/>
              </a:pPr>
              <a:r>
                <a:rPr kumimoji="0" lang="en-US" sz="1200" b="1" i="0" u="none" strike="noStrike" cap="none" normalizeH="0" baseline="0" dirty="0">
                  <a:ln>
                    <a:noFill/>
                  </a:ln>
                  <a:solidFill>
                    <a:schemeClr val="bg1"/>
                  </a:solidFill>
                  <a:latin typeface="Huawei Sans" panose="020C0503030203020204" pitchFamily="34" charset="0"/>
                </a:rPr>
                <a:t>Automated</a:t>
              </a:r>
              <a:r>
                <a:rPr kumimoji="0" lang="en-US" sz="1200" b="1" i="0" u="none" strike="noStrike" cap="none" normalizeH="0" dirty="0">
                  <a:ln>
                    <a:noFill/>
                  </a:ln>
                  <a:solidFill>
                    <a:schemeClr val="bg1"/>
                  </a:solidFill>
                  <a:latin typeface="Huawei Sans" panose="020C0503030203020204" pitchFamily="34" charset="0"/>
                </a:rPr>
                <a:t> scripts</a:t>
              </a:r>
              <a:endParaRPr kumimoji="0" lang="en-US" sz="1200" b="1" i="0" u="none" strike="noStrike" cap="none" normalizeH="0" dirty="0">
                <a:ln>
                  <a:noFill/>
                </a:ln>
                <a:solidFill>
                  <a:schemeClr val="bg1"/>
                </a:solidFill>
                <a:latin typeface="Huawei Sans" panose="020C0503030203020204" pitchFamily="34" charset="0"/>
              </a:endParaRPr>
            </a:p>
          </p:txBody>
        </p:sp>
        <p:sp>
          <p:nvSpPr>
            <p:cNvPr id="22" name="椭圆 21"/>
            <p:cNvSpPr/>
            <p:nvPr/>
          </p:nvSpPr>
          <p:spPr bwMode="auto">
            <a:xfrm>
              <a:off x="7062998" y="3024543"/>
              <a:ext cx="1488120" cy="1421606"/>
            </a:xfrm>
            <a:prstGeom prst="ellips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1" compatLnSpc="1">
              <a:noAutofit/>
            </a:bodyPr>
            <a:lstStyle/>
            <a:p>
              <a:pPr marL="0" marR="0" indent="0" algn="ctr" defTabSz="914400" rtl="0" eaLnBrk="1" fontAlgn="ctr" latinLnBrk="0" hangingPunct="1">
                <a:lnSpc>
                  <a:spcPct val="100000"/>
                </a:lnSpc>
                <a:spcBef>
                  <a:spcPct val="0"/>
                </a:spcBef>
                <a:spcAft>
                  <a:spcPct val="0"/>
                </a:spcAft>
                <a:buClrTx/>
                <a:buSzTx/>
                <a:buFontTx/>
                <a:buNone/>
              </a:pPr>
              <a:r>
                <a:rPr kumimoji="0" lang="en-US" b="1" i="0" u="none" strike="noStrike" cap="none" normalizeH="0" baseline="0" dirty="0" err="1">
                  <a:ln>
                    <a:noFill/>
                  </a:ln>
                  <a:solidFill>
                    <a:schemeClr val="bg1"/>
                  </a:solidFill>
                  <a:latin typeface="Huawei Sans" panose="020C0503030203020204" pitchFamily="34" charset="0"/>
                </a:rPr>
                <a:t>SaltStack</a:t>
              </a:r>
              <a:endParaRPr kumimoji="0" lang="en-US" b="1" i="0" u="none" strike="noStrike" cap="none" normalizeH="0" baseline="0" dirty="0">
                <a:ln>
                  <a:noFill/>
                </a:ln>
                <a:solidFill>
                  <a:schemeClr val="bg1"/>
                </a:solidFill>
                <a:latin typeface="Huawei Sans" panose="020C0503030203020204" pitchFamily="34" charset="0"/>
              </a:endParaRPr>
            </a:p>
          </p:txBody>
        </p:sp>
        <p:sp>
          <p:nvSpPr>
            <p:cNvPr id="23" name="椭圆 22"/>
            <p:cNvSpPr/>
            <p:nvPr/>
          </p:nvSpPr>
          <p:spPr bwMode="auto">
            <a:xfrm>
              <a:off x="9062098" y="5246446"/>
              <a:ext cx="894582" cy="894582"/>
            </a:xfrm>
            <a:prstGeom prst="ellipse">
              <a:avLst/>
            </a:prstGeom>
            <a:solidFill>
              <a:srgbClr val="00B0F0"/>
            </a:solidFill>
            <a:ln w="9525" cap="flat" cmpd="sng" algn="ctr">
              <a:noFill/>
              <a:prstDash val="solid"/>
              <a:round/>
              <a:headEnd type="none" w="med" len="med"/>
              <a:tailEnd type="none" w="med" len="med"/>
            </a:ln>
            <a:effectLst/>
          </p:spPr>
          <p:txBody>
            <a:bodyPr vert="horz" wrap="square" lIns="0" tIns="0" rIns="0" bIns="0" numCol="1" rtlCol="0" anchor="ctr" anchorCtr="1" compatLnSpc="1">
              <a:noAutofit/>
            </a:bodyPr>
            <a:lstStyle/>
            <a:p>
              <a:pPr marL="0" marR="0" indent="0" algn="ctr" defTabSz="914400" rtl="0" eaLnBrk="1" fontAlgn="ctr" latinLnBrk="0" hangingPunct="1">
                <a:lnSpc>
                  <a:spcPct val="100000"/>
                </a:lnSpc>
                <a:spcBef>
                  <a:spcPct val="0"/>
                </a:spcBef>
                <a:spcAft>
                  <a:spcPct val="0"/>
                </a:spcAft>
                <a:buClrTx/>
                <a:buSzTx/>
                <a:buFontTx/>
                <a:buNone/>
              </a:pPr>
              <a:r>
                <a:rPr lang="en-US" dirty="0">
                  <a:solidFill>
                    <a:schemeClr val="bg1"/>
                  </a:solidFill>
                  <a:latin typeface="Huawei Sans" panose="020C0503030203020204" pitchFamily="34" charset="0"/>
                </a:rPr>
                <a:t>Shell</a:t>
              </a:r>
              <a:endParaRPr lang="en-US" dirty="0">
                <a:solidFill>
                  <a:schemeClr val="bg1"/>
                </a:solidFill>
                <a:latin typeface="Huawei Sans" panose="020C0503030203020204" pitchFamily="34" charset="0"/>
              </a:endParaRPr>
            </a:p>
          </p:txBody>
        </p:sp>
        <p:sp>
          <p:nvSpPr>
            <p:cNvPr id="24" name="矩形 23"/>
            <p:cNvSpPr/>
            <p:nvPr/>
          </p:nvSpPr>
          <p:spPr bwMode="auto">
            <a:xfrm>
              <a:off x="4184624" y="3359551"/>
              <a:ext cx="2746017" cy="43204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ctr" anchorCtr="1" compatLnSpc="1">
              <a:noAutofit/>
            </a:bodyPr>
            <a:lstStyle/>
            <a:p>
              <a:pPr marL="0" marR="0" indent="0" algn="ctr" defTabSz="914400" rtl="0" eaLnBrk="1" fontAlgn="ctr" latinLnBrk="0" hangingPunct="1">
                <a:lnSpc>
                  <a:spcPct val="100000"/>
                </a:lnSpc>
                <a:spcBef>
                  <a:spcPct val="0"/>
                </a:spcBef>
                <a:spcAft>
                  <a:spcPct val="0"/>
                </a:spcAft>
                <a:buClrTx/>
                <a:buSzTx/>
                <a:buFontTx/>
                <a:buNone/>
              </a:pPr>
              <a:r>
                <a:rPr kumimoji="0" lang="en-US" sz="2000" i="0" u="none" strike="noStrike" cap="none" normalizeH="0" baseline="0" dirty="0">
                  <a:ln>
                    <a:noFill/>
                  </a:ln>
                  <a:solidFill>
                    <a:srgbClr val="0070C0"/>
                  </a:solidFill>
                  <a:latin typeface="Huawei Sans" panose="020C0503030203020204" pitchFamily="34" charset="0"/>
                </a:rPr>
                <a:t>Keywords of network automation</a:t>
              </a:r>
              <a:endParaRPr kumimoji="0" lang="en-US" sz="2000" i="0" u="none" strike="noStrike" cap="none" normalizeH="0" baseline="0" dirty="0">
                <a:ln>
                  <a:noFill/>
                </a:ln>
                <a:solidFill>
                  <a:srgbClr val="0070C0"/>
                </a:solidFill>
                <a:latin typeface="Huawei Sans" panose="020C0503030203020204" pitchFamily="34" charset="0"/>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a:lnSpc>
                <a:spcPct val="130000"/>
              </a:lnSpc>
            </a:pPr>
            <a:r>
              <a:rPr lang="en-US" altLang="zh-CN" sz="1800" smtClean="0"/>
              <a:t>In recent years, with the emergence of network automation technologies, Python-based programming capabilities have become a new skill requirement for network engineers.</a:t>
            </a:r>
            <a:endParaRPr lang="en-US" altLang="zh-CN" sz="1800" smtClean="0"/>
          </a:p>
          <a:p>
            <a:pPr>
              <a:lnSpc>
                <a:spcPct val="130000"/>
              </a:lnSpc>
            </a:pPr>
            <a:r>
              <a:rPr lang="en-US" altLang="zh-CN" sz="1800" smtClean="0"/>
              <a:t>Automation script written in Python can execute repeated, time-consuming, and rule-based operations.</a:t>
            </a:r>
            <a:endParaRPr lang="en-US" altLang="zh-CN" sz="1800" smtClean="0"/>
          </a:p>
          <a:p>
            <a:endParaRPr lang="zh-CN" altLang="en-US" dirty="0"/>
          </a:p>
        </p:txBody>
      </p:sp>
      <p:sp>
        <p:nvSpPr>
          <p:cNvPr id="2" name="标题 1"/>
          <p:cNvSpPr>
            <a:spLocks noGrp="1"/>
          </p:cNvSpPr>
          <p:nvPr>
            <p:ph type="title"/>
          </p:nvPr>
        </p:nvSpPr>
        <p:spPr/>
        <p:txBody>
          <a:bodyPr/>
          <a:lstStyle/>
          <a:p>
            <a:r>
              <a:rPr lang="en-US" smtClean="0"/>
              <a:t>Programming-based Network Automation</a:t>
            </a:r>
            <a:endParaRPr lang="en-US" dirty="0"/>
          </a:p>
        </p:txBody>
      </p:sp>
      <p:sp>
        <p:nvSpPr>
          <p:cNvPr id="4" name="文本框 3"/>
          <p:cNvSpPr txBox="1"/>
          <p:nvPr/>
        </p:nvSpPr>
        <p:spPr>
          <a:xfrm>
            <a:off x="6020848" y="2975899"/>
            <a:ext cx="5550503" cy="3379067"/>
          </a:xfrm>
          <a:prstGeom prst="rect">
            <a:avLst/>
          </a:prstGeom>
          <a:noFill/>
        </p:spPr>
        <p:txBody>
          <a:bodyPr wrap="square" rtlCol="0">
            <a:noAutofit/>
          </a:bodyPr>
          <a:lstStyle>
            <a:defPPr>
              <a:defRPr lang="en-US"/>
            </a:defPPr>
            <a:lvl1pPr marL="285750" indent="-285750">
              <a:lnSpc>
                <a:spcPct val="120000"/>
              </a:lnSpc>
              <a:buFont typeface="Arial" panose="020B0604020202020204" pitchFamily="34" charset="0"/>
              <a:buChar char="•"/>
            </a:lvl1pPr>
          </a:lstStyle>
          <a:p>
            <a:pPr fontAlgn="ctr">
              <a:lnSpc>
                <a:spcPct val="140000"/>
              </a:lnSpc>
            </a:pPr>
            <a:r>
              <a:rPr lang="en-US" sz="1400" dirty="0">
                <a:latin typeface="Huawei Sans" panose="020C0503030203020204" pitchFamily="34" charset="0"/>
              </a:rPr>
              <a:t>What can network automation do? The most intuitive example of network automation is automated device configuration. This process can be divided into two steps: writing a configuration file, and writing Python code to push the configuration file to a device.</a:t>
            </a:r>
            <a:endParaRPr lang="en-US" sz="1400" dirty="0">
              <a:latin typeface="Huawei Sans" panose="020C0503030203020204" pitchFamily="34" charset="0"/>
            </a:endParaRPr>
          </a:p>
          <a:p>
            <a:pPr fontAlgn="ctr">
              <a:lnSpc>
                <a:spcPct val="140000"/>
              </a:lnSpc>
            </a:pPr>
            <a:r>
              <a:rPr lang="en-US" sz="1400" dirty="0">
                <a:latin typeface="Huawei Sans" panose="020C0503030203020204" pitchFamily="34" charset="0"/>
              </a:rPr>
              <a:t>Write the configuration script in command line interface (CLI) mode, and then upload the script to the device using Telnet/SSH. This method is easy to understand for network engineers who are beginning to learn network </a:t>
            </a:r>
            <a:r>
              <a:rPr lang="en-US" sz="1400" dirty="0" smtClean="0">
                <a:latin typeface="Huawei Sans" panose="020C0503030203020204" pitchFamily="34" charset="0"/>
              </a:rPr>
              <a:t>programmability and automation. </a:t>
            </a:r>
            <a:r>
              <a:rPr lang="en-US" sz="1400" dirty="0">
                <a:latin typeface="Huawei Sans" panose="020C0503030203020204" pitchFamily="34" charset="0"/>
              </a:rPr>
              <a:t>This presentation describes how to implement network automation.</a:t>
            </a:r>
            <a:endParaRPr lang="en-US" sz="1400" dirty="0">
              <a:latin typeface="Huawei Sans" panose="020C0503030203020204" pitchFamily="34" charset="0"/>
            </a:endParaRPr>
          </a:p>
        </p:txBody>
      </p:sp>
      <p:sp>
        <p:nvSpPr>
          <p:cNvPr id="18" name="文本框 17"/>
          <p:cNvSpPr txBox="1"/>
          <p:nvPr/>
        </p:nvSpPr>
        <p:spPr>
          <a:xfrm>
            <a:off x="4784117" y="4526603"/>
            <a:ext cx="1108683" cy="584775"/>
          </a:xfrm>
          <a:prstGeom prst="rect">
            <a:avLst/>
          </a:prstGeom>
          <a:noFill/>
        </p:spPr>
        <p:txBody>
          <a:bodyPr wrap="square" rtlCol="0">
            <a:noAutofit/>
          </a:bodyPr>
          <a:lstStyle/>
          <a:p>
            <a:pPr algn="ctr" fontAlgn="ctr"/>
            <a:r>
              <a:rPr lang="en-US" sz="1600" dirty="0">
                <a:latin typeface="Huawei Sans" panose="020C0503030203020204" pitchFamily="34" charset="0"/>
              </a:rPr>
              <a:t>Network device</a:t>
            </a:r>
            <a:endParaRPr lang="en-US" sz="1600" dirty="0">
              <a:latin typeface="Huawei Sans" panose="020C0503030203020204" pitchFamily="34" charset="0"/>
            </a:endParaRPr>
          </a:p>
        </p:txBody>
      </p:sp>
      <p:sp>
        <p:nvSpPr>
          <p:cNvPr id="19" name="圆角矩形 75"/>
          <p:cNvSpPr/>
          <p:nvPr/>
        </p:nvSpPr>
        <p:spPr>
          <a:xfrm>
            <a:off x="5964645" y="2524723"/>
            <a:ext cx="5649913" cy="468000"/>
          </a:xfrm>
          <a:prstGeom prst="roundRect">
            <a:avLst>
              <a:gd name="adj" fmla="val 10604"/>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fontAlgn="ctr"/>
            <a:r>
              <a:rPr lang="en-US" sz="1400" b="1" dirty="0">
                <a:solidFill>
                  <a:prstClr val="white"/>
                </a:solidFill>
                <a:latin typeface="Huawei Sans" panose="020C0503030203020204" pitchFamily="34" charset="0"/>
                <a:ea typeface="方正兰亭黑简体" panose="02000000000000000000" pitchFamily="2" charset="-122"/>
              </a:rPr>
              <a:t>Example: Implementing automated device configuration </a:t>
            </a:r>
            <a:endParaRPr lang="en-US" sz="1400" b="1" dirty="0">
              <a:solidFill>
                <a:prstClr val="white"/>
              </a:solidFill>
              <a:latin typeface="Huawei Sans" panose="020C0503030203020204" pitchFamily="34" charset="0"/>
              <a:ea typeface="方正兰亭黑简体" panose="02000000000000000000" pitchFamily="2" charset="-122"/>
            </a:endParaRPr>
          </a:p>
          <a:p>
            <a:pPr algn="ctr" fontAlgn="ctr"/>
            <a:r>
              <a:rPr lang="en-US" sz="1400" b="1" dirty="0">
                <a:solidFill>
                  <a:prstClr val="white"/>
                </a:solidFill>
                <a:latin typeface="Huawei Sans" panose="020C0503030203020204" pitchFamily="34" charset="0"/>
                <a:ea typeface="方正兰亭黑简体" panose="02000000000000000000" pitchFamily="2" charset="-122"/>
              </a:rPr>
              <a:t>using Python</a:t>
            </a:r>
            <a:endParaRPr lang="en-US" sz="1400" b="1" dirty="0">
              <a:solidFill>
                <a:prstClr val="white"/>
              </a:solidFill>
              <a:latin typeface="Huawei Sans" panose="020C0503030203020204" pitchFamily="34" charset="0"/>
              <a:ea typeface="方正兰亭黑简体" panose="02000000000000000000" pitchFamily="2" charset="-122"/>
            </a:endParaRPr>
          </a:p>
        </p:txBody>
      </p:sp>
      <p:sp>
        <p:nvSpPr>
          <p:cNvPr id="20" name="圆角矩形 75"/>
          <p:cNvSpPr/>
          <p:nvPr/>
        </p:nvSpPr>
        <p:spPr>
          <a:xfrm>
            <a:off x="5964646" y="3046006"/>
            <a:ext cx="5650695" cy="333574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t" anchorCtr="0">
            <a:noAutofit/>
          </a:bodyPr>
          <a:lstStyle/>
          <a:p>
            <a:pPr marL="177800" indent="-177800" algn="just" fontAlgn="ctr">
              <a:lnSpc>
                <a:spcPts val="2600"/>
              </a:lnSpc>
              <a:spcBef>
                <a:spcPts val="0"/>
              </a:spcBef>
              <a:spcAft>
                <a:spcPts val="600"/>
              </a:spcAft>
              <a:buFont typeface="Arial" panose="020B0604020202020204" pitchFamily="34" charset="0"/>
              <a:buChar char="•"/>
            </a:pPr>
            <a:endParaRPr lang="en-US" altLang="zh-CN" sz="1600" dirty="0">
              <a:solidFill>
                <a:prstClr val="black"/>
              </a:solidFill>
              <a:latin typeface="Huawei Sans" panose="020C0503030203020204" pitchFamily="34" charset="0"/>
            </a:endParaRPr>
          </a:p>
        </p:txBody>
      </p:sp>
      <p:sp>
        <p:nvSpPr>
          <p:cNvPr id="15" name="矩形 14"/>
          <p:cNvSpPr/>
          <p:nvPr/>
        </p:nvSpPr>
        <p:spPr>
          <a:xfrm>
            <a:off x="666067" y="2592786"/>
            <a:ext cx="2688670" cy="2928343"/>
          </a:xfrm>
          <a:prstGeom prst="rect">
            <a:avLst/>
          </a:prstGeom>
          <a:solidFill>
            <a:srgbClr val="FFF2CC"/>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pic>
        <p:nvPicPr>
          <p:cNvPr id="17" name="图片 16"/>
          <p:cNvPicPr/>
          <p:nvPr/>
        </p:nvPicPr>
        <p:blipFill>
          <a:blip r:embed="rId1" cstate="print">
            <a:extLst>
              <a:ext uri="{28A0092B-C50C-407E-A947-70E740481C1C}">
                <a14:useLocalDpi xmlns:a14="http://schemas.microsoft.com/office/drawing/2010/main" val="0"/>
              </a:ext>
            </a:extLst>
          </a:blip>
          <a:stretch>
            <a:fillRect/>
          </a:stretch>
        </p:blipFill>
        <p:spPr>
          <a:xfrm>
            <a:off x="5036345" y="3999864"/>
            <a:ext cx="540000" cy="442800"/>
          </a:xfrm>
          <a:prstGeom prst="rect">
            <a:avLst/>
          </a:prstGeom>
        </p:spPr>
      </p:pic>
      <p:grpSp>
        <p:nvGrpSpPr>
          <p:cNvPr id="23" name="组合 22"/>
          <p:cNvGrpSpPr/>
          <p:nvPr/>
        </p:nvGrpSpPr>
        <p:grpSpPr>
          <a:xfrm>
            <a:off x="882048" y="3072598"/>
            <a:ext cx="2127176" cy="2357944"/>
            <a:chOff x="2562150" y="3203123"/>
            <a:chExt cx="1283057" cy="1229076"/>
          </a:xfrm>
        </p:grpSpPr>
        <p:sp>
          <p:nvSpPr>
            <p:cNvPr id="29" name="矩形 28"/>
            <p:cNvSpPr/>
            <p:nvPr/>
          </p:nvSpPr>
          <p:spPr>
            <a:xfrm>
              <a:off x="2600695" y="3338537"/>
              <a:ext cx="1230188" cy="1093662"/>
            </a:xfrm>
            <a:prstGeom prst="rect">
              <a:avLst/>
            </a:prstGeom>
            <a:solidFill>
              <a:srgbClr val="A6D2FF"/>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fontAlgn="ctr"/>
              <a:endParaRPr lang="en-US" altLang="zh-CN" sz="1600" dirty="0">
                <a:solidFill>
                  <a:schemeClr val="tx1"/>
                </a:solidFill>
                <a:latin typeface="Huawei Sans" panose="020C0503030203020204" pitchFamily="34" charset="0"/>
              </a:endParaRPr>
            </a:p>
            <a:p>
              <a:pPr fontAlgn="ctr"/>
              <a:r>
                <a:rPr lang="en-US" sz="1600" dirty="0">
                  <a:solidFill>
                    <a:schemeClr val="tx1"/>
                  </a:solidFill>
                  <a:latin typeface="Huawei Sans" panose="020C0503030203020204" pitchFamily="34" charset="0"/>
                </a:rPr>
                <a:t> </a:t>
              </a:r>
              <a:r>
                <a:rPr lang="en-US" sz="1600" dirty="0" err="1">
                  <a:solidFill>
                    <a:schemeClr val="tx1"/>
                  </a:solidFill>
                  <a:latin typeface="Huawei Sans" panose="020C0503030203020204" pitchFamily="34" charset="0"/>
                </a:rPr>
                <a:t>Sysname</a:t>
              </a:r>
              <a:r>
                <a:rPr lang="en-US" sz="1600" dirty="0">
                  <a:solidFill>
                    <a:schemeClr val="tx1"/>
                  </a:solidFill>
                  <a:latin typeface="Huawei Sans" panose="020C0503030203020204" pitchFamily="34" charset="0"/>
                </a:rPr>
                <a:t> SW1</a:t>
              </a:r>
              <a:endParaRPr lang="en-US" sz="1600" dirty="0">
                <a:solidFill>
                  <a:schemeClr val="tx1"/>
                </a:solidFill>
                <a:latin typeface="Huawei Sans" panose="020C0503030203020204" pitchFamily="34" charset="0"/>
              </a:endParaRPr>
            </a:p>
            <a:p>
              <a:pPr fontAlgn="ctr"/>
              <a:r>
                <a:rPr lang="en-US" sz="1600" dirty="0">
                  <a:solidFill>
                    <a:schemeClr val="tx1"/>
                  </a:solidFill>
                  <a:latin typeface="Huawei Sans" panose="020C0503030203020204" pitchFamily="34" charset="0"/>
                </a:rPr>
                <a:t> </a:t>
              </a:r>
              <a:r>
                <a:rPr lang="en-US" sz="1600" dirty="0" err="1">
                  <a:solidFill>
                    <a:schemeClr val="tx1"/>
                  </a:solidFill>
                  <a:latin typeface="Huawei Sans" panose="020C0503030203020204" pitchFamily="34" charset="0"/>
                </a:rPr>
                <a:t>Vlan</a:t>
              </a:r>
              <a:r>
                <a:rPr lang="en-US" sz="1600" dirty="0">
                  <a:solidFill>
                    <a:schemeClr val="tx1"/>
                  </a:solidFill>
                  <a:latin typeface="Huawei Sans" panose="020C0503030203020204" pitchFamily="34" charset="0"/>
                </a:rPr>
                <a:t> 10</a:t>
              </a:r>
              <a:endParaRPr lang="en-US" sz="1600" dirty="0">
                <a:solidFill>
                  <a:schemeClr val="tx1"/>
                </a:solidFill>
                <a:latin typeface="Huawei Sans" panose="020C0503030203020204" pitchFamily="34" charset="0"/>
              </a:endParaRPr>
            </a:p>
            <a:p>
              <a:pPr fontAlgn="ctr"/>
              <a:r>
                <a:rPr lang="en-US" sz="1600" dirty="0">
                  <a:solidFill>
                    <a:schemeClr val="tx1"/>
                  </a:solidFill>
                  <a:latin typeface="Huawei Sans" panose="020C0503030203020204" pitchFamily="34" charset="0"/>
                </a:rPr>
                <a:t>     description  A </a:t>
              </a:r>
              <a:endParaRPr lang="en-US" sz="1600" dirty="0">
                <a:solidFill>
                  <a:schemeClr val="tx1"/>
                </a:solidFill>
                <a:latin typeface="Huawei Sans" panose="020C0503030203020204" pitchFamily="34" charset="0"/>
              </a:endParaRPr>
            </a:p>
            <a:p>
              <a:pPr fontAlgn="ctr"/>
              <a:r>
                <a:rPr lang="en-US" sz="1600" dirty="0">
                  <a:solidFill>
                    <a:schemeClr val="tx1"/>
                  </a:solidFill>
                  <a:latin typeface="Huawei Sans" panose="020C0503030203020204" pitchFamily="34" charset="0"/>
                </a:rPr>
                <a:t> Vlan20</a:t>
              </a:r>
              <a:endParaRPr lang="en-US" sz="1600" dirty="0">
                <a:solidFill>
                  <a:schemeClr val="tx1"/>
                </a:solidFill>
                <a:latin typeface="Huawei Sans" panose="020C0503030203020204" pitchFamily="34" charset="0"/>
              </a:endParaRPr>
            </a:p>
            <a:p>
              <a:pPr fontAlgn="ctr"/>
              <a:r>
                <a:rPr lang="en-US" sz="1600" dirty="0">
                  <a:solidFill>
                    <a:schemeClr val="tx1"/>
                  </a:solidFill>
                  <a:latin typeface="Huawei Sans" panose="020C0503030203020204" pitchFamily="34" charset="0"/>
                </a:rPr>
                <a:t>     description  B</a:t>
              </a:r>
              <a:endParaRPr lang="en-US" sz="1600" dirty="0">
                <a:solidFill>
                  <a:schemeClr val="tx1"/>
                </a:solidFill>
                <a:latin typeface="Huawei Sans" panose="020C0503030203020204" pitchFamily="34" charset="0"/>
              </a:endParaRPr>
            </a:p>
            <a:p>
              <a:pPr fontAlgn="ctr"/>
              <a:r>
                <a:rPr lang="en-US" sz="1600" dirty="0">
                  <a:solidFill>
                    <a:schemeClr val="tx1"/>
                  </a:solidFill>
                  <a:latin typeface="Huawei Sans" panose="020C0503030203020204" pitchFamily="34" charset="0"/>
                </a:rPr>
                <a:t> VLAN 30</a:t>
              </a:r>
              <a:endParaRPr lang="en-US" sz="1600" dirty="0">
                <a:solidFill>
                  <a:schemeClr val="tx1"/>
                </a:solidFill>
                <a:latin typeface="Huawei Sans" panose="020C0503030203020204" pitchFamily="34" charset="0"/>
              </a:endParaRPr>
            </a:p>
            <a:p>
              <a:pPr fontAlgn="ctr"/>
              <a:r>
                <a:rPr lang="en-US" sz="1600" dirty="0">
                  <a:solidFill>
                    <a:schemeClr val="tx1"/>
                  </a:solidFill>
                  <a:latin typeface="Huawei Sans" panose="020C0503030203020204" pitchFamily="34" charset="0"/>
                </a:rPr>
                <a:t>     description  C  </a:t>
              </a:r>
              <a:endParaRPr lang="en-US" sz="1600" dirty="0">
                <a:solidFill>
                  <a:schemeClr val="tx1"/>
                </a:solidFill>
                <a:latin typeface="Huawei Sans" panose="020C0503030203020204" pitchFamily="34" charset="0"/>
              </a:endParaRPr>
            </a:p>
            <a:p>
              <a:pPr fontAlgn="ctr"/>
              <a:endParaRPr lang="en-US" altLang="zh-CN" sz="1600" dirty="0">
                <a:solidFill>
                  <a:schemeClr val="tx1"/>
                </a:solidFill>
                <a:latin typeface="Huawei Sans" panose="020C0503030203020204" pitchFamily="34" charset="0"/>
              </a:endParaRPr>
            </a:p>
          </p:txBody>
        </p:sp>
        <p:sp>
          <p:nvSpPr>
            <p:cNvPr id="30" name="Can 225"/>
            <p:cNvSpPr/>
            <p:nvPr/>
          </p:nvSpPr>
          <p:spPr>
            <a:xfrm rot="5400000">
              <a:off x="3133662" y="2631611"/>
              <a:ext cx="140034" cy="1283057"/>
            </a:xfrm>
            <a:prstGeom prst="can">
              <a:avLst/>
            </a:prstGeom>
            <a:gradFill flip="none" rotWithShape="1">
              <a:gsLst>
                <a:gs pos="0">
                  <a:srgbClr val="66CCFF"/>
                </a:gs>
                <a:gs pos="61000">
                  <a:srgbClr val="0066CC"/>
                </a:gs>
                <a:gs pos="100000">
                  <a:srgbClr val="33CCFF"/>
                </a:gs>
              </a:gsLst>
              <a:lin ang="0" scaled="1"/>
              <a:tileRect/>
            </a:gradFill>
            <a:ln w="9525">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ndParaRPr>
            </a:p>
          </p:txBody>
        </p:sp>
      </p:grpSp>
      <p:sp>
        <p:nvSpPr>
          <p:cNvPr id="24" name="文本框 23"/>
          <p:cNvSpPr txBox="1"/>
          <p:nvPr/>
        </p:nvSpPr>
        <p:spPr bwMode="ltGray">
          <a:xfrm>
            <a:off x="945952" y="3046006"/>
            <a:ext cx="2063273" cy="338554"/>
          </a:xfrm>
          <a:prstGeom prst="rect">
            <a:avLst/>
          </a:prstGeom>
          <a:noFill/>
        </p:spPr>
        <p:txBody>
          <a:bodyPr wrap="square" rtlCol="0">
            <a:noAutofit/>
          </a:bodyPr>
          <a:lstStyle/>
          <a:p>
            <a:pPr fontAlgn="ctr"/>
            <a:r>
              <a:rPr lang="en-US" sz="1600" b="1" dirty="0">
                <a:solidFill>
                  <a:schemeClr val="bg1"/>
                </a:solidFill>
                <a:latin typeface="Huawei Sans" panose="020C0503030203020204" pitchFamily="34" charset="0"/>
              </a:rPr>
              <a:t>Configuration File</a:t>
            </a:r>
            <a:endParaRPr lang="en-US" sz="1600" b="1" dirty="0">
              <a:solidFill>
                <a:schemeClr val="bg1"/>
              </a:solidFill>
              <a:latin typeface="Huawei Sans" panose="020C0503030203020204" pitchFamily="34" charset="0"/>
            </a:endParaRPr>
          </a:p>
        </p:txBody>
      </p:sp>
      <p:sp>
        <p:nvSpPr>
          <p:cNvPr id="25" name="文本框 24"/>
          <p:cNvSpPr txBox="1"/>
          <p:nvPr/>
        </p:nvSpPr>
        <p:spPr>
          <a:xfrm>
            <a:off x="3520839" y="3523850"/>
            <a:ext cx="1388871" cy="338554"/>
          </a:xfrm>
          <a:prstGeom prst="rect">
            <a:avLst/>
          </a:prstGeom>
          <a:noFill/>
        </p:spPr>
        <p:txBody>
          <a:bodyPr wrap="square" rtlCol="0">
            <a:noAutofit/>
          </a:bodyPr>
          <a:lstStyle/>
          <a:p>
            <a:pPr fontAlgn="ctr"/>
            <a:r>
              <a:rPr lang="en-US" sz="1600" dirty="0">
                <a:latin typeface="Huawei Sans" panose="020C0503030203020204" pitchFamily="34" charset="0"/>
              </a:rPr>
              <a:t>SSH/Telnet</a:t>
            </a:r>
            <a:endParaRPr lang="en-US" sz="1600" dirty="0">
              <a:latin typeface="Huawei Sans" panose="020C0503030203020204" pitchFamily="34" charset="0"/>
            </a:endParaRPr>
          </a:p>
        </p:txBody>
      </p:sp>
      <p:pic>
        <p:nvPicPr>
          <p:cNvPr id="26" name="图片 25" descr="PC.png"/>
          <p:cNvPicPr>
            <a:picLocks noChangeAspect="1"/>
          </p:cNvPicPr>
          <p:nvPr/>
        </p:nvPicPr>
        <p:blipFill>
          <a:blip r:embed="rId2" cstate="print"/>
          <a:stretch>
            <a:fillRect/>
          </a:stretch>
        </p:blipFill>
        <p:spPr>
          <a:xfrm>
            <a:off x="3100181" y="5239116"/>
            <a:ext cx="734410" cy="564026"/>
          </a:xfrm>
          <a:prstGeom prst="rect">
            <a:avLst/>
          </a:prstGeom>
        </p:spPr>
      </p:pic>
      <p:sp>
        <p:nvSpPr>
          <p:cNvPr id="27" name="文本框 26"/>
          <p:cNvSpPr txBox="1"/>
          <p:nvPr/>
        </p:nvSpPr>
        <p:spPr>
          <a:xfrm>
            <a:off x="768213" y="2631829"/>
            <a:ext cx="1388871" cy="338554"/>
          </a:xfrm>
          <a:prstGeom prst="rect">
            <a:avLst/>
          </a:prstGeom>
          <a:noFill/>
        </p:spPr>
        <p:txBody>
          <a:bodyPr wrap="square" rtlCol="0">
            <a:noAutofit/>
          </a:bodyPr>
          <a:lstStyle/>
          <a:p>
            <a:pPr fontAlgn="ctr"/>
            <a:r>
              <a:rPr lang="en-US" sz="1600" dirty="0">
                <a:latin typeface="Huawei Sans" panose="020C0503030203020204" pitchFamily="34" charset="0"/>
              </a:rPr>
              <a:t>Python file</a:t>
            </a:r>
            <a:endParaRPr lang="en-US" sz="1600" dirty="0">
              <a:latin typeface="Huawei Sans" panose="020C0503030203020204" pitchFamily="34" charset="0"/>
            </a:endParaRPr>
          </a:p>
        </p:txBody>
      </p:sp>
      <p:sp>
        <p:nvSpPr>
          <p:cNvPr id="31" name="Right Arrow 157"/>
          <p:cNvSpPr/>
          <p:nvPr/>
        </p:nvSpPr>
        <p:spPr>
          <a:xfrm>
            <a:off x="3829352" y="3939250"/>
            <a:ext cx="866820" cy="564025"/>
          </a:xfrm>
          <a:prstGeom prst="rightArrow">
            <a:avLst>
              <a:gd name="adj1" fmla="val 40000"/>
              <a:gd name="adj2" fmla="val 50000"/>
            </a:avLst>
          </a:prstGeom>
          <a:gradFill flip="none" rotWithShape="1">
            <a:gsLst>
              <a:gs pos="15000">
                <a:schemeClr val="accent1">
                  <a:lumMod val="5000"/>
                  <a:lumOff val="95000"/>
                  <a:alpha val="0"/>
                </a:schemeClr>
              </a:gs>
              <a:gs pos="81000">
                <a:srgbClr val="99DFF9"/>
              </a:gs>
            </a:gsLst>
            <a:lin ang="0" scaled="1"/>
            <a:tileRect/>
          </a:gradFill>
          <a:ln w="12700">
            <a:gradFill flip="none" rotWithShape="1">
              <a:gsLst>
                <a:gs pos="0">
                  <a:schemeClr val="accent1">
                    <a:lumMod val="5000"/>
                    <a:lumOff val="95000"/>
                  </a:schemeClr>
                </a:gs>
                <a:gs pos="100000">
                  <a:srgbClr val="00B0F0"/>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wrap="square">
            <a:noAutofit/>
          </a:bodyPr>
          <a:lstStyle/>
          <a:p>
            <a:pPr fontAlgn="ctr"/>
            <a:r>
              <a:rPr lang="en-US" dirty="0">
                <a:solidFill>
                  <a:schemeClr val="bg1">
                    <a:lumMod val="50000"/>
                  </a:schemeClr>
                </a:solidFill>
                <a:latin typeface="Huawei Sans" panose="020C0503030203020204" pitchFamily="34" charset="0"/>
              </a:rPr>
              <a:t>Introduction to Network </a:t>
            </a:r>
            <a:r>
              <a:rPr lang="en-US" dirty="0" smtClean="0">
                <a:solidFill>
                  <a:schemeClr val="bg1">
                    <a:lumMod val="50000"/>
                  </a:schemeClr>
                </a:solidFill>
                <a:latin typeface="Huawei Sans" panose="020C0503030203020204" pitchFamily="34" charset="0"/>
              </a:rPr>
              <a:t>Programmability and Automation</a:t>
            </a:r>
            <a:endParaRPr lang="en-US" dirty="0">
              <a:solidFill>
                <a:schemeClr val="bg1">
                  <a:lumMod val="50000"/>
                </a:schemeClr>
              </a:solidFill>
              <a:latin typeface="Huawei Sans" panose="020C0503030203020204" pitchFamily="34" charset="0"/>
            </a:endParaRPr>
          </a:p>
          <a:p>
            <a:pPr fontAlgn="ctr"/>
            <a:r>
              <a:rPr lang="en-US" b="1" dirty="0">
                <a:latin typeface="Huawei Sans" panose="020C0503030203020204" pitchFamily="34" charset="0"/>
              </a:rPr>
              <a:t>Overview of Programming Language and Python</a:t>
            </a:r>
            <a:endParaRPr lang="en-US" b="1" dirty="0">
              <a:latin typeface="Huawei Sans" panose="020C0503030203020204" pitchFamily="34" charset="0"/>
            </a:endParaRPr>
          </a:p>
          <a:p>
            <a:pPr fontAlgn="ctr"/>
            <a:r>
              <a:rPr lang="en-US" dirty="0">
                <a:solidFill>
                  <a:schemeClr val="bg1">
                    <a:lumMod val="50000"/>
                  </a:schemeClr>
                </a:solidFill>
                <a:latin typeface="Huawei Sans" panose="020C0503030203020204" pitchFamily="34" charset="0"/>
              </a:rPr>
              <a:t>Cases</a:t>
            </a:r>
            <a:endParaRPr lang="en-US" dirty="0">
              <a:solidFill>
                <a:schemeClr val="bg1">
                  <a:lumMod val="50000"/>
                </a:schemeClr>
              </a:solidFill>
              <a:latin typeface="Huawei Sans" panose="020C0503030203020204" pitchFamily="34" charset="0"/>
            </a:endParaRPr>
          </a:p>
          <a:p>
            <a:pPr fontAlgn="ctr"/>
            <a:endParaRPr lang="zh-CN" altLang="en-US" dirty="0">
              <a:latin typeface="Huawei Sans" panose="020C0503030203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20581</Words>
  <Application>WPS Presentation</Application>
  <PresentationFormat>宽屏</PresentationFormat>
  <Paragraphs>781</Paragraphs>
  <Slides>35</Slides>
  <Notes>35</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35</vt:i4>
      </vt:variant>
    </vt:vector>
  </HeadingPairs>
  <TitlesOfParts>
    <vt:vector size="48" baseType="lpstr">
      <vt:lpstr>Arial</vt:lpstr>
      <vt:lpstr>SimSun</vt:lpstr>
      <vt:lpstr>Wingdings</vt:lpstr>
      <vt:lpstr>Huawei Sans</vt:lpstr>
      <vt:lpstr>Yu Gothic UI</vt:lpstr>
      <vt:lpstr>方正兰亭黑简体</vt:lpstr>
      <vt:lpstr>Courier New</vt:lpstr>
      <vt:lpstr>Tahoma</vt:lpstr>
      <vt:lpstr>Microsoft YaHei</vt:lpstr>
      <vt:lpstr>Arial Unicode MS</vt:lpstr>
      <vt:lpstr>Huawei Sans</vt:lpstr>
      <vt:lpstr>Segoe Print</vt:lpstr>
      <vt:lpstr>1_自定义设计方案</vt:lpstr>
      <vt:lpstr>PowerPoint 演示文稿</vt:lpstr>
      <vt:lpstr>Network Programmability and Automation</vt:lpstr>
      <vt:lpstr>PowerPoint 演示文稿</vt:lpstr>
      <vt:lpstr>PowerPoint 演示文稿</vt:lpstr>
      <vt:lpstr>PowerPoint 演示文稿</vt:lpstr>
      <vt:lpstr>Background: Difficulties in Conventional Network O&amp;M</vt:lpstr>
      <vt:lpstr>Network Automation</vt:lpstr>
      <vt:lpstr>Programming-based Network Automation</vt:lpstr>
      <vt:lpstr>PowerPoint 演示文稿</vt:lpstr>
      <vt:lpstr>Programming Languages</vt:lpstr>
      <vt:lpstr>Computing Technology Stack and Program Execution Process</vt:lpstr>
      <vt:lpstr>High-level Programming Language - Compiled Language</vt:lpstr>
      <vt:lpstr>High-level Programming Language - Interpreted Language</vt:lpstr>
      <vt:lpstr>What Is Python?</vt:lpstr>
      <vt:lpstr>Python Code Execution Process</vt:lpstr>
      <vt:lpstr>Getting Started with Python Code - Interactive Running</vt:lpstr>
      <vt:lpstr>Getting Started with Python Code -  Script-based Running</vt:lpstr>
      <vt:lpstr>Code Style Guide for Python</vt:lpstr>
      <vt:lpstr>Code Style Guide for Python - Identifier Naming</vt:lpstr>
      <vt:lpstr>Code Style Guide for Python - Code Indentation</vt:lpstr>
      <vt:lpstr>Code Style Guide for Python - Using Comments</vt:lpstr>
      <vt:lpstr>Code Style Guide for Python - Source Code File Structure</vt:lpstr>
      <vt:lpstr>Python Functions and Modules</vt:lpstr>
      <vt:lpstr>Python Classes and Methods</vt:lpstr>
      <vt:lpstr>Introduction to telnetlib</vt:lpstr>
      <vt:lpstr>PowerPoint 演示文稿</vt:lpstr>
      <vt:lpstr>Case: Logging In to a Device Using telnetlib</vt:lpstr>
      <vt:lpstr>Case: Logging In to a Device Using telnetlib</vt:lpstr>
      <vt:lpstr>Case: Logging In to a Device Using telnetlib</vt:lpstr>
      <vt:lpstr>Case: Logging In to a Device Using telnetlib</vt:lpstr>
      <vt:lpstr>Case: Running Result Comparison</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user</cp:lastModifiedBy>
  <cp:revision>130</cp:revision>
  <dcterms:created xsi:type="dcterms:W3CDTF">2018-11-29T10:16:00Z</dcterms:created>
  <dcterms:modified xsi:type="dcterms:W3CDTF">2024-07-01T17:47:14Z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(3)MVa2jujsc98niVZoAMKniR2frVcyfXqx7xmerprG3BmH3QLV1oxzle/ynCjeuU59Abmm1PZW
DGIPkOF77xFaZQ0Z3gbnEhrpisr2G5mZHleLdnbu1KBoMWmtvqrfpI51nYU+CtNGFCtquHmP
6KlH8YBIB8hHnUUrwA5YEaS2bxcpVTOZNauRjYVd1jfid+Yqr8tEpbiUsv3NhUM3Q8SETIEo
oKtPYBGB9ku68haqOa</vt:lpwstr>
  </property>
  <property fmtid="{D5CDD505-2E9C-101B-9397-08002B2CF9AE}" pid="3" name="_2015_ms_pID_7253431">
    <vt:lpwstr>HdZAym0DhuCktsRMgxljonKo6aNpcy8uB7QnJ/t6DEi12g4Z3HmURC
YC2NV28iHfEIApV+sZ3A8FxKVz38GEkFXDLdVXTiVmkHIQLQFvEEw5wyPteBoBmJG/DarD1J
0MVcMdD2AgKvH6Kvxk7Xcn08PRioQ74o2UssY/ooAjhNOjM1loaEc4BELWcw64NKHUUeNi2b
588gyWkmIbP3PfDQY8I+24LMByJ0pkPdlL3g</vt:lpwstr>
  </property>
  <property fmtid="{D5CDD505-2E9C-101B-9397-08002B2CF9AE}" pid="4" name="_2015_ms_pID_7253432">
    <vt:lpwstr>kw==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1587890484</vt:lpwstr>
  </property>
  <property fmtid="{D5CDD505-2E9C-101B-9397-08002B2CF9AE}" pid="9" name="ICV">
    <vt:lpwstr>2BAB4E0E7B5F4AD39A5FFDB61593C610_12</vt:lpwstr>
  </property>
  <property fmtid="{D5CDD505-2E9C-101B-9397-08002B2CF9AE}" pid="10" name="KSOProductBuildVer">
    <vt:lpwstr>1033-12.2.0.13472</vt:lpwstr>
  </property>
</Properties>
</file>