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3828-F4B1-475A-A368-08E54CB548F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A6AF0-199C-44DC-8872-C6700205F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A6AF0-199C-44DC-8872-C6700205FE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A6AF0-199C-44DC-8872-C6700205F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4"/>
            <a:ext cx="2743200" cy="365125"/>
          </a:xfrm>
          <a:prstGeom prst="rect">
            <a:avLst/>
          </a:prstGeom>
        </p:spPr>
        <p:txBody>
          <a:bodyPr/>
          <a:lstStyle/>
          <a:p>
            <a:fld id="{C9E0289A-CA30-4FBF-B456-AC909CF99DFE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904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924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5"/>
            <a:ext cx="2743200" cy="365125"/>
          </a:xfrm>
          <a:prstGeom prst="rect">
            <a:avLst/>
          </a:prstGeom>
        </p:spPr>
        <p:txBody>
          <a:bodyPr/>
          <a:lstStyle/>
          <a:p>
            <a:fld id="{E2140844-64C6-4AD6-A2BA-91BDE1BB249E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7"/>
            <a:ext cx="2743200" cy="365125"/>
          </a:xfrm>
          <a:prstGeom prst="rect">
            <a:avLst/>
          </a:prstGeom>
        </p:spPr>
        <p:txBody>
          <a:bodyPr/>
          <a:lstStyle/>
          <a:p>
            <a:fld id="{9B82371C-3F6F-407A-8408-9C0A2786675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4509" y="65182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3"/>
            <a:ext cx="2743200" cy="365125"/>
          </a:xfrm>
          <a:prstGeom prst="rect">
            <a:avLst/>
          </a:prstGeom>
        </p:spPr>
        <p:txBody>
          <a:bodyPr/>
          <a:lstStyle/>
          <a:p>
            <a:fld id="{2C0FE6C0-0525-44E4-8BC6-06452E9EC19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33056"/>
            <a:ext cx="10363200" cy="21629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106B9A-03EB-486C-AEBE-482E58A2D60E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1981200"/>
            <a:ext cx="5085589" cy="17994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200576" y="1981200"/>
            <a:ext cx="5077024" cy="17994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8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fld id="{42E561F5-462A-421F-A2D9-2E43AE9C95E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501" y="6477000"/>
            <a:ext cx="1422400" cy="329184"/>
          </a:xfrm>
          <a:prstGeom prst="rect">
            <a:avLst/>
          </a:prstGeo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3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6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66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30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011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33056"/>
            <a:ext cx="10363200" cy="21629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C0EE43-4909-48ED-9E89-EE6AF395CA95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1981200"/>
            <a:ext cx="5085589" cy="17994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200576" y="1981200"/>
            <a:ext cx="5077024" cy="17994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769" y="891516"/>
            <a:ext cx="9885219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Assistant SemiBold" panose="00000700000000000000" pitchFamily="50" charset="-79"/>
                <a:cs typeface="Assistant SemiBold" panose="00000700000000000000" pitchFamily="50" charset="-79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15" y="2312230"/>
            <a:ext cx="4277420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08" y="5415917"/>
            <a:ext cx="699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ssistant SemiBold" panose="00000700000000000000" pitchFamily="50" charset="-79"/>
                <a:cs typeface="Assistant SemiBold" panose="00000700000000000000" pitchFamily="50" charset="-79"/>
              </a:rPr>
              <a:t>CENTRE</a:t>
            </a:r>
            <a:r>
              <a:rPr lang="en-IN" sz="2800" baseline="0" dirty="0" smtClean="0">
                <a:latin typeface="Assistant SemiBold" panose="00000700000000000000" pitchFamily="50" charset="-79"/>
                <a:cs typeface="Assistant SemiBold" panose="00000700000000000000" pitchFamily="50" charset="-79"/>
              </a:rPr>
              <a:t> OF EXCELLENCE IN IT</a:t>
            </a:r>
            <a:endParaRPr lang="en-IN" sz="2800" dirty="0">
              <a:latin typeface="Assistant SemiBold" panose="00000700000000000000" pitchFamily="50" charset="-79"/>
              <a:cs typeface="Assistant SemiBold" panose="000007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849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fld id="{A945D21C-9D93-4B08-94C5-A69F5A6E853A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501" y="6477000"/>
            <a:ext cx="1422400" cy="329184"/>
          </a:xfrm>
          <a:prstGeom prst="rect">
            <a:avLst/>
          </a:prstGeo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72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82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075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535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33056"/>
            <a:ext cx="10363200" cy="21629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AB9715-08C6-4D59-9E35-C34622584241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1981200"/>
            <a:ext cx="5085589" cy="17994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200576" y="1981200"/>
            <a:ext cx="5077024" cy="17994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194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fld id="{064FAF2C-DBC7-4BB6-8966-260AD77E8BDB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501" y="6477000"/>
            <a:ext cx="1422400" cy="329184"/>
          </a:xfrm>
          <a:prstGeom prst="rect">
            <a:avLst/>
          </a:prstGeo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57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215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06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3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209263"/>
            <a:ext cx="9490364" cy="58044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ssistant SemiBold" panose="00000700000000000000" pitchFamily="50" charset="-79"/>
                <a:ea typeface="Cambria" panose="02040503050406030204" pitchFamily="18" charset="0"/>
                <a:cs typeface="Assistant SemiBold" panose="00000700000000000000" pitchFamily="50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743"/>
            <a:ext cx="10515600" cy="5063548"/>
          </a:xfrm>
        </p:spPr>
        <p:txBody>
          <a:bodyPr anchor="ctr"/>
          <a:lstStyle>
            <a:lvl1pPr algn="just">
              <a:defRPr>
                <a:latin typeface="Assistant" panose="00000500000000000000" pitchFamily="50" charset="-79"/>
                <a:ea typeface="Cambria" panose="02040503050406030204" pitchFamily="18" charset="0"/>
                <a:cs typeface="Assistant" panose="00000500000000000000" pitchFamily="50" charset="-79"/>
              </a:defRPr>
            </a:lvl1pPr>
            <a:lvl2pPr algn="just">
              <a:defRPr>
                <a:latin typeface="Assistant" panose="00000500000000000000" pitchFamily="50" charset="-79"/>
                <a:ea typeface="Cambria" panose="02040503050406030204" pitchFamily="18" charset="0"/>
                <a:cs typeface="Assistant" panose="00000500000000000000" pitchFamily="50" charset="-79"/>
              </a:defRPr>
            </a:lvl2pPr>
            <a:lvl3pPr algn="just">
              <a:defRPr>
                <a:latin typeface="Assistant" panose="00000500000000000000" pitchFamily="50" charset="-79"/>
                <a:ea typeface="Cambria" panose="02040503050406030204" pitchFamily="18" charset="0"/>
                <a:cs typeface="Assistant" panose="00000500000000000000" pitchFamily="50" charset="-79"/>
              </a:defRPr>
            </a:lvl3pPr>
            <a:lvl4pPr algn="just">
              <a:defRPr>
                <a:latin typeface="Assistant" panose="00000500000000000000" pitchFamily="50" charset="-79"/>
                <a:ea typeface="Cambria" panose="02040503050406030204" pitchFamily="18" charset="0"/>
                <a:cs typeface="Assistant" panose="00000500000000000000" pitchFamily="50" charset="-79"/>
              </a:defRPr>
            </a:lvl4pPr>
            <a:lvl5pPr algn="just">
              <a:defRPr>
                <a:latin typeface="Assistant" panose="00000500000000000000" pitchFamily="50" charset="-79"/>
                <a:ea typeface="Cambria" panose="02040503050406030204" pitchFamily="18" charset="0"/>
                <a:cs typeface="Assistant" panose="00000500000000000000" pitchFamily="50" charset="-79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1"/>
            <a:ext cx="2743200" cy="365125"/>
          </a:xfrm>
          <a:prstGeom prst="rect">
            <a:avLst/>
          </a:prstGeom>
        </p:spPr>
        <p:txBody>
          <a:bodyPr/>
          <a:lstStyle/>
          <a:p>
            <a:fld id="{66E28792-71C5-4EC5-ADC3-CCBBB60CE76C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41190"/>
            <a:ext cx="105156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3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023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" y="6262833"/>
            <a:ext cx="2743200" cy="365125"/>
          </a:xfrm>
          <a:prstGeom prst="rect">
            <a:avLst/>
          </a:prstGeom>
        </p:spPr>
        <p:txBody>
          <a:bodyPr/>
          <a:lstStyle/>
          <a:p>
            <a:fld id="{68516926-FB80-40CD-A10A-956D476F30CE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B4EA7579-D7F1-4B1F-A2CA-E2C2C9181D7B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482"/>
            <a:ext cx="10174576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2AB0FD83-2DCD-4E38-8415-1A40FF9956FB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8"/>
            <a:ext cx="2743200" cy="365125"/>
          </a:xfrm>
          <a:prstGeom prst="rect">
            <a:avLst/>
          </a:prstGeom>
        </p:spPr>
        <p:txBody>
          <a:bodyPr/>
          <a:lstStyle/>
          <a:p>
            <a:fld id="{9DC222FD-0161-4684-BDA8-241475A5AF4F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419" y="65182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E6969127-FB5D-4D13-8E9D-D978E72996F8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2273" y="65494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37073" y="6549448"/>
            <a:ext cx="2743200" cy="365125"/>
          </a:xfrm>
        </p:spPr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F6AF6C7E-2550-4C10-911A-77CF7177D88E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Centre of Excellence in IT, UPNG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082"/>
            <a:ext cx="998220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65" y="914401"/>
            <a:ext cx="10958945" cy="526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364" y="6539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9D781FF6-09E1-40D4-86C3-182178720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13564" y="6539056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Centre of Excellence in IT, UPNG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7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>
              <a:lumMod val="50000"/>
            </a:schemeClr>
          </a:solidFill>
          <a:latin typeface="Assistant SemiBold" panose="00000700000000000000" pitchFamily="50" charset="-79"/>
          <a:ea typeface="+mj-ea"/>
          <a:cs typeface="Assistant SemiBold" panose="00000700000000000000" pitchFamily="50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1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sistant" panose="00000500000000000000" pitchFamily="50" charset="-79"/>
          <a:ea typeface="+mn-ea"/>
          <a:cs typeface="Assistant" panose="00000500000000000000" pitchFamily="50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18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sistant" panose="00000500000000000000" pitchFamily="50" charset="-79"/>
          <a:ea typeface="+mn-ea"/>
          <a:cs typeface="Assistant" panose="00000500000000000000" pitchFamily="50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18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sistant" panose="00000500000000000000" pitchFamily="50" charset="-79"/>
          <a:ea typeface="+mn-ea"/>
          <a:cs typeface="Assistant" panose="00000500000000000000" pitchFamily="50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18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sistant" panose="00000500000000000000" pitchFamily="50" charset="-79"/>
          <a:ea typeface="+mn-ea"/>
          <a:cs typeface="Assistant" panose="00000500000000000000" pitchFamily="50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18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sistant" panose="00000500000000000000" pitchFamily="50" charset="-79"/>
          <a:ea typeface="+mn-ea"/>
          <a:cs typeface="Assistant" panose="00000500000000000000" pitchFamily="50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021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Chapter 1: Introduction to Networking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9301"/>
            <a:ext cx="9144000" cy="369440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5100" b="1" dirty="0"/>
          </a:p>
          <a:p>
            <a:pPr algn="l"/>
            <a:r>
              <a:rPr lang="en-US" sz="5100" b="1" dirty="0" smtClean="0"/>
              <a:t>Outcome:</a:t>
            </a:r>
          </a:p>
          <a:p>
            <a:pPr marL="457200" indent="-457200" algn="l">
              <a:buAutoNum type="arabicPeriod"/>
            </a:pPr>
            <a:r>
              <a:rPr lang="en-US" sz="5600" dirty="0" smtClean="0"/>
              <a:t>You’ll </a:t>
            </a:r>
            <a:r>
              <a:rPr lang="en-US" sz="5600" dirty="0"/>
              <a:t>be able to explain all five layers of network model</a:t>
            </a:r>
            <a:r>
              <a:rPr lang="en-US" sz="5600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en-US" sz="5600" dirty="0"/>
              <a:t>You’ll be able to identify and describe each layer and what purpose it serves</a:t>
            </a:r>
            <a:r>
              <a:rPr lang="en-US" sz="5600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en-US" sz="5600" dirty="0"/>
              <a:t>You’ll be able to identify and describe various networking cables and </a:t>
            </a:r>
            <a:r>
              <a:rPr lang="en-US" sz="5600" dirty="0" smtClean="0"/>
              <a:t>devices.</a:t>
            </a:r>
          </a:p>
          <a:p>
            <a:pPr marL="457200" indent="-457200" algn="l">
              <a:buAutoNum type="arabicPeriod"/>
            </a:pPr>
            <a:r>
              <a:rPr lang="en-US" sz="5600" dirty="0"/>
              <a:t>You’ll be able to have deep understanding in Physical and Datalink </a:t>
            </a:r>
            <a:r>
              <a:rPr lang="en-US" sz="5600" dirty="0" smtClean="0"/>
              <a:t>Layer.</a:t>
            </a:r>
          </a:p>
          <a:p>
            <a:pPr marL="457200" indent="-457200" algn="l">
              <a:buAutoNum type="arabicPeriod"/>
            </a:pPr>
            <a:r>
              <a:rPr lang="en-US" sz="5600" dirty="0" smtClean="0"/>
              <a:t>You’ll be able to understand TCP/IP utilities/commands </a:t>
            </a:r>
            <a:r>
              <a:rPr lang="en-US" sz="5600" dirty="0" err="1" smtClean="0"/>
              <a:t>e.g</a:t>
            </a:r>
            <a:r>
              <a:rPr lang="en-US" sz="5600" dirty="0" smtClean="0"/>
              <a:t> -ipconfig</a:t>
            </a:r>
            <a:r>
              <a:rPr lang="en-US" sz="5600" dirty="0"/>
              <a:t>, ping, </a:t>
            </a:r>
            <a:r>
              <a:rPr lang="en-US" sz="5600" dirty="0" err="1"/>
              <a:t>netstat</a:t>
            </a:r>
            <a:r>
              <a:rPr lang="en-US" sz="5600" dirty="0"/>
              <a:t>, </a:t>
            </a:r>
            <a:r>
              <a:rPr lang="en-US" sz="5600" dirty="0" err="1"/>
              <a:t>arp</a:t>
            </a:r>
            <a:r>
              <a:rPr lang="en-US" sz="5600" dirty="0"/>
              <a:t>, </a:t>
            </a:r>
            <a:r>
              <a:rPr lang="en-US" sz="5600" dirty="0" err="1"/>
              <a:t>nslookup</a:t>
            </a:r>
            <a:r>
              <a:rPr lang="en-US" sz="5600" dirty="0"/>
              <a:t>, traceroute</a:t>
            </a:r>
            <a:endParaRPr lang="en-US" sz="5600" dirty="0" smtClean="0"/>
          </a:p>
          <a:p>
            <a:pPr marL="457200" indent="-457200" algn="l">
              <a:buAutoNum type="arabicPeriod"/>
            </a:pPr>
            <a:endParaRPr lang="en-US" sz="1600" dirty="0" smtClean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1.1 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77981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6400" dirty="0" smtClean="0"/>
          </a:p>
          <a:p>
            <a:r>
              <a:rPr lang="en-US" sz="6400" dirty="0" smtClean="0"/>
              <a:t>Networking is critical today.</a:t>
            </a:r>
            <a:endParaRPr lang="en-US" sz="6400" dirty="0"/>
          </a:p>
          <a:p>
            <a:r>
              <a:rPr lang="en-US" sz="6400" dirty="0" smtClean="0"/>
              <a:t>Computer networking is understanding how a system communicates with another system.</a:t>
            </a:r>
          </a:p>
          <a:p>
            <a:r>
              <a:rPr lang="en-US" sz="6400" dirty="0"/>
              <a:t>The defined set of standards that computers must follow in order to communicate properly is called a </a:t>
            </a:r>
            <a:r>
              <a:rPr lang="en-US" sz="6400" b="1" dirty="0" smtClean="0"/>
              <a:t>protocol.</a:t>
            </a:r>
          </a:p>
          <a:p>
            <a:r>
              <a:rPr lang="en-US" sz="6400" dirty="0"/>
              <a:t>Computer networking is the name </a:t>
            </a:r>
            <a:r>
              <a:rPr lang="en-US" sz="6400" dirty="0" smtClean="0"/>
              <a:t>given </a:t>
            </a:r>
            <a:r>
              <a:rPr lang="en-US" sz="6400" dirty="0"/>
              <a:t>to the full scope of how computers communicate with each other</a:t>
            </a:r>
            <a:r>
              <a:rPr lang="en-US" sz="6400" dirty="0" smtClean="0"/>
              <a:t>.</a:t>
            </a:r>
          </a:p>
          <a:p>
            <a:r>
              <a:rPr lang="en-US" sz="5600" dirty="0"/>
              <a:t>Networking involves ensuring that computers can </a:t>
            </a:r>
            <a:r>
              <a:rPr lang="en-US" sz="5600" dirty="0" smtClean="0"/>
              <a:t>communicate with each other</a:t>
            </a:r>
            <a:r>
              <a:rPr lang="en-US" sz="5600" dirty="0"/>
              <a:t> </a:t>
            </a:r>
            <a:r>
              <a:rPr lang="en-US" sz="5600" dirty="0" smtClean="0"/>
              <a:t>and </a:t>
            </a:r>
            <a:r>
              <a:rPr lang="en-US" sz="5600" dirty="0"/>
              <a:t>use protocols that </a:t>
            </a:r>
            <a:r>
              <a:rPr lang="en-US" sz="5600" dirty="0" smtClean="0"/>
              <a:t>others </a:t>
            </a:r>
            <a:r>
              <a:rPr lang="en-US" sz="5600" dirty="0"/>
              <a:t>can understand.</a:t>
            </a:r>
          </a:p>
          <a:p>
            <a:r>
              <a:rPr lang="en-US" sz="5600" dirty="0"/>
              <a:t>There are lots of models used to describe the different layers at play with </a:t>
            </a:r>
            <a:r>
              <a:rPr lang="en-US" sz="5600" dirty="0" smtClean="0"/>
              <a:t>computer networking</a:t>
            </a:r>
            <a:r>
              <a:rPr lang="en-US" sz="5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 </a:t>
            </a:r>
            <a:r>
              <a:rPr lang="en-US" b="1" dirty="0"/>
              <a:t>The TCP/IP Five‐Layer Network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40" y="1052945"/>
            <a:ext cx="8237828" cy="50707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Generally, </a:t>
            </a:r>
            <a:r>
              <a:rPr lang="en-US" dirty="0"/>
              <a:t>o</a:t>
            </a:r>
            <a:r>
              <a:rPr lang="en-US" dirty="0" smtClean="0"/>
              <a:t>n what layer the router resides on any network?</a:t>
            </a:r>
          </a:p>
          <a:p>
            <a:pPr marL="0" indent="0">
              <a:buNone/>
            </a:pPr>
            <a:r>
              <a:rPr lang="en-US" dirty="0" smtClean="0"/>
              <a:t>A. Layer 1</a:t>
            </a:r>
          </a:p>
          <a:p>
            <a:pPr marL="0" indent="0">
              <a:buNone/>
            </a:pPr>
            <a:r>
              <a:rPr lang="en-US" dirty="0" smtClean="0"/>
              <a:t>B. Layer 2</a:t>
            </a:r>
          </a:p>
          <a:p>
            <a:pPr marL="0" indent="0">
              <a:buNone/>
            </a:pPr>
            <a:r>
              <a:rPr lang="en-US" dirty="0" smtClean="0"/>
              <a:t>C. Layer 3</a:t>
            </a:r>
          </a:p>
          <a:p>
            <a:pPr marL="0" indent="0">
              <a:buNone/>
            </a:pPr>
            <a:r>
              <a:rPr lang="en-US" dirty="0" smtClean="0"/>
              <a:t>D. None of the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Correct Answer: </a:t>
            </a:r>
            <a:r>
              <a:rPr lang="en-US" dirty="0"/>
              <a:t>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4</a:t>
            </a:fld>
            <a:endParaRPr lang="en-US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Option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Option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6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Basic Networking devices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710"/>
            <a:ext cx="10515600" cy="527858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5600" dirty="0"/>
          </a:p>
          <a:p>
            <a:r>
              <a:rPr lang="en-US" sz="7200" dirty="0"/>
              <a:t>Cables </a:t>
            </a:r>
            <a:r>
              <a:rPr lang="en-US" sz="7200"/>
              <a:t>- </a:t>
            </a:r>
            <a:r>
              <a:rPr lang="en-US" sz="7200" smtClean="0"/>
              <a:t>Connect </a:t>
            </a:r>
            <a:r>
              <a:rPr lang="en-US" sz="7200" dirty="0"/>
              <a:t>different devices to each other allowing data to be transmitted over </a:t>
            </a:r>
            <a:r>
              <a:rPr lang="en-US" sz="7200" dirty="0" smtClean="0"/>
              <a:t>them.</a:t>
            </a:r>
          </a:p>
          <a:p>
            <a:r>
              <a:rPr lang="en-US" sz="7200" dirty="0"/>
              <a:t>Hubs - </a:t>
            </a:r>
            <a:r>
              <a:rPr lang="en-US" sz="7200" dirty="0" smtClean="0"/>
              <a:t>physical </a:t>
            </a:r>
            <a:r>
              <a:rPr lang="en-US" sz="7200" dirty="0"/>
              <a:t>layer device that allows for connections from many computers at once.</a:t>
            </a:r>
            <a:endParaRPr lang="en-US" sz="7200" dirty="0" smtClean="0"/>
          </a:p>
          <a:p>
            <a:r>
              <a:rPr lang="en-US" sz="7200" dirty="0"/>
              <a:t>Switches - </a:t>
            </a:r>
            <a:r>
              <a:rPr lang="en-US" sz="7200" dirty="0" smtClean="0"/>
              <a:t>hardware </a:t>
            </a:r>
            <a:r>
              <a:rPr lang="en-US" sz="7200" dirty="0"/>
              <a:t>device that channels incoming data from multiple input ports to a specific </a:t>
            </a:r>
            <a:r>
              <a:rPr lang="en-US" sz="7200" dirty="0" smtClean="0"/>
              <a:t>output port </a:t>
            </a:r>
            <a:r>
              <a:rPr lang="en-US" sz="7200" dirty="0"/>
              <a:t>that will take it toward its intended destination</a:t>
            </a:r>
            <a:endParaRPr lang="en-US" sz="7200" i="1" dirty="0" smtClean="0"/>
          </a:p>
          <a:p>
            <a:r>
              <a:rPr lang="en-US" sz="7200" dirty="0"/>
              <a:t>Routers - device that knows how to forward data between </a:t>
            </a:r>
            <a:r>
              <a:rPr lang="en-US" sz="7200" dirty="0" smtClean="0"/>
              <a:t>different </a:t>
            </a:r>
            <a:r>
              <a:rPr lang="en-US" sz="7200" dirty="0"/>
              <a:t>networks.</a:t>
            </a:r>
            <a:endParaRPr lang="en-US" sz="7200" dirty="0" smtClean="0"/>
          </a:p>
          <a:p>
            <a:r>
              <a:rPr lang="en-US" sz="7200" dirty="0" smtClean="0"/>
              <a:t>Clients  -  any  machine that  is receiving the data or a service in a network.</a:t>
            </a:r>
          </a:p>
          <a:p>
            <a:r>
              <a:rPr lang="en-US" sz="5600" dirty="0" smtClean="0"/>
              <a:t>Servers</a:t>
            </a:r>
            <a:r>
              <a:rPr lang="en-US" dirty="0" smtClean="0"/>
              <a:t>       -   </a:t>
            </a:r>
            <a:r>
              <a:rPr lang="en-US" sz="7200" dirty="0" smtClean="0"/>
              <a:t>any machine that is providing  the data or a service to a client in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1.4 </a:t>
            </a:r>
            <a:r>
              <a:rPr lang="en-US" b="1" dirty="0"/>
              <a:t>The Physical Layer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6689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Bit</a:t>
            </a:r>
            <a:r>
              <a:rPr lang="en-US" dirty="0" smtClean="0"/>
              <a:t> - Is </a:t>
            </a:r>
            <a:r>
              <a:rPr lang="en-US" dirty="0"/>
              <a:t>the smallest representation of data that a computer can understand. </a:t>
            </a:r>
            <a:endParaRPr lang="en-US" dirty="0" smtClean="0"/>
          </a:p>
          <a:p>
            <a:r>
              <a:rPr lang="en-US" b="1" dirty="0"/>
              <a:t>Modulation</a:t>
            </a:r>
            <a:r>
              <a:rPr lang="en-US" dirty="0"/>
              <a:t> - Ones and zeros are sent across those network cables through a process called modulation</a:t>
            </a:r>
            <a:r>
              <a:rPr lang="en-US" dirty="0" smtClean="0"/>
              <a:t>.</a:t>
            </a:r>
          </a:p>
          <a:p>
            <a:r>
              <a:rPr lang="en-US" b="1" dirty="0"/>
              <a:t>Twisted Pair </a:t>
            </a:r>
            <a:r>
              <a:rPr lang="en-US" b="1" dirty="0" smtClean="0"/>
              <a:t>Cabling </a:t>
            </a:r>
            <a:r>
              <a:rPr lang="en-US" dirty="0" smtClean="0"/>
              <a:t>- </a:t>
            </a:r>
            <a:r>
              <a:rPr lang="en-US" dirty="0"/>
              <a:t>The most common type of cabling used for connecting computing devices is known as twisted pair</a:t>
            </a:r>
            <a:r>
              <a:rPr lang="en-US" dirty="0" smtClean="0"/>
              <a:t>.</a:t>
            </a:r>
          </a:p>
          <a:p>
            <a:r>
              <a:rPr lang="en-US" b="1" dirty="0"/>
              <a:t>Duplex </a:t>
            </a:r>
            <a:r>
              <a:rPr lang="en-US" b="1" dirty="0" smtClean="0"/>
              <a:t>communication </a:t>
            </a:r>
            <a:r>
              <a:rPr lang="en-US" dirty="0" smtClean="0"/>
              <a:t>- </a:t>
            </a:r>
            <a:r>
              <a:rPr lang="en-US" dirty="0"/>
              <a:t>Duplex communication is the concept that information can flow in both directions across the cable</a:t>
            </a:r>
            <a:r>
              <a:rPr lang="en-US" dirty="0" smtClean="0"/>
              <a:t>.</a:t>
            </a:r>
          </a:p>
          <a:p>
            <a:r>
              <a:rPr lang="en-US" b="1" dirty="0"/>
              <a:t>Network Ports </a:t>
            </a:r>
            <a:r>
              <a:rPr lang="en-US" b="1" dirty="0" smtClean="0"/>
              <a:t>- </a:t>
            </a:r>
            <a:r>
              <a:rPr lang="en-US" dirty="0"/>
              <a:t>The most common </a:t>
            </a:r>
            <a:r>
              <a:rPr lang="en-US" dirty="0" smtClean="0"/>
              <a:t>plug is </a:t>
            </a:r>
            <a:r>
              <a:rPr lang="en-US" dirty="0"/>
              <a:t>known as an RJ‐45 or Registered Jack </a:t>
            </a:r>
            <a:r>
              <a:rPr lang="en-US" dirty="0" smtClean="0"/>
              <a:t>45. </a:t>
            </a:r>
            <a:r>
              <a:rPr lang="en-US" dirty="0"/>
              <a:t>A network </a:t>
            </a:r>
            <a:r>
              <a:rPr lang="en-US" dirty="0" smtClean="0"/>
              <a:t>cable with </a:t>
            </a:r>
            <a:r>
              <a:rPr lang="en-US" dirty="0"/>
              <a:t>an RJ‐45 plug can connect to an RJ‐45 network port</a:t>
            </a:r>
            <a:r>
              <a:rPr lang="en-US" dirty="0" smtClean="0"/>
              <a:t>.</a:t>
            </a:r>
          </a:p>
          <a:p>
            <a:r>
              <a:rPr lang="en-US" b="1" dirty="0"/>
              <a:t>Patch Panels -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device containing many net ports but it does no other 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1.5 Data link Layer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smtClean="0"/>
              <a:t>Ethernet </a:t>
            </a:r>
            <a:r>
              <a:rPr lang="en-US" sz="1900" dirty="0" smtClean="0"/>
              <a:t>- </a:t>
            </a:r>
            <a:r>
              <a:rPr lang="en-US" sz="1900" dirty="0"/>
              <a:t>The protocol most widely used to send data across individual </a:t>
            </a:r>
            <a:r>
              <a:rPr lang="en-US" sz="1900" dirty="0" smtClean="0"/>
              <a:t>links.</a:t>
            </a:r>
          </a:p>
          <a:p>
            <a:r>
              <a:rPr lang="en-US" sz="1900" b="1" dirty="0" smtClean="0"/>
              <a:t>MAC Address </a:t>
            </a:r>
            <a:r>
              <a:rPr lang="en-US" sz="1900" dirty="0" smtClean="0"/>
              <a:t>- </a:t>
            </a:r>
            <a:r>
              <a:rPr lang="en-US" sz="1900" dirty="0"/>
              <a:t>G</a:t>
            </a:r>
            <a:r>
              <a:rPr lang="en-US" sz="1900" dirty="0" smtClean="0"/>
              <a:t>lobally </a:t>
            </a:r>
            <a:r>
              <a:rPr lang="en-US" sz="1900" dirty="0"/>
              <a:t>unique identifier attached to an individual network </a:t>
            </a:r>
            <a:r>
              <a:rPr lang="en-US" sz="1900" dirty="0" smtClean="0"/>
              <a:t>interface</a:t>
            </a:r>
          </a:p>
          <a:p>
            <a:r>
              <a:rPr lang="en-US" sz="1900" b="1" dirty="0" smtClean="0"/>
              <a:t>Unicast</a:t>
            </a:r>
            <a:r>
              <a:rPr lang="en-US" sz="1900" dirty="0" smtClean="0"/>
              <a:t> - </a:t>
            </a:r>
            <a:r>
              <a:rPr lang="en-US" sz="1900" dirty="0"/>
              <a:t>The unicast address will have the value of the MAC address of the destination device</a:t>
            </a:r>
            <a:r>
              <a:rPr lang="en-US" sz="1900" dirty="0" smtClean="0"/>
              <a:t>.</a:t>
            </a:r>
          </a:p>
          <a:p>
            <a:r>
              <a:rPr lang="en-US" sz="1900" b="1" dirty="0" smtClean="0"/>
              <a:t>Multicast Frames- </a:t>
            </a:r>
            <a:r>
              <a:rPr lang="en-US" sz="1900" dirty="0"/>
              <a:t>These are frames that are transmitted to a select group of destinations</a:t>
            </a:r>
            <a:r>
              <a:rPr lang="en-US" sz="1900" dirty="0" smtClean="0"/>
              <a:t>.</a:t>
            </a:r>
          </a:p>
          <a:p>
            <a:r>
              <a:rPr lang="en-US" sz="1900" b="1" dirty="0" smtClean="0"/>
              <a:t>Broadcast</a:t>
            </a:r>
            <a:r>
              <a:rPr lang="en-US" sz="1900" dirty="0" smtClean="0"/>
              <a:t> - </a:t>
            </a:r>
            <a:r>
              <a:rPr lang="en-US" sz="1900" dirty="0"/>
              <a:t>An Ethernet broadcast is sent to every single device on a LAN</a:t>
            </a:r>
            <a:r>
              <a:rPr lang="en-US" sz="1900" dirty="0" smtClean="0"/>
              <a:t>.</a:t>
            </a:r>
          </a:p>
          <a:p>
            <a:r>
              <a:rPr lang="en-US" sz="1900" b="1" dirty="0" smtClean="0"/>
              <a:t>Data </a:t>
            </a:r>
            <a:r>
              <a:rPr lang="en-US" sz="1900" b="1" dirty="0"/>
              <a:t>packet </a:t>
            </a:r>
            <a:r>
              <a:rPr lang="en-US" sz="1900" dirty="0" smtClean="0"/>
              <a:t>- is a </a:t>
            </a:r>
            <a:r>
              <a:rPr lang="en-US" sz="1900" dirty="0"/>
              <a:t>term that represents any single set of binary data being sent across a </a:t>
            </a:r>
            <a:r>
              <a:rPr lang="en-US" sz="1900" dirty="0" smtClean="0"/>
              <a:t>network link.</a:t>
            </a:r>
            <a:endParaRPr lang="en-US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6752" y="3043451"/>
            <a:ext cx="496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Questions ???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8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FF6-09E1-40D4-86C3-1821787209C8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16367" y="2967335"/>
            <a:ext cx="8127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TCP/IP utilities-ipconfig</a:t>
            </a:r>
            <a:r>
              <a:rPr lang="en-US" dirty="0"/>
              <a:t>, ping, </a:t>
            </a:r>
            <a:r>
              <a:rPr lang="en-US" dirty="0" err="1"/>
              <a:t>netstat</a:t>
            </a:r>
            <a:r>
              <a:rPr lang="en-US" dirty="0"/>
              <a:t>, </a:t>
            </a:r>
            <a:r>
              <a:rPr lang="en-US" dirty="0" err="1"/>
              <a:t>arp</a:t>
            </a:r>
            <a:r>
              <a:rPr lang="en-US" dirty="0"/>
              <a:t>, </a:t>
            </a:r>
            <a:r>
              <a:rPr lang="en-US" dirty="0" err="1"/>
              <a:t>nslookup</a:t>
            </a:r>
            <a:r>
              <a:rPr lang="en-US" dirty="0"/>
              <a:t>, traceroute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1016367" y="280632"/>
            <a:ext cx="4063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Lab Practice </a:t>
            </a:r>
          </a:p>
        </p:txBody>
      </p:sp>
    </p:spTree>
    <p:extLst>
      <p:ext uri="{BB962C8B-B14F-4D97-AF65-F5344CB8AC3E}">
        <p14:creationId xmlns:p14="http://schemas.microsoft.com/office/powerpoint/2010/main" val="953384740"/>
      </p:ext>
    </p:extLst>
  </p:cSld>
  <p:clrMapOvr>
    <a:masterClrMapping/>
  </p:clrMapOvr>
</p:sld>
</file>

<file path=ppt/theme/theme1.xml><?xml version="1.0" encoding="utf-8"?>
<a:theme xmlns:a="http://schemas.openxmlformats.org/drawingml/2006/main" name="ceitTheme_v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_v4" id="{078EAFC5-AE3D-4BC4-B269-D69D7026CC76}" vid="{D913FD7E-8429-42D6-BC4A-FC8067164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ceitTheme_v4</Template>
  <TotalTime>5796</TotalTime>
  <Words>576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Assistant</vt:lpstr>
      <vt:lpstr>Assistant SemiBold</vt:lpstr>
      <vt:lpstr>Calibri</vt:lpstr>
      <vt:lpstr>Cambria</vt:lpstr>
      <vt:lpstr>Karma Medium</vt:lpstr>
      <vt:lpstr>ceitTheme_v4</vt:lpstr>
      <vt:lpstr>Chapter 1: Introduction to Networking</vt:lpstr>
      <vt:lpstr>1.1 Introduction </vt:lpstr>
      <vt:lpstr>1.2 The TCP/IP Five‐Layer Network Model</vt:lpstr>
      <vt:lpstr>Quiz Time</vt:lpstr>
      <vt:lpstr>1.3 Basic Networking devices </vt:lpstr>
      <vt:lpstr>1.4 The Physical Layer </vt:lpstr>
      <vt:lpstr>  1.5 Data link Layer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Services</dc:title>
  <dc:creator>budibudilpt</dc:creator>
  <cp:lastModifiedBy>budibudilpt</cp:lastModifiedBy>
  <cp:revision>62</cp:revision>
  <dcterms:created xsi:type="dcterms:W3CDTF">2021-01-14T23:06:08Z</dcterms:created>
  <dcterms:modified xsi:type="dcterms:W3CDTF">2021-02-07T03:11:36Z</dcterms:modified>
</cp:coreProperties>
</file>