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66" r:id="rId3"/>
    <p:sldId id="26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oppins" panose="00000500000000000000" pitchFamily="2" charset="-18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XMjpKdOZMbqgcJFAryASTqGq7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40B075-6EF5-48B5-A6D8-1DA6AB4E73CC}">
  <a:tblStyle styleId="{4840B075-6EF5-48B5-A6D8-1DA6AB4E73C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3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4944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667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4159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1506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140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15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190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74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/>
          <p:nvPr/>
        </p:nvSpPr>
        <p:spPr>
          <a:xfrm>
            <a:off x="10911636" y="-773508"/>
            <a:ext cx="2111432" cy="2111432"/>
          </a:xfrm>
          <a:prstGeom prst="ellipse">
            <a:avLst/>
          </a:prstGeom>
          <a:solidFill>
            <a:srgbClr val="98A1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/>
          <p:nvPr/>
        </p:nvSpPr>
        <p:spPr>
          <a:xfrm rot="-2793109">
            <a:off x="11309305" y="4498671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/>
          <p:nvPr/>
        </p:nvSpPr>
        <p:spPr>
          <a:xfrm rot="-1002334">
            <a:off x="-581181" y="-552332"/>
            <a:ext cx="1396941" cy="1335601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/>
          <p:nvPr/>
        </p:nvSpPr>
        <p:spPr>
          <a:xfrm rot="-1002334">
            <a:off x="11243410" y="904269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-546948" y="-935831"/>
            <a:ext cx="1871662" cy="1871662"/>
          </a:xfrm>
          <a:prstGeom prst="ellipse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9522" y="2521772"/>
            <a:ext cx="714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8712742" y="4447259"/>
            <a:ext cx="2301945" cy="2343600"/>
          </a:xfrm>
          <a:prstGeom prst="roundRect">
            <a:avLst>
              <a:gd name="adj" fmla="val 9719"/>
            </a:avLst>
          </a:prstGeom>
          <a:blipFill rotWithShape="1">
            <a:blip r:embed="rId4">
              <a:alphaModFix/>
            </a:blip>
            <a:stretch>
              <a:fillRect l="-21152" t="-2992" r="-21152" b="-7364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6348" y="3236148"/>
            <a:ext cx="714796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1" name="Google Shape;3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1552" y="3591391"/>
            <a:ext cx="7267848" cy="610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110" y="209347"/>
            <a:ext cx="797776" cy="88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5"/>
          <p:cNvSpPr/>
          <p:nvPr/>
        </p:nvSpPr>
        <p:spPr>
          <a:xfrm rot="-1002334">
            <a:off x="-458579" y="-534985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123" y="4493570"/>
            <a:ext cx="7043864" cy="583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5"/>
          <p:cNvPicPr preferRelativeResize="0"/>
          <p:nvPr/>
        </p:nvPicPr>
        <p:blipFill rotWithShape="1">
          <a:blip r:embed="rId4">
            <a:alphaModFix/>
          </a:blip>
          <a:srcRect l="77135" t="68889"/>
          <a:stretch/>
        </p:blipFill>
        <p:spPr>
          <a:xfrm>
            <a:off x="10693055" y="3962399"/>
            <a:ext cx="2475959" cy="224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>
  <p:cSld name="1_Tytuł i zawartość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52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2100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6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885086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3" name="Google Shape;53;p17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2140897" y="-1154171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7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4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-194856" y="-934857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latin typeface="Poppins"/>
                <a:ea typeface="Poppins"/>
                <a:cs typeface="Poppins"/>
                <a:sym typeface="Poppins"/>
              </a:rPr>
              <a:t>Projekt Końcowy</a:t>
            </a:r>
            <a:endParaRPr sz="5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2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Izabela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Płomińska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ZDTESTpol127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Testy aplikacji Guru99</a:t>
            </a:r>
            <a:br>
              <a:rPr lang="en-US" dirty="0">
                <a:latin typeface="Poppins"/>
                <a:ea typeface="Poppins"/>
                <a:cs typeface="Poppins"/>
                <a:sym typeface="Poppins"/>
              </a:rPr>
            </a:b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Elementy dodatkowe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Nagrywanie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testów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za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Selenium IDE.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Korzystanie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deweloperskich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przeglądarce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internetowej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Wysyłanie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request’ów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za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Postman, (GET, POST, PUT, DELETE).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Przepisanie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wybranego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przypadku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testowego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za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Behavior Driven Development.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Elementy dodatkowe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Nagrywanie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testów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za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Selenium IDE.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	Dzięki temu narzędziu można w łatwy sposób nagrywać testy i automatyzować powtarzalne czynności testowe.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1EFCF4F-6CE0-97BF-CE60-2A698A06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63" y="2939353"/>
            <a:ext cx="6573625" cy="34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3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Elementy dodatkowe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Korzystanie z narzędzi deweloperskich w przeglądarce internetowej.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	Dzięki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DevTools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można w łatwy sposób przykładowo sprawdzić działanie aplikacji na różnych urządzeniach, zgodność ze specyfikacją, fragmenty kodu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html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, czy testować ruch na stronie.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087F613-68C4-7FD4-A7D9-75CD304BF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358" y="3247989"/>
            <a:ext cx="6435399" cy="306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8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Elementy dodatkowe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Wysyłanie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request’ów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za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Postman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.</a:t>
            </a:r>
            <a:endParaRPr lang="en-US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	Dzięki narzędziu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Postman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można testować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endpointy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. Podstawowe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requesty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to: GET, POST, PUT, DELETE.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5489A18-4398-66D8-4EFA-3FE26E540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52" y="3034673"/>
            <a:ext cx="6219319" cy="32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5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Elementy dodatkowe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Przepisanie wybranego przypadku testowego za pomocą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Behavior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Driven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Development.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pl-PL" sz="1600" dirty="0">
                <a:latin typeface="Poppins"/>
                <a:ea typeface="Poppins"/>
                <a:cs typeface="Poppins"/>
                <a:sym typeface="Poppins"/>
              </a:rPr>
              <a:t>Testy automatyczne znacznie przyspieszają wykonywanie testów. Dzięki znajomości przykładowo języka Java i odpowiednich </a:t>
            </a:r>
            <a:r>
              <a:rPr lang="pl-PL" sz="1600" dirty="0" err="1">
                <a:latin typeface="Poppins"/>
                <a:ea typeface="Poppins"/>
                <a:cs typeface="Poppins"/>
                <a:sym typeface="Poppins"/>
              </a:rPr>
              <a:t>frameworków</a:t>
            </a:r>
            <a:r>
              <a:rPr lang="pl-PL" sz="1600" dirty="0">
                <a:latin typeface="Poppins"/>
                <a:ea typeface="Poppins"/>
                <a:cs typeface="Poppins"/>
                <a:sym typeface="Poppins"/>
              </a:rPr>
              <a:t> można napisać testy, dzięki którym przyspieszymy cały proces testowania i zautomatyzujemy powtarzalne czynności. 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	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6F9E681-3B8E-3278-C518-DB3C14D63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894" y="3429000"/>
            <a:ext cx="6231801" cy="285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	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AE80E43-CEFD-D46A-AA32-031559A0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48" y="413937"/>
            <a:ext cx="7193372" cy="540765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7706951F-D5CE-4328-FA87-77FB12676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980" y="4785180"/>
            <a:ext cx="6271803" cy="207282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47BD89D-144B-6C73-0A58-3935F4D53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9438" y="395171"/>
            <a:ext cx="2860896" cy="42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6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Krótko o projekcie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b="1" dirty="0">
                <a:latin typeface="Poppins"/>
                <a:ea typeface="Poppins"/>
                <a:cs typeface="Poppins"/>
                <a:sym typeface="Poppins"/>
              </a:rPr>
              <a:t>Cel aplikacji:</a:t>
            </a:r>
          </a:p>
          <a:p>
            <a:pPr marL="2095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Guru99 to aplikacja bankowa mająca na celu zapewnienie narzędzia do zarządzania danymi klientów, ich kont bankowych oraz operacji finansowych.</a:t>
            </a: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b="1" dirty="0">
                <a:latin typeface="Poppins"/>
                <a:ea typeface="Poppins"/>
                <a:cs typeface="Poppins"/>
                <a:sym typeface="Poppins"/>
              </a:rPr>
              <a:t>Grupa docelowa:</a:t>
            </a:r>
          </a:p>
          <a:p>
            <a:pPr marL="2095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Aplikacja jest przeznaczona dla menedżerów i pracowników banku, którzy są odpowiedzialni za zarządzanie klientami, kontami bankowymi, transakcjami i innymi operacjami finansowymi.</a:t>
            </a:r>
          </a:p>
          <a:p>
            <a:pPr marL="552450">
              <a:buSzPts val="2100"/>
            </a:pPr>
            <a:r>
              <a:rPr lang="pl-PL" sz="2100" b="1" dirty="0">
                <a:latin typeface="Poppins"/>
                <a:ea typeface="Poppins"/>
                <a:cs typeface="Poppins"/>
                <a:sym typeface="Poppins"/>
              </a:rPr>
              <a:t>Cel testów:</a:t>
            </a:r>
          </a:p>
          <a:p>
            <a:pPr marL="209550" indent="0">
              <a:buSzPts val="21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Testy miały na celu zapoznanie się z aplikacją, ocenę dokumentacji, sprawdzenie podstawowych funkcjonalności oraz godności ze specyfikacją.</a:t>
            </a: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endParaRPr sz="21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9515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Krótko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o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projekcie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9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Aplikacja została przetestowana statycznie przez analizę dokumentacji oraz dynamicznie przez testy w samej aplikacji. </a:t>
            </a: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Wykonane zostały testy zarówno funkcjonalne jak np. tworzenie konta klienta jak i niefunkcjonalne jak np. testy obciążeniowe z pomocą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JMeter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Co udało się zrobić:</a:t>
            </a: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Przypadki testowe w narzędziu Test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Rail</a:t>
            </a:r>
            <a:endParaRPr lang="pl-PL"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Zgłoszenia defektów w JIRA</a:t>
            </a: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Testy w narzędziu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Selenium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IDE</a:t>
            </a: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Scenariusze napisane w BDD</a:t>
            </a: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Testy API w narzędziu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Postman</a:t>
            </a:r>
            <a:endParaRPr lang="pl-PL"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Testy w narzędziu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DevTools</a:t>
            </a:r>
            <a:endParaRPr lang="pl-PL"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Określenie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ryzyk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projektowych i produktowych</a:t>
            </a: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endParaRPr sz="21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9923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Specyfikacja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Specyfikacja zawiera wiele błędów, nieścisłości oraz braków. Przykładowe przypadki testowe wyprowadzone na podstawie specyfikacji to: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Testowanie wymagań dla logowania 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Testowanie wymagań dla zmiana hasła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Testowanie na podstawie specyfikacji - dodanie nowego klienta - scenariusz negatywny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Testowanie na podstawie specyfikacji - Usuwanie konta klienta 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Ryzyka Projektowe oraz Produktowe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Ryzyka produktowe oznaczone są jako ID #RPRODxxx natomiast projektowe #RPROJxxx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FDBB12B-19A5-F48C-BDCC-47F0F642D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26" y="2887203"/>
            <a:ext cx="11012993" cy="25369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Przypadki testowe w narzędziu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838200" y="1366575"/>
            <a:ext cx="10515600" cy="488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4F0FA96-1BCC-48D6-960B-C4CFF965E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40" y="1366575"/>
            <a:ext cx="10096771" cy="48807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Sesja eksploracyjna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Uzupełnij poniższą kartę sesji eksploracyjnej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07" name="Google Shape;107;p7"/>
          <p:cNvGraphicFramePr/>
          <p:nvPr>
            <p:extLst>
              <p:ext uri="{D42A27DB-BD31-4B8C-83A1-F6EECF244321}">
                <p14:modId xmlns:p14="http://schemas.microsoft.com/office/powerpoint/2010/main" val="375038343"/>
              </p:ext>
            </p:extLst>
          </p:nvPr>
        </p:nvGraphicFramePr>
        <p:xfrm>
          <a:off x="1129390" y="2427696"/>
          <a:ext cx="9856550" cy="3657126"/>
        </p:xfrm>
        <a:graphic>
          <a:graphicData uri="http://schemas.openxmlformats.org/drawingml/2006/table">
            <a:tbl>
              <a:tblPr>
                <a:noFill/>
                <a:tableStyleId>{4840B075-6EF5-48B5-A6D8-1DA6AB4E73CC}</a:tableStyleId>
              </a:tblPr>
              <a:tblGrid>
                <a:gridCol w="231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6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385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ID </a:t>
                      </a:r>
                      <a:r>
                        <a:rPr lang="en-US" sz="1500" u="none" strike="noStrike" cap="none" dirty="0" err="1"/>
                        <a:t>Sesji</a:t>
                      </a:r>
                      <a:r>
                        <a:rPr lang="en-US" sz="1500" u="none" strike="noStrike" cap="none" dirty="0"/>
                        <a:t>: ID 17072023</a:t>
                      </a: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 </a:t>
                      </a: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 </a:t>
                      </a: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34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Tester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Izabela </a:t>
                      </a:r>
                      <a:r>
                        <a:rPr lang="pl-PL" sz="1100" u="none" strike="noStrike" cap="none" dirty="0" err="1"/>
                        <a:t>Płomińska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Data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17.07.2023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Czas Rozpoczęcia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19:00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/>
                        <a:t>Czas</a:t>
                      </a:r>
                      <a:r>
                        <a:rPr lang="en-US" sz="1100" u="none" strike="noStrike" cap="none" dirty="0"/>
                        <a:t> </a:t>
                      </a:r>
                      <a:r>
                        <a:rPr lang="en-US" sz="1100" u="none" strike="noStrike" cap="none" dirty="0" err="1"/>
                        <a:t>Zakończenia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20:00</a:t>
                      </a:r>
                      <a:r>
                        <a:rPr lang="en-US" sz="1100" u="none" strike="noStrike" cap="none" dirty="0"/>
                        <a:t> 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8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Cel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1. Celem tego testu jest zapoznanie się z aplikacją przez testera, zbadanie jej wyglądu, funkcji i interfejsu użytkownika. 2. Celem testu eksploracyjnego jest zdobycie wiedzy o aplikacji, zidentyfikowanie obszarów wymagających dalszego testowania i lepszego zrozumienia jej działania.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Znalezione Błedy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r>
                        <a:rPr lang="pl-PL" sz="1100" u="none" strike="noStrike" cap="none" dirty="0"/>
                        <a:t>1. Błędny komunikat przy tworzeniu konta nowego klienta. 2. Niedopuszczalne znaki specjalne w adresie. 3.  Błędny komunikat podczas edycji klienta. 4. Przycisk "Reset" nie działa. 5. Podczas usuwania użytkownika wyświetla się komunikat o nieistniejącym </a:t>
                      </a:r>
                      <a:r>
                        <a:rPr lang="pl-PL" sz="1100" u="none" strike="noStrike" cap="none" dirty="0" err="1"/>
                        <a:t>userze</a:t>
                      </a:r>
                      <a:r>
                        <a:rPr lang="pl-PL" sz="1100" u="none" strike="noStrike" cap="none" dirty="0"/>
                        <a:t>. 6. Brak możliwości zmiany hasła. 7. Brak możliwości edytowania oraz usuwania profilu klienta.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Dalsza analiza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r>
                        <a:rPr lang="pl-PL" sz="1100" u="none" strike="noStrike" cap="none" dirty="0"/>
                        <a:t>Aplikacja wymaga naprawy błędów. Brak możliwości korzystania z podstawowych funkcji aplikacji sprawia, że produkt nie nadaje się do wypuszczenia na tym etapie.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Raportowanie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defektów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JIRA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8"/>
          <p:cNvSpPr txBox="1">
            <a:spLocks noGrp="1"/>
          </p:cNvSpPr>
          <p:nvPr>
            <p:ph type="body" idx="1"/>
          </p:nvPr>
        </p:nvSpPr>
        <p:spPr>
          <a:xfrm>
            <a:off x="838199" y="1296236"/>
            <a:ext cx="10626969" cy="535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260D3411-05AA-DAE1-0710-B0FCA789F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78" y="1296236"/>
            <a:ext cx="9009185" cy="5326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Raportowanie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defektów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JIRA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4DBB409-C56F-1A6A-4A0E-0465B4C9D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95" y="1435878"/>
            <a:ext cx="8436838" cy="474108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EE6843DD-CE2C-262E-CA24-B048B99B3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545" y="1435878"/>
            <a:ext cx="6240732" cy="474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9111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Panoramiczny</PresentationFormat>
  <Paragraphs>94</Paragraphs>
  <Slides>15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Calibri</vt:lpstr>
      <vt:lpstr>Arial</vt:lpstr>
      <vt:lpstr>Poppins</vt:lpstr>
      <vt:lpstr>Motyw pakietu Office</vt:lpstr>
      <vt:lpstr>Projekt Końcowy</vt:lpstr>
      <vt:lpstr>Krótko o projekcie</vt:lpstr>
      <vt:lpstr>Krótko o projekcie</vt:lpstr>
      <vt:lpstr>Specyfikacja</vt:lpstr>
      <vt:lpstr>Ryzyka Projektowe oraz Produktowe</vt:lpstr>
      <vt:lpstr>Przypadki testowe w narzędziu</vt:lpstr>
      <vt:lpstr>Sesja eksploracyjna</vt:lpstr>
      <vt:lpstr>Raportowanie defektów w narzędziu JIRA</vt:lpstr>
      <vt:lpstr>Raportowanie defektów w narzędziu JIRA</vt:lpstr>
      <vt:lpstr>Elementy dodatkowe</vt:lpstr>
      <vt:lpstr>Elementy dodatkowe</vt:lpstr>
      <vt:lpstr>Elementy dodatkowe</vt:lpstr>
      <vt:lpstr>Elementy dodatkowe</vt:lpstr>
      <vt:lpstr>Elementy dodatkowe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Dla kursanta</dc:title>
  <dc:creator>Izabela Plominska</dc:creator>
  <cp:lastModifiedBy>Izabela Plominska</cp:lastModifiedBy>
  <cp:revision>8</cp:revision>
  <dcterms:modified xsi:type="dcterms:W3CDTF">2023-07-24T14:22:45Z</dcterms:modified>
</cp:coreProperties>
</file>