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3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0" autoAdjust="0"/>
    <p:restoredTop sz="94660"/>
  </p:normalViewPr>
  <p:slideViewPr>
    <p:cSldViewPr snapToGrid="0">
      <p:cViewPr>
        <p:scale>
          <a:sx n="75" d="100"/>
          <a:sy n="75" d="100"/>
        </p:scale>
        <p:origin x="43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A55D2-71EC-4AEA-AD26-E678A7DBA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RnD</a:t>
            </a:r>
            <a:r>
              <a:rPr lang="en-US" dirty="0"/>
              <a:t> </a:t>
            </a:r>
            <a:r>
              <a:rPr lang="ru-RU" dirty="0"/>
              <a:t>по </a:t>
            </a:r>
            <a:r>
              <a:rPr lang="en-US" dirty="0"/>
              <a:t>Liquibase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E15AC5-9CED-4C2A-BFAA-67DBD9A29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</a:t>
            </a:r>
            <a:r>
              <a:rPr lang="en-US" dirty="0"/>
              <a:t>:</a:t>
            </a:r>
            <a:r>
              <a:rPr lang="ru-RU" dirty="0"/>
              <a:t> Ломтев Павел</a:t>
            </a:r>
          </a:p>
        </p:txBody>
      </p:sp>
    </p:spTree>
    <p:extLst>
      <p:ext uri="{BB962C8B-B14F-4D97-AF65-F5344CB8AC3E}">
        <p14:creationId xmlns:p14="http://schemas.microsoft.com/office/powerpoint/2010/main" val="242833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6681B-A704-4B76-AF69-5C0EC3E2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4. Переименование столбца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5C93F3A-7E23-4571-B8F0-1D880DEC6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2450698"/>
            <a:ext cx="10553700" cy="3180567"/>
          </a:xfrm>
        </p:spPr>
      </p:pic>
    </p:spTree>
    <p:extLst>
      <p:ext uri="{BB962C8B-B14F-4D97-AF65-F5344CB8AC3E}">
        <p14:creationId xmlns:p14="http://schemas.microsoft.com/office/powerpoint/2010/main" val="333685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960A3-18B1-4914-81B7-1CBB5C75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5. Удаление столбца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D619F9-84EA-457E-B7A2-0A7100917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745" y="2222500"/>
            <a:ext cx="9810510" cy="3636963"/>
          </a:xfrm>
        </p:spPr>
      </p:pic>
    </p:spTree>
    <p:extLst>
      <p:ext uri="{BB962C8B-B14F-4D97-AF65-F5344CB8AC3E}">
        <p14:creationId xmlns:p14="http://schemas.microsoft.com/office/powerpoint/2010/main" val="2998716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56A51-A797-4D66-9CEA-9AC6BED5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008" y="28457"/>
            <a:ext cx="9647526" cy="9023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dirty="0" err="1"/>
              <a:t>Пример</a:t>
            </a:r>
            <a:r>
              <a:rPr lang="en-US" sz="4400" dirty="0"/>
              <a:t> 6.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Вставка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данных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Часть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 1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3E13C99-82CB-4A5E-91C0-F10DA1F1D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24" y="959249"/>
            <a:ext cx="11013391" cy="520382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52759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56A51-A797-4D66-9CEA-9AC6BED5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00" y="575827"/>
            <a:ext cx="3421199" cy="46248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Пример</a:t>
            </a:r>
            <a:r>
              <a:rPr lang="en-US" sz="4400" dirty="0"/>
              <a:t> 6. </a:t>
            </a:r>
            <a:r>
              <a:rPr lang="en-US" sz="4400" dirty="0" err="1">
                <a:solidFill>
                  <a:schemeClr val="bg1"/>
                </a:solidFill>
              </a:rPr>
              <a:t>Вставка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данных</a:t>
            </a:r>
            <a:r>
              <a:rPr lang="en-US" sz="4400" dirty="0">
                <a:solidFill>
                  <a:schemeClr val="bg1"/>
                </a:solidFill>
              </a:rPr>
              <a:t>. </a:t>
            </a:r>
            <a:r>
              <a:rPr lang="en-US" sz="4400" dirty="0" err="1">
                <a:solidFill>
                  <a:schemeClr val="bg1"/>
                </a:solidFill>
              </a:rPr>
              <a:t>Часть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ru-RU" sz="4400" dirty="0">
                <a:solidFill>
                  <a:schemeClr val="bg1"/>
                </a:solidFill>
              </a:rPr>
              <a:t>2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1EB09C-9A72-4735-9B4E-AE09DD23F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4053840"/>
            <a:ext cx="1192968" cy="180495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EE9342-6947-4635-9E5C-7DF0D7E4C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925" y="999202"/>
            <a:ext cx="755499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72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656A1-8330-4765-BD34-9067427B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7. Создание функции. Часть 1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B0F8C1E-02F0-4AF1-8738-082BF3AAB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2825917"/>
            <a:ext cx="10553700" cy="2430128"/>
          </a:xfrm>
        </p:spPr>
      </p:pic>
    </p:spTree>
    <p:extLst>
      <p:ext uri="{BB962C8B-B14F-4D97-AF65-F5344CB8AC3E}">
        <p14:creationId xmlns:p14="http://schemas.microsoft.com/office/powerpoint/2010/main" val="419741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656A1-8330-4765-BD34-9067427B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7. Создание функции. Часть 2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0A85D0-777C-4771-B44D-E8FAC4F36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412C06-73AF-452B-9FE1-EC2EA050E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8" y="2222287"/>
            <a:ext cx="11803122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9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3F4F5-CC89-4549-BDFB-3E80A748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240" y="0"/>
            <a:ext cx="8511843" cy="8515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Пример</a:t>
            </a:r>
            <a:r>
              <a:rPr lang="en-US" sz="4400" dirty="0"/>
              <a:t> </a:t>
            </a:r>
            <a:r>
              <a:rPr lang="ru-RU" sz="4400" dirty="0"/>
              <a:t>8</a:t>
            </a:r>
            <a:r>
              <a:rPr lang="en-US" sz="4400" dirty="0"/>
              <a:t>.</a:t>
            </a:r>
            <a:r>
              <a:rPr lang="ru-RU" sz="4400" dirty="0"/>
              <a:t> 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Master changelog</a:t>
            </a:r>
            <a:r>
              <a:rPr lang="ru-RU" sz="4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599BC24-15FB-44D8-8F28-C07F7C6F3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186" y="1244918"/>
            <a:ext cx="10813627" cy="489172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6953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D0E41-0D59-455B-A83E-4F29004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liquibase.properties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56910D-3BA8-4DD7-B85E-60ED4735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1859280"/>
            <a:ext cx="4383207" cy="41859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500" dirty="0"/>
              <a:t>Представляет собой текстовый файл, который позволяет сохранять свойства, которые редко изменяются. Обычно этот файл используют для указания информации о подключении к БД.</a:t>
            </a:r>
          </a:p>
          <a:p>
            <a:pPr>
              <a:lnSpc>
                <a:spcPct val="90000"/>
              </a:lnSpc>
            </a:pPr>
            <a:r>
              <a:rPr lang="ru-RU" sz="1500" dirty="0"/>
              <a:t>Любое свойство, которое можно указать в командной строке, также можно указать в файле свойств.</a:t>
            </a:r>
          </a:p>
          <a:p>
            <a:pPr>
              <a:lnSpc>
                <a:spcPct val="90000"/>
              </a:lnSpc>
            </a:pPr>
            <a:r>
              <a:rPr lang="ru-RU" sz="1500" dirty="0"/>
              <a:t>Если свойство указано в файле свойств и в командной строке, значение командной строки переопределит значение в файле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803FB9-A2C7-433F-A24F-F878A2DBA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611" y="3163705"/>
            <a:ext cx="6277349" cy="158500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83418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7868F-F42E-43DD-97AF-DE4F7D0D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4D4E95-BAC4-4CEA-A9C1-CA252D810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contexts – </a:t>
            </a:r>
            <a:r>
              <a:rPr lang="ru-RU" dirty="0"/>
              <a:t>является выражением, которое можно добавить в </a:t>
            </a:r>
            <a:r>
              <a:rPr lang="en-US" dirty="0"/>
              <a:t>changeset</a:t>
            </a:r>
          </a:p>
          <a:p>
            <a:r>
              <a:rPr lang="ru-RU" dirty="0"/>
              <a:t>Исполнение </a:t>
            </a:r>
            <a:r>
              <a:rPr lang="en-US" dirty="0"/>
              <a:t>contexts:</a:t>
            </a:r>
          </a:p>
          <a:p>
            <a:pPr lvl="1"/>
            <a:r>
              <a:rPr lang="en-US" dirty="0"/>
              <a:t>CLI Liquibase</a:t>
            </a:r>
          </a:p>
          <a:p>
            <a:pPr marL="914400" lvl="2" indent="0">
              <a:buNone/>
            </a:pPr>
            <a:r>
              <a:rPr lang="en-US" dirty="0" err="1"/>
              <a:t>liquibase</a:t>
            </a:r>
            <a:r>
              <a:rPr lang="en-US" dirty="0"/>
              <a:t> - -changeLogFile=changelog.xml - -contexts=“test” update</a:t>
            </a:r>
          </a:p>
          <a:p>
            <a:pPr marL="914400" lvl="2" indent="0">
              <a:buNone/>
            </a:pPr>
            <a:r>
              <a:rPr lang="en-US" dirty="0"/>
              <a:t>Liquibase - -changeLogFile=changelog.xml - -contexts=“test, </a:t>
            </a:r>
            <a:r>
              <a:rPr lang="en-US" dirty="0" err="1"/>
              <a:t>qa</a:t>
            </a:r>
            <a:r>
              <a:rPr lang="en-US" dirty="0"/>
              <a:t>, master” update</a:t>
            </a:r>
          </a:p>
          <a:p>
            <a:pPr marL="800100" lvl="1"/>
            <a:r>
              <a:rPr lang="en-US" dirty="0" err="1"/>
              <a:t>liquibase.properties</a:t>
            </a:r>
            <a:r>
              <a:rPr lang="en-US" dirty="0"/>
              <a:t> (</a:t>
            </a:r>
            <a:r>
              <a:rPr lang="ru-RU" dirty="0"/>
              <a:t>пример </a:t>
            </a:r>
            <a:r>
              <a:rPr lang="en-US" dirty="0" err="1"/>
              <a:t>liquibase.properties</a:t>
            </a:r>
            <a:r>
              <a:rPr lang="en-US" dirty="0"/>
              <a:t> </a:t>
            </a:r>
            <a:r>
              <a:rPr lang="ru-RU" dirty="0"/>
              <a:t>на предыдущем слайде</a:t>
            </a:r>
            <a:r>
              <a:rPr lang="en-US" dirty="0"/>
              <a:t> )</a:t>
            </a:r>
          </a:p>
          <a:p>
            <a:pPr marL="514350" lvl="1" indent="0">
              <a:buNone/>
            </a:pPr>
            <a:r>
              <a:rPr lang="en-US" dirty="0"/>
              <a:t> 	contexts=test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6AD18E0-B580-4EF1-B22C-8C3794AD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249" y="493584"/>
            <a:ext cx="2981741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13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70CB7-64C4-4FB1-B86C-9A28E903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Важные правила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4A349-CF5F-4284-B3D9-07DFA7D77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Rollback </a:t>
            </a:r>
            <a:r>
              <a:rPr lang="ru-RU" dirty="0"/>
              <a:t>пишем и тестируем всегда</a:t>
            </a:r>
          </a:p>
          <a:p>
            <a:r>
              <a:rPr lang="ru-RU" dirty="0"/>
              <a:t>В шапке </a:t>
            </a:r>
            <a:r>
              <a:rPr lang="en-US" dirty="0" err="1"/>
              <a:t>changeset’a</a:t>
            </a:r>
            <a:r>
              <a:rPr lang="en-US" dirty="0"/>
              <a:t> </a:t>
            </a:r>
            <a:r>
              <a:rPr lang="ru-RU" dirty="0"/>
              <a:t>параметр </a:t>
            </a:r>
            <a:r>
              <a:rPr lang="en-US" dirty="0" err="1"/>
              <a:t>runOnChange</a:t>
            </a:r>
            <a:r>
              <a:rPr lang="en-US" dirty="0"/>
              <a:t>=“false” – Liquibase </a:t>
            </a:r>
            <a:r>
              <a:rPr lang="ru-RU" dirty="0"/>
              <a:t>сгенерирует ошибку контрольной суммы при изменении </a:t>
            </a:r>
            <a:r>
              <a:rPr lang="en-US" dirty="0" err="1"/>
              <a:t>changeset’a</a:t>
            </a:r>
            <a:r>
              <a:rPr lang="en-US" dirty="0"/>
              <a:t>  </a:t>
            </a:r>
            <a:r>
              <a:rPr lang="ru-RU" dirty="0"/>
              <a:t>и попытке его запустить после того, как он был развернут в БД. Нужен для уведомления пользователей о том, что накатанный раннее </a:t>
            </a:r>
            <a:r>
              <a:rPr lang="en-US" dirty="0"/>
              <a:t>changeset </a:t>
            </a:r>
            <a:r>
              <a:rPr lang="ru-RU" dirty="0"/>
              <a:t>был изменен</a:t>
            </a:r>
          </a:p>
        </p:txBody>
      </p:sp>
    </p:spTree>
    <p:extLst>
      <p:ext uri="{BB962C8B-B14F-4D97-AF65-F5344CB8AC3E}">
        <p14:creationId xmlns:p14="http://schemas.microsoft.com/office/powerpoint/2010/main" val="256422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7D038-E682-4FC4-BF05-2B96898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70BB1D-346F-49C0-A32B-21E3D6DF2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Liquibase</a:t>
            </a:r>
            <a:r>
              <a:rPr lang="en-US" dirty="0"/>
              <a:t> – </a:t>
            </a:r>
            <a:r>
              <a:rPr lang="ru-RU" dirty="0"/>
              <a:t>независимая от БД библиотека для отслеживания, управления и применения изменений схемы БД.</a:t>
            </a:r>
          </a:p>
          <a:p>
            <a:endParaRPr lang="ru-RU" dirty="0"/>
          </a:p>
          <a:p>
            <a:r>
              <a:rPr lang="ru-RU" dirty="0"/>
              <a:t>В больших проектах возникает необходимость документировать изменение структуры БД. </a:t>
            </a:r>
            <a:r>
              <a:rPr lang="en-US" dirty="0"/>
              <a:t>DDL </a:t>
            </a:r>
            <a:r>
              <a:rPr lang="ru-RU" dirty="0"/>
              <a:t>никак не может нам помочь в ведении документации. </a:t>
            </a:r>
          </a:p>
          <a:p>
            <a:r>
              <a:rPr lang="ru-RU" dirty="0"/>
              <a:t>Например, добавление поля в таблицу требует команды </a:t>
            </a:r>
            <a:r>
              <a:rPr lang="en-US" dirty="0"/>
              <a:t>ALTER TABLE ADD. </a:t>
            </a:r>
            <a:r>
              <a:rPr lang="ru-RU" dirty="0"/>
              <a:t>Выполнение этого выражения имеет смысл ровно один раз, а именно в момент, когда требуемое поле в таблице отсутствует. Дальнейшее выполнение этого выражения в другие моменты времени может привести к ошибке выполнения скрипта или неправильному состоянию БД. </a:t>
            </a:r>
          </a:p>
        </p:txBody>
      </p:sp>
    </p:spTree>
    <p:extLst>
      <p:ext uri="{BB962C8B-B14F-4D97-AF65-F5344CB8AC3E}">
        <p14:creationId xmlns:p14="http://schemas.microsoft.com/office/powerpoint/2010/main" val="414249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A60B3-B64A-4A91-94F3-EB02B7AD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Матчасть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B0711F-67E2-4448-8108-5AB51555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Liquibase </a:t>
            </a:r>
            <a:r>
              <a:rPr lang="ru-RU" dirty="0"/>
              <a:t>имеется 2 основных концепта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Schema changes</a:t>
            </a:r>
            <a:r>
              <a:rPr lang="en-US" dirty="0"/>
              <a:t> – </a:t>
            </a:r>
            <a:r>
              <a:rPr lang="ru-RU" dirty="0"/>
              <a:t>включает в себя </a:t>
            </a:r>
            <a:r>
              <a:rPr lang="en-US" dirty="0"/>
              <a:t>changelogs, changesets, change types</a:t>
            </a:r>
          </a:p>
          <a:p>
            <a:pPr lvl="1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Tracking tables</a:t>
            </a:r>
            <a:r>
              <a:rPr lang="en-US" dirty="0"/>
              <a:t> – </a:t>
            </a:r>
            <a:r>
              <a:rPr lang="ru-RU" dirty="0"/>
              <a:t>отслеживание изменений БД</a:t>
            </a:r>
          </a:p>
        </p:txBody>
      </p:sp>
    </p:spTree>
    <p:extLst>
      <p:ext uri="{BB962C8B-B14F-4D97-AF65-F5344CB8AC3E}">
        <p14:creationId xmlns:p14="http://schemas.microsoft.com/office/powerpoint/2010/main" val="358495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D1194-5F9E-4B75-89D9-75E158DD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Матчасть 2. </a:t>
            </a:r>
            <a:r>
              <a:rPr lang="en-US" dirty="0"/>
              <a:t>Schema changes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764BFF-35C5-471B-944E-9A5B7D6E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Один или несколько </a:t>
            </a:r>
            <a:r>
              <a:rPr lang="en-US" dirty="0"/>
              <a:t>schema changes </a:t>
            </a:r>
            <a:r>
              <a:rPr lang="ru-RU" dirty="0"/>
              <a:t>группируются в </a:t>
            </a:r>
            <a:r>
              <a:rPr lang="en-US" dirty="0"/>
              <a:t>changeset</a:t>
            </a:r>
          </a:p>
          <a:p>
            <a:r>
              <a:rPr lang="ru-RU" dirty="0"/>
              <a:t>Один или несколько </a:t>
            </a:r>
            <a:r>
              <a:rPr lang="en-US" dirty="0"/>
              <a:t>changesets </a:t>
            </a:r>
            <a:r>
              <a:rPr lang="ru-RU" dirty="0"/>
              <a:t>группируются в </a:t>
            </a:r>
            <a:r>
              <a:rPr lang="en-US" dirty="0"/>
              <a:t>changelog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Changelog</a:t>
            </a:r>
            <a:r>
              <a:rPr lang="en-US" dirty="0"/>
              <a:t> – </a:t>
            </a:r>
            <a:r>
              <a:rPr lang="ru-RU" dirty="0"/>
              <a:t>текстовый файл, содержащий все изменения БД, который каждый разработчик хранит на своей локальной машине и применяет к своей локальной БД.</a:t>
            </a:r>
            <a:r>
              <a:rPr lang="en-US" dirty="0"/>
              <a:t> </a:t>
            </a:r>
            <a:r>
              <a:rPr lang="ru-RU" dirty="0"/>
              <a:t>Может быть записан в форматах</a:t>
            </a:r>
            <a:r>
              <a:rPr lang="en-US" dirty="0"/>
              <a:t>: SQL,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XML</a:t>
            </a:r>
            <a:r>
              <a:rPr lang="en-US" dirty="0"/>
              <a:t>, JSON, YAML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Changeset</a:t>
            </a:r>
            <a:r>
              <a:rPr lang="en-US" dirty="0"/>
              <a:t> – </a:t>
            </a:r>
            <a:r>
              <a:rPr lang="ru-RU" dirty="0"/>
              <a:t>является единицей изменения, которое </a:t>
            </a:r>
            <a:r>
              <a:rPr lang="en-US" dirty="0"/>
              <a:t>Liquibase </a:t>
            </a:r>
            <a:r>
              <a:rPr lang="ru-RU" dirty="0"/>
              <a:t>выполняет в БД. Каждый тег уникально идентифицируется комбинацией</a:t>
            </a:r>
            <a:endParaRPr lang="en-US" dirty="0"/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author</a:t>
            </a:r>
          </a:p>
          <a:p>
            <a:pPr lvl="1"/>
            <a:r>
              <a:rPr lang="ru-RU" dirty="0"/>
              <a:t>путь и имя </a:t>
            </a:r>
            <a:r>
              <a:rPr lang="en-US" dirty="0"/>
              <a:t>changelog </a:t>
            </a:r>
            <a:r>
              <a:rPr lang="ru-RU" dirty="0"/>
              <a:t>или </a:t>
            </a:r>
            <a:r>
              <a:rPr lang="en-US" dirty="0" err="1"/>
              <a:t>logicalFilePath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910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1D3AA-468E-4BA9-BAEC-CE84AA77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Матчасть 3. </a:t>
            </a:r>
            <a:r>
              <a:rPr lang="en-US" dirty="0"/>
              <a:t>Tracking tables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A9D7A-6CBC-4308-84FE-6E37CB3A2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Liquibase </a:t>
            </a:r>
            <a:r>
              <a:rPr lang="ru-RU" dirty="0"/>
              <a:t>использует 2 таблицы для </a:t>
            </a:r>
            <a:r>
              <a:rPr lang="ru-RU" dirty="0" err="1"/>
              <a:t>трекирования</a:t>
            </a:r>
            <a:r>
              <a:rPr lang="ru-RU" dirty="0"/>
              <a:t> изменений в БД</a:t>
            </a:r>
          </a:p>
          <a:p>
            <a:pPr lvl="1"/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databasechangelog</a:t>
            </a:r>
            <a:r>
              <a:rPr lang="en-US" dirty="0"/>
              <a:t> – </a:t>
            </a:r>
            <a:r>
              <a:rPr lang="ru-RU" dirty="0" err="1"/>
              <a:t>трекирует</a:t>
            </a:r>
            <a:r>
              <a:rPr lang="ru-RU" dirty="0"/>
              <a:t> каждый </a:t>
            </a:r>
            <a:r>
              <a:rPr lang="en-US" dirty="0"/>
              <a:t>changeset </a:t>
            </a:r>
            <a:r>
              <a:rPr lang="ru-RU" dirty="0"/>
              <a:t>в </a:t>
            </a:r>
            <a:r>
              <a:rPr lang="en-US" dirty="0"/>
              <a:t>changelog </a:t>
            </a:r>
            <a:r>
              <a:rPr lang="ru-RU" dirty="0"/>
              <a:t>по </a:t>
            </a:r>
            <a:r>
              <a:rPr lang="en-US" dirty="0"/>
              <a:t>id, author, filename (</a:t>
            </a:r>
            <a:r>
              <a:rPr lang="ru-RU" dirty="0"/>
              <a:t>хранит когда какие скрипты запускались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databasechangelock</a:t>
            </a:r>
            <a:r>
              <a:rPr lang="en-US" dirty="0"/>
              <a:t> – </a:t>
            </a:r>
            <a:r>
              <a:rPr lang="ru-RU" dirty="0"/>
              <a:t>ставит блокировки, если несколько экземпляров приложения запускаются на одной базе одновременно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111812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539B5-A231-40D0-A420-5468A877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Матчасть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CAB7A3-832C-4E00-841B-084ED1819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Liquibase </a:t>
            </a:r>
            <a:r>
              <a:rPr lang="ru-RU" dirty="0"/>
              <a:t>вычисляет контрольную сумму </a:t>
            </a:r>
            <a:r>
              <a:rPr lang="en-US" dirty="0"/>
              <a:t>MD5 </a:t>
            </a:r>
            <a:r>
              <a:rPr lang="ru-RU" dirty="0"/>
              <a:t>для </a:t>
            </a:r>
            <a:r>
              <a:rPr lang="en-US" dirty="0"/>
              <a:t>changeset </a:t>
            </a:r>
            <a:r>
              <a:rPr lang="ru-RU" dirty="0"/>
              <a:t>на основе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Содержание </a:t>
            </a:r>
            <a:r>
              <a:rPr lang="en-US" dirty="0"/>
              <a:t>changeset</a:t>
            </a:r>
          </a:p>
          <a:p>
            <a:pPr lvl="1"/>
            <a:r>
              <a:rPr lang="en-US" dirty="0"/>
              <a:t>Id </a:t>
            </a:r>
            <a:r>
              <a:rPr lang="ru-RU" dirty="0"/>
              <a:t>набора изменений</a:t>
            </a:r>
          </a:p>
          <a:p>
            <a:pPr lvl="1"/>
            <a:r>
              <a:rPr lang="en-US" dirty="0"/>
              <a:t>Author </a:t>
            </a:r>
            <a:r>
              <a:rPr lang="ru-RU" dirty="0"/>
              <a:t> </a:t>
            </a:r>
            <a:r>
              <a:rPr lang="en-US" dirty="0"/>
              <a:t>changeset’ a</a:t>
            </a:r>
          </a:p>
          <a:p>
            <a:pPr lvl="1"/>
            <a:r>
              <a:rPr lang="ru-RU" dirty="0"/>
              <a:t>Путь и имя </a:t>
            </a:r>
            <a:r>
              <a:rPr lang="en-US" dirty="0"/>
              <a:t>changelog </a:t>
            </a:r>
            <a:r>
              <a:rPr lang="ru-RU" dirty="0"/>
              <a:t>или </a:t>
            </a:r>
            <a:r>
              <a:rPr lang="en-US" dirty="0" err="1"/>
              <a:t>logicalFilePath</a:t>
            </a:r>
            <a:endParaRPr lang="en-US" dirty="0"/>
          </a:p>
          <a:p>
            <a:pPr indent="-285750"/>
            <a:r>
              <a:rPr lang="ru-RU" dirty="0"/>
              <a:t>Если ничего не изменять в </a:t>
            </a:r>
            <a:r>
              <a:rPr lang="en-US" dirty="0"/>
              <a:t>changeset </a:t>
            </a:r>
            <a:r>
              <a:rPr lang="ru-RU" dirty="0"/>
              <a:t>и попытаться запустить его, то </a:t>
            </a:r>
            <a:r>
              <a:rPr lang="en-US" dirty="0"/>
              <a:t>Liquibase </a:t>
            </a:r>
            <a:r>
              <a:rPr lang="ru-RU" dirty="0"/>
              <a:t>будет смотреть в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databasechangelog.id,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databasechangelog.author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databasechangelog.FILENAME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databasechangelog.MD5SUM</a:t>
            </a:r>
            <a:r>
              <a:rPr lang="en-US" dirty="0"/>
              <a:t> </a:t>
            </a:r>
            <a:r>
              <a:rPr lang="ru-RU" dirty="0"/>
              <a:t>и, если все поля будут совпадать, то </a:t>
            </a:r>
            <a:r>
              <a:rPr lang="en-US" dirty="0"/>
              <a:t>changeset </a:t>
            </a:r>
            <a:r>
              <a:rPr lang="ru-RU" dirty="0"/>
              <a:t>будет пропущен</a:t>
            </a:r>
          </a:p>
          <a:p>
            <a:pPr indent="-285750"/>
            <a:r>
              <a:rPr lang="ru-RU" dirty="0"/>
              <a:t>Если изменить </a:t>
            </a:r>
            <a:r>
              <a:rPr lang="en-US" dirty="0"/>
              <a:t>changeset (</a:t>
            </a:r>
            <a:r>
              <a:rPr lang="ru-RU" dirty="0"/>
              <a:t>при этом не менять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databasechangelog.id,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databasechangelog.author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databasechangelog.FILENAME</a:t>
            </a:r>
            <a:r>
              <a:rPr lang="en-US" dirty="0"/>
              <a:t>)</a:t>
            </a:r>
            <a:r>
              <a:rPr lang="ru-RU" dirty="0"/>
              <a:t>, тогда </a:t>
            </a:r>
            <a:r>
              <a:rPr lang="en-US" dirty="0"/>
              <a:t>Liquibase </a:t>
            </a:r>
            <a:r>
              <a:rPr lang="ru-RU" dirty="0"/>
              <a:t>пробросит ошибку</a:t>
            </a:r>
            <a:r>
              <a:rPr lang="en-US" dirty="0"/>
              <a:t>: ‘</a:t>
            </a:r>
            <a:r>
              <a:rPr lang="ru-RU" dirty="0">
                <a:solidFill>
                  <a:schemeClr val="accent6"/>
                </a:solidFill>
              </a:rPr>
              <a:t>изменение контрольной суммы</a:t>
            </a:r>
            <a:r>
              <a:rPr lang="en-US" dirty="0"/>
              <a:t>’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8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2CD64-F109-4B57-8DF2-E1250EC98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129" y="82670"/>
            <a:ext cx="8175813" cy="102616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dirty="0" err="1"/>
              <a:t>Пример</a:t>
            </a:r>
            <a:r>
              <a:rPr lang="en-US" sz="4400" dirty="0"/>
              <a:t> 1.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Создание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таблицы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61B2379-5857-48AF-A176-FDD3A124B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827772"/>
            <a:ext cx="10092433" cy="603022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25571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8531E-074B-46B3-8B2F-5BB8DA10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2. Удаление таблицы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B31ED6C-67AB-4866-8369-B6014D30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C671A5-2CA0-49E7-8ECC-D36DC2DA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886870"/>
            <a:ext cx="10454640" cy="41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F0FBE-B088-486E-AB7B-28A3AD6B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074" y="86708"/>
            <a:ext cx="7646006" cy="9836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700" dirty="0" err="1"/>
              <a:t>Пример</a:t>
            </a:r>
            <a:r>
              <a:rPr lang="en-US" sz="3700" dirty="0"/>
              <a:t> 3. </a:t>
            </a:r>
            <a:r>
              <a:rPr lang="en-US" sz="3700" dirty="0" err="1">
                <a:solidFill>
                  <a:schemeClr val="accent1">
                    <a:lumMod val="75000"/>
                  </a:schemeClr>
                </a:solidFill>
              </a:rPr>
              <a:t>Добавление</a:t>
            </a:r>
            <a:r>
              <a:rPr lang="en-US" sz="3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700" dirty="0" err="1">
                <a:solidFill>
                  <a:schemeClr val="accent1">
                    <a:lumMod val="75000"/>
                  </a:schemeClr>
                </a:solidFill>
              </a:rPr>
              <a:t>столбца</a:t>
            </a:r>
            <a:endParaRPr lang="en-US" sz="3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62752F7-B6B0-4DAB-9F0E-F9E2C6395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240" y="903649"/>
            <a:ext cx="10564707" cy="53880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44725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133</TotalTime>
  <Words>601</Words>
  <Application>Microsoft Office PowerPoint</Application>
  <PresentationFormat>Широкоэкранный</PresentationFormat>
  <Paragraphs>57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Century Gothic</vt:lpstr>
      <vt:lpstr>Wingdings 2</vt:lpstr>
      <vt:lpstr>Цитаты</vt:lpstr>
      <vt:lpstr>RnD по Liquibase</vt:lpstr>
      <vt:lpstr>Введение</vt:lpstr>
      <vt:lpstr>Матчасть 1</vt:lpstr>
      <vt:lpstr>Матчасть 2. Schema changes</vt:lpstr>
      <vt:lpstr>Матчасть 3. Tracking tables</vt:lpstr>
      <vt:lpstr>Матчасть 4</vt:lpstr>
      <vt:lpstr>Пример 1. Создание таблицы</vt:lpstr>
      <vt:lpstr>Пример 2. Удаление таблицы</vt:lpstr>
      <vt:lpstr>Пример 3. Добавление столбца</vt:lpstr>
      <vt:lpstr>Пример 4. Переименование столбца</vt:lpstr>
      <vt:lpstr>Пример 5. Удаление столбца</vt:lpstr>
      <vt:lpstr>Пример 6. Вставка данных. Часть 1</vt:lpstr>
      <vt:lpstr>Пример 6. Вставка данных. Часть 2</vt:lpstr>
      <vt:lpstr>Пример 7. Создание функции. Часть 1</vt:lpstr>
      <vt:lpstr>Пример 7. Создание функции. Часть 2</vt:lpstr>
      <vt:lpstr>Пример 8. Master changelog </vt:lpstr>
      <vt:lpstr>liquibase.properties</vt:lpstr>
      <vt:lpstr>Contexts</vt:lpstr>
      <vt:lpstr>Важные правила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RnD по Liquibase</dc:title>
  <dc:creator>Ломтев Павел lpa005</dc:creator>
  <cp:lastModifiedBy>Ломтев Павел lpa005</cp:lastModifiedBy>
  <cp:revision>1</cp:revision>
  <dcterms:created xsi:type="dcterms:W3CDTF">2021-12-20T08:14:56Z</dcterms:created>
  <dcterms:modified xsi:type="dcterms:W3CDTF">2021-12-20T10:28:46Z</dcterms:modified>
</cp:coreProperties>
</file>