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81" r:id="rId8"/>
    <p:sldId id="282" r:id="rId9"/>
    <p:sldId id="283" r:id="rId10"/>
    <p:sldId id="259" r:id="rId11"/>
    <p:sldId id="268" r:id="rId12"/>
    <p:sldId id="260" r:id="rId13"/>
    <p:sldId id="261" r:id="rId14"/>
    <p:sldId id="279" r:id="rId15"/>
    <p:sldId id="280" r:id="rId16"/>
    <p:sldId id="262" r:id="rId17"/>
    <p:sldId id="270" r:id="rId18"/>
    <p:sldId id="269" r:id="rId19"/>
    <p:sldId id="263" r:id="rId20"/>
    <p:sldId id="271" r:id="rId21"/>
    <p:sldId id="272" r:id="rId22"/>
    <p:sldId id="273" r:id="rId23"/>
    <p:sldId id="274" r:id="rId24"/>
    <p:sldId id="275" r:id="rId25"/>
    <p:sldId id="264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anderdyakonov.files.wordpress.com/2018/10/book_08_metrics_12_blog1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vowpalwabbit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EconML" TargetMode="External"/><Relationship Id="rId2" Type="http://schemas.openxmlformats.org/officeDocument/2006/relationships/hyperlink" Target="https://github.com/uber/causal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294F4-1987-4837-8BF3-ED1E8A443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Отчет о домашних заданиях по курсу </a:t>
            </a:r>
            <a:r>
              <a:rPr lang="en-US" dirty="0"/>
              <a:t>“</a:t>
            </a:r>
            <a:r>
              <a:rPr lang="ru-RU" dirty="0"/>
              <a:t>Основы машинного обучения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06CED0-34BD-4AD6-9CF4-139D5FD64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 НИЯУ МИФИ Ломтев Павел</a:t>
            </a:r>
          </a:p>
        </p:txBody>
      </p:sp>
    </p:spTree>
    <p:extLst>
      <p:ext uri="{BB962C8B-B14F-4D97-AF65-F5344CB8AC3E}">
        <p14:creationId xmlns:p14="http://schemas.microsoft.com/office/powerpoint/2010/main" val="410217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1000">
              <a:srgbClr val="7030A0"/>
            </a:gs>
            <a:gs pos="100000">
              <a:srgbClr val="00B0F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39420-A845-4265-8EF2-E9C1643D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ДЗ№3</a:t>
            </a:r>
            <a:r>
              <a:rPr lang="en-US" dirty="0"/>
              <a:t>: </a:t>
            </a:r>
            <a:r>
              <a:rPr lang="ru-RU" dirty="0"/>
              <a:t>Соревнование по прогнозированию стоимости жилья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32F35-9AB7-485E-86B9-0537EBB61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55548"/>
            <a:ext cx="8256472" cy="4902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Предобработка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Построен график цены от площади – удалены выбросы</a:t>
            </a:r>
            <a:r>
              <a:rPr lang="en-US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Построен график распределения целевой функции – из-за сильного скоса проведена лог-трансформация</a:t>
            </a:r>
            <a:r>
              <a:rPr lang="en-US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Обработаны пропущенные значения – чтобы сильно не изменять распределение – заполнил рандомно из значений, которые  принимает данный признак</a:t>
            </a:r>
            <a:r>
              <a:rPr lang="en-US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Удалены </a:t>
            </a:r>
            <a:r>
              <a:rPr lang="en-US" sz="2000" dirty="0"/>
              <a:t>kw3-kw13 </a:t>
            </a:r>
            <a:r>
              <a:rPr lang="ru-RU" sz="2000" dirty="0"/>
              <a:t>из-за </a:t>
            </a:r>
            <a:r>
              <a:rPr lang="ru-RU" sz="2000" dirty="0" err="1"/>
              <a:t>неинформативности</a:t>
            </a:r>
            <a:r>
              <a:rPr lang="ru-RU" sz="2000" dirty="0"/>
              <a:t> (около 99% признака одно и то же значение)</a:t>
            </a:r>
            <a:r>
              <a:rPr lang="en-US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Street_id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g_lift</a:t>
            </a:r>
            <a:r>
              <a:rPr lang="en-US" sz="2000" dirty="0"/>
              <a:t> </a:t>
            </a:r>
            <a:r>
              <a:rPr lang="ru-RU" sz="2000" dirty="0"/>
              <a:t>переведены в строковый тип</a:t>
            </a:r>
            <a:r>
              <a:rPr lang="en-US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Проверка скоса </a:t>
            </a:r>
            <a:r>
              <a:rPr lang="en-US" sz="2000" dirty="0"/>
              <a:t>area </a:t>
            </a:r>
            <a:r>
              <a:rPr lang="ru-RU" sz="2000" dirty="0"/>
              <a:t>и </a:t>
            </a:r>
            <a:r>
              <a:rPr lang="en-US" sz="2000" dirty="0" err="1"/>
              <a:t>metro_dist</a:t>
            </a:r>
            <a:r>
              <a:rPr lang="ru-RU" sz="2000" dirty="0"/>
              <a:t> – применена трансформация бокса-кокса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Применен </a:t>
            </a:r>
            <a:r>
              <a:rPr lang="en-US" sz="2000" dirty="0" err="1"/>
              <a:t>pd.get_dummies</a:t>
            </a:r>
            <a:endParaRPr lang="ru-RU" sz="2000" dirty="0"/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0A67AC-6A84-4EA5-A389-8EACBC6E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793" y="1955548"/>
            <a:ext cx="2864682" cy="26418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C10AB3-62FC-4A07-A7A7-F7ADA258F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793" y="4597435"/>
            <a:ext cx="2864682" cy="20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1000">
              <a:srgbClr val="7030A0"/>
            </a:gs>
            <a:gs pos="100000">
              <a:srgbClr val="00B0F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39420-A845-4265-8EF2-E9C1643D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ДЗ№3</a:t>
            </a:r>
            <a:r>
              <a:rPr lang="en-US" dirty="0"/>
              <a:t>: </a:t>
            </a:r>
            <a:r>
              <a:rPr lang="ru-RU" dirty="0"/>
              <a:t>Соревнование по прогнозированию стоимости жилья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32F35-9AB7-485E-86B9-0537EBB61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55548"/>
            <a:ext cx="11319174" cy="490245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Построение модели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Train </a:t>
            </a:r>
            <a:r>
              <a:rPr lang="ru-RU" sz="2000" dirty="0"/>
              <a:t>разбит </a:t>
            </a:r>
            <a:r>
              <a:rPr lang="en-US" sz="2000" dirty="0" err="1"/>
              <a:t>train_test_split</a:t>
            </a:r>
            <a:r>
              <a:rPr lang="en-US" sz="2000" dirty="0"/>
              <a:t> 70 </a:t>
            </a:r>
            <a:r>
              <a:rPr lang="ru-RU" sz="2000" dirty="0"/>
              <a:t>к 30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Написаны </a:t>
            </a:r>
            <a:r>
              <a:rPr lang="ru-RU" sz="2000" dirty="0" err="1"/>
              <a:t>пайплайны</a:t>
            </a:r>
            <a:r>
              <a:rPr lang="ru-RU" sz="2000" dirty="0"/>
              <a:t> из </a:t>
            </a:r>
            <a:r>
              <a:rPr lang="en-US" sz="2000" dirty="0" err="1"/>
              <a:t>StandardScaler</a:t>
            </a:r>
            <a:r>
              <a:rPr lang="en-US" sz="2000" dirty="0"/>
              <a:t>() </a:t>
            </a:r>
            <a:r>
              <a:rPr lang="ru-RU" sz="2000" dirty="0"/>
              <a:t>и </a:t>
            </a:r>
            <a:r>
              <a:rPr lang="en-US" sz="2000" dirty="0"/>
              <a:t>Lasso, </a:t>
            </a:r>
            <a:r>
              <a:rPr lang="en-US" sz="2000" dirty="0" err="1"/>
              <a:t>ElasticNet</a:t>
            </a:r>
            <a:r>
              <a:rPr lang="en-US" sz="2000" dirty="0"/>
              <a:t>, Ridge, Bayes;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CatBoostRegressor</a:t>
            </a:r>
            <a:r>
              <a:rPr lang="en-US" sz="2000" dirty="0"/>
              <a:t>(</a:t>
            </a:r>
            <a:r>
              <a:rPr lang="en-US" sz="2000" dirty="0" err="1"/>
              <a:t>loss_function</a:t>
            </a:r>
            <a:r>
              <a:rPr lang="en-US" sz="2000" dirty="0"/>
              <a:t>=‘MAE’, iterations=1000, </a:t>
            </a:r>
            <a:r>
              <a:rPr lang="en-US" sz="2000" dirty="0" err="1"/>
              <a:t>learning_rate</a:t>
            </a:r>
            <a:r>
              <a:rPr lang="en-US" sz="2000" dirty="0"/>
              <a:t>=0.36, depth=6, l2_leaf_reg=76);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Написан </a:t>
            </a:r>
            <a:r>
              <a:rPr lang="en-US" sz="2000" dirty="0" err="1"/>
              <a:t>StackingAveragedModels</a:t>
            </a:r>
            <a:r>
              <a:rPr lang="en-US" sz="2000" dirty="0"/>
              <a:t> – </a:t>
            </a:r>
            <a:r>
              <a:rPr lang="ru-RU" sz="2000" dirty="0"/>
              <a:t>используется медиана вместо усреднения, так как метрика соревнования </a:t>
            </a:r>
            <a:r>
              <a:rPr lang="en-US" sz="2000" dirty="0"/>
              <a:t>MAE;</a:t>
            </a:r>
            <a:r>
              <a:rPr lang="ru-RU" sz="2000" dirty="0"/>
              <a:t> </a:t>
            </a:r>
            <a:r>
              <a:rPr lang="en-US" sz="2000" dirty="0">
                <a:hlinkClick r:id="rId2"/>
              </a:rPr>
              <a:t>https://alexanderdyakonov.files.wordpress.com/2018/10/book_08_metrics_12_blog1.pdf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CatBoostRegressor</a:t>
            </a:r>
            <a:r>
              <a:rPr lang="en-US" sz="2000" dirty="0"/>
              <a:t>(</a:t>
            </a:r>
            <a:r>
              <a:rPr lang="en-US" sz="2000" dirty="0" err="1"/>
              <a:t>loss_function</a:t>
            </a:r>
            <a:r>
              <a:rPr lang="en-US" sz="2000" dirty="0"/>
              <a:t>=‘MAE’, iterations=1100, </a:t>
            </a:r>
            <a:r>
              <a:rPr lang="en-US" sz="2000" dirty="0" err="1"/>
              <a:t>learning_rate</a:t>
            </a:r>
            <a:r>
              <a:rPr lang="en-US" sz="2000" dirty="0"/>
              <a:t>=0.15, depth=7, l2_leaf_reg=24, </a:t>
            </a:r>
            <a:r>
              <a:rPr lang="en-US" sz="2000" dirty="0" err="1"/>
              <a:t>cat_features</a:t>
            </a:r>
            <a:r>
              <a:rPr lang="en-US" sz="2000" dirty="0"/>
              <a:t>=[‘</a:t>
            </a:r>
            <a:r>
              <a:rPr lang="en-US" sz="2000" dirty="0" err="1"/>
              <a:t>street_id</a:t>
            </a:r>
            <a:r>
              <a:rPr lang="en-US" sz="2000" dirty="0"/>
              <a:t>’, ‘</a:t>
            </a:r>
            <a:r>
              <a:rPr lang="en-US" sz="2000" dirty="0" err="1"/>
              <a:t>g_lift</a:t>
            </a:r>
            <a:r>
              <a:rPr lang="en-US" sz="2000" dirty="0"/>
              <a:t>’, ‘kw1’, ‘kw2’]);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StackingAveragedModels</a:t>
            </a:r>
            <a:r>
              <a:rPr lang="en-US" sz="2000" dirty="0"/>
              <a:t>(base=lasso, </a:t>
            </a:r>
            <a:r>
              <a:rPr lang="en-US" sz="2000" dirty="0" err="1"/>
              <a:t>ElasticNet</a:t>
            </a:r>
            <a:r>
              <a:rPr lang="en-US" sz="2000" dirty="0"/>
              <a:t>, Bayes, Ridge, meta=</a:t>
            </a:r>
            <a:r>
              <a:rPr lang="en-US" sz="2000" dirty="0" err="1"/>
              <a:t>CatBoostRegressor</a:t>
            </a:r>
            <a:r>
              <a:rPr lang="en-US" sz="2000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Произведено взвешивание моделей</a:t>
            </a:r>
            <a:r>
              <a:rPr lang="en-US" sz="2000" dirty="0"/>
              <a:t>: stack, </a:t>
            </a:r>
            <a:r>
              <a:rPr lang="en-US" sz="2000" dirty="0" err="1"/>
              <a:t>catboost</a:t>
            </a:r>
            <a:r>
              <a:rPr lang="en-US" sz="2000" dirty="0"/>
              <a:t>, </a:t>
            </a:r>
            <a:r>
              <a:rPr lang="en-US" sz="2000" dirty="0" err="1"/>
              <a:t>catboost_with_categorical</a:t>
            </a:r>
            <a:endParaRPr lang="ru-RU" sz="2000" dirty="0"/>
          </a:p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Фича*</a:t>
            </a:r>
            <a:r>
              <a:rPr lang="en-US" sz="2000" dirty="0"/>
              <a:t>: </a:t>
            </a:r>
            <a:r>
              <a:rPr lang="ru-RU" sz="2000" dirty="0"/>
              <a:t>Можно заметить, что обучаемся на данных 2011-2012 годов, а предсказываем 2013 =</a:t>
            </a:r>
            <a:r>
              <a:rPr lang="en-US" sz="2000" dirty="0"/>
              <a:t>&gt; </a:t>
            </a:r>
            <a:r>
              <a:rPr lang="ru-RU" sz="2000" dirty="0"/>
              <a:t>разбиваем ответ на месяцы и </a:t>
            </a:r>
            <a:r>
              <a:rPr lang="ru-RU" sz="2000" dirty="0" err="1"/>
              <a:t>домножаем</a:t>
            </a:r>
            <a:r>
              <a:rPr lang="ru-RU" sz="2000" dirty="0"/>
              <a:t> на </a:t>
            </a:r>
            <a:r>
              <a:rPr lang="ru-RU" sz="2000" dirty="0" err="1"/>
              <a:t>коэфф</a:t>
            </a:r>
            <a:r>
              <a:rPr lang="ru-RU" sz="2000" dirty="0"/>
              <a:t> от 1.01 до 1.08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385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1000">
              <a:srgbClr val="00B0F0"/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0E41E-EEB7-4979-99F4-8FD105F7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ДЗ№4</a:t>
            </a:r>
            <a:r>
              <a:rPr lang="en-US" dirty="0"/>
              <a:t>:</a:t>
            </a:r>
            <a:r>
              <a:rPr lang="ru-RU" dirty="0"/>
              <a:t> Соревнование на определение языка предложения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38AD8E-6392-4AD6-BBB6-D46B7FDA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603197" cy="452112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Предобработка текста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Удалил </a:t>
            </a:r>
            <a:r>
              <a:rPr lang="en-US" sz="2000" dirty="0"/>
              <a:t>HTML</a:t>
            </a:r>
            <a:r>
              <a:rPr lang="ru-RU" sz="2000" dirty="0"/>
              <a:t> код и </a:t>
            </a:r>
            <a:r>
              <a:rPr lang="en-US" sz="2000" dirty="0"/>
              <a:t>non-char </a:t>
            </a:r>
            <a:r>
              <a:rPr lang="ru-RU" sz="2000" dirty="0"/>
              <a:t>символы, цифры, </a:t>
            </a:r>
            <a:r>
              <a:rPr lang="en-US" sz="2000" dirty="0"/>
              <a:t>xml, </a:t>
            </a:r>
            <a:r>
              <a:rPr lang="ru-RU" sz="2000" dirty="0"/>
              <a:t>\</a:t>
            </a:r>
            <a:r>
              <a:rPr lang="en-US" sz="2000" dirty="0"/>
              <a:t>n, </a:t>
            </a:r>
            <a:r>
              <a:rPr lang="ru-RU" sz="2000" dirty="0"/>
              <a:t>лишние пробелы</a:t>
            </a:r>
            <a:r>
              <a:rPr lang="en-US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Удалил дубликаты</a:t>
            </a:r>
            <a:r>
              <a:rPr lang="en-US" sz="2000" dirty="0"/>
              <a:t>;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Предложения с количеством символов </a:t>
            </a:r>
            <a:r>
              <a:rPr lang="en-US" sz="2000" dirty="0"/>
              <a:t>&lt; </a:t>
            </a:r>
            <a:r>
              <a:rPr lang="ru-RU" sz="2000" dirty="0"/>
              <a:t>5</a:t>
            </a:r>
            <a:r>
              <a:rPr lang="en-US" sz="2000" dirty="0"/>
              <a:t>;</a:t>
            </a:r>
          </a:p>
          <a:p>
            <a:pPr marL="0" indent="0" algn="ctr">
              <a:buNone/>
            </a:pPr>
            <a:r>
              <a:rPr lang="ru-RU" dirty="0"/>
              <a:t>Построение модели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Пробовал библиотеку </a:t>
            </a:r>
            <a:r>
              <a:rPr lang="en-US" sz="2000" dirty="0">
                <a:hlinkClick r:id="rId2"/>
              </a:rPr>
              <a:t>VowpalWabbit</a:t>
            </a:r>
            <a:r>
              <a:rPr lang="en-US" sz="2000" dirty="0"/>
              <a:t> – </a:t>
            </a:r>
            <a:r>
              <a:rPr lang="ru-RU" sz="2000" dirty="0"/>
              <a:t>лучший скор </a:t>
            </a:r>
            <a:r>
              <a:rPr lang="en-US" sz="2000" dirty="0"/>
              <a:t>~ 0.88;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Использовал </a:t>
            </a:r>
            <a:r>
              <a:rPr lang="en-US" sz="2000" dirty="0" err="1"/>
              <a:t>TfidfVectorizer</a:t>
            </a:r>
            <a:r>
              <a:rPr lang="en-US" sz="2000" dirty="0"/>
              <a:t>(analyzer=‘</a:t>
            </a:r>
            <a:r>
              <a:rPr lang="en-US" sz="2000" dirty="0" err="1"/>
              <a:t>char_wb</a:t>
            </a:r>
            <a:r>
              <a:rPr lang="en-US" sz="2000" dirty="0"/>
              <a:t>’, </a:t>
            </a:r>
            <a:r>
              <a:rPr lang="en-US" sz="2000" dirty="0" err="1"/>
              <a:t>ngram_range</a:t>
            </a:r>
            <a:r>
              <a:rPr lang="en-US" sz="2000" dirty="0"/>
              <a:t>=(2,3));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Пайплайн</a:t>
            </a:r>
            <a:r>
              <a:rPr lang="ru-RU" sz="2000" dirty="0"/>
              <a:t> </a:t>
            </a:r>
            <a:r>
              <a:rPr lang="en-US" sz="2000" dirty="0" err="1"/>
              <a:t>TfidfVectorizer</a:t>
            </a:r>
            <a:r>
              <a:rPr lang="en-US" sz="2000" dirty="0"/>
              <a:t>() </a:t>
            </a:r>
            <a:r>
              <a:rPr lang="ru-RU" sz="2000" dirty="0"/>
              <a:t>и</a:t>
            </a:r>
            <a:r>
              <a:rPr lang="en-US" sz="2000" dirty="0"/>
              <a:t> </a:t>
            </a:r>
            <a:r>
              <a:rPr lang="en-US" sz="2000" dirty="0" err="1"/>
              <a:t>LinearSVC</a:t>
            </a:r>
            <a:r>
              <a:rPr lang="en-US" sz="2000" dirty="0"/>
              <a:t>(C=12)</a:t>
            </a: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918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3E80A"/>
            </a:gs>
            <a:gs pos="68000">
              <a:srgbClr val="82A82B"/>
            </a:gs>
            <a:gs pos="100000">
              <a:schemeClr val="bg2">
                <a:shade val="100000"/>
                <a:hueMod val="100000"/>
                <a:satMod val="110000"/>
                <a:lumMod val="91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4CCEC-3A8C-44B4-A4BD-BD814F8E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ДЗ№5</a:t>
            </a:r>
            <a:r>
              <a:rPr lang="en-US" dirty="0"/>
              <a:t>:</a:t>
            </a:r>
            <a:r>
              <a:rPr lang="ru-RU" dirty="0"/>
              <a:t>Рекомендательные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B5972-A93C-47A6-8E2B-D9EABF72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/>
              <a:t>ДЗ включает 3 пункта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Реализация персонального топа</a:t>
            </a:r>
            <a:r>
              <a:rPr lang="en-US" sz="28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На основе метода кластеризации построить рекомендации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Реализовать методы</a:t>
            </a:r>
            <a:r>
              <a:rPr lang="en-US" sz="2800" dirty="0"/>
              <a:t>: </a:t>
            </a:r>
            <a:r>
              <a:rPr lang="ru-RU" sz="2800" dirty="0" err="1"/>
              <a:t>Совстречаемость</a:t>
            </a:r>
            <a:r>
              <a:rPr lang="ru-RU" sz="2800" dirty="0"/>
              <a:t>, </a:t>
            </a:r>
            <a:r>
              <a:rPr lang="en-US" sz="2800" dirty="0"/>
              <a:t>Content-based, </a:t>
            </a:r>
            <a:r>
              <a:rPr lang="ru-RU" sz="2800" dirty="0" err="1"/>
              <a:t>Коллабаративная</a:t>
            </a:r>
            <a:r>
              <a:rPr lang="ru-RU" sz="2800" dirty="0"/>
              <a:t> фильтрация, Матричная Факторизация.</a:t>
            </a:r>
          </a:p>
        </p:txBody>
      </p:sp>
    </p:spTree>
    <p:extLst>
      <p:ext uri="{BB962C8B-B14F-4D97-AF65-F5344CB8AC3E}">
        <p14:creationId xmlns:p14="http://schemas.microsoft.com/office/powerpoint/2010/main" val="254744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3E80A"/>
            </a:gs>
            <a:gs pos="94000">
              <a:schemeClr val="bg2">
                <a:shade val="100000"/>
                <a:hueMod val="100000"/>
                <a:satMod val="110000"/>
                <a:lumMod val="87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4CCEC-3A8C-44B4-A4BD-BD814F8E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персонального топа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B5972-A93C-47A6-8E2B-D9EABF726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39629" cy="359931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Мержил</a:t>
            </a:r>
            <a:r>
              <a:rPr lang="ru-RU" sz="2000" dirty="0"/>
              <a:t> исходные таблицы, получил таблицу </a:t>
            </a:r>
            <a:r>
              <a:rPr lang="en-US" sz="2000" dirty="0"/>
              <a:t>interactions, </a:t>
            </a:r>
            <a:r>
              <a:rPr lang="ru-RU" sz="2000" dirty="0"/>
              <a:t>которая содержит </a:t>
            </a:r>
            <a:r>
              <a:rPr lang="en-US" sz="2000" dirty="0" err="1"/>
              <a:t>user_id</a:t>
            </a:r>
            <a:r>
              <a:rPr lang="en-US" sz="2000" dirty="0"/>
              <a:t>, ISBN, Book-Rating, </a:t>
            </a:r>
            <a:r>
              <a:rPr lang="en-US" sz="2000" dirty="0" err="1"/>
              <a:t>user_num</a:t>
            </a:r>
            <a:r>
              <a:rPr lang="en-US" sz="2000" dirty="0"/>
              <a:t>, </a:t>
            </a:r>
            <a:r>
              <a:rPr lang="en-US" sz="2000" dirty="0" err="1"/>
              <a:t>books_num</a:t>
            </a:r>
            <a:r>
              <a:rPr lang="en-US" sz="2000" dirty="0"/>
              <a:t>, </a:t>
            </a:r>
            <a:r>
              <a:rPr lang="en-US" sz="2000" dirty="0" err="1"/>
              <a:t>picture_url</a:t>
            </a:r>
            <a:r>
              <a:rPr lang="en-US" sz="2000" dirty="0"/>
              <a:t>, Book-</a:t>
            </a:r>
            <a:r>
              <a:rPr lang="en-US" sz="2000" dirty="0" err="1"/>
              <a:t>Tiile</a:t>
            </a:r>
            <a:r>
              <a:rPr lang="en-US" sz="2000" dirty="0"/>
              <a:t>, age, </a:t>
            </a:r>
            <a:r>
              <a:rPr lang="en-US" sz="2000" dirty="0" err="1"/>
              <a:t>product_id</a:t>
            </a:r>
            <a:r>
              <a:rPr lang="en-US" sz="2000" dirty="0"/>
              <a:t>, vid, city, region, country;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Реализован класс </a:t>
            </a:r>
            <a:r>
              <a:rPr lang="en-US" sz="2000" dirty="0"/>
              <a:t>Top</a:t>
            </a:r>
            <a:r>
              <a:rPr lang="ru-RU" sz="2000" dirty="0"/>
              <a:t>, внутри которого каждый продукт – ключ, а его картинка – значение. Задать можно возраст и локацию(страну, регион, город)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Для заданной группы считается средняя оценка книги и по полученным оценкам создается топ книг.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34E9A5-9F4F-4669-A46A-F8758A42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0" y="2154895"/>
            <a:ext cx="4753751" cy="31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6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0">
              <a:srgbClr val="B1D239">
                <a:lumMod val="80000"/>
              </a:srgbClr>
            </a:gs>
            <a:gs pos="0">
              <a:srgbClr val="E3E80A"/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4CCEC-3A8C-44B4-A4BD-BD814F8E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err="1"/>
              <a:t>Совстречаемость</a:t>
            </a:r>
            <a:r>
              <a:rPr lang="ru-RU" sz="2800" dirty="0"/>
              <a:t>, </a:t>
            </a:r>
            <a:r>
              <a:rPr lang="en-US" sz="2800" dirty="0"/>
              <a:t>Content-based, </a:t>
            </a:r>
            <a:r>
              <a:rPr lang="ru-RU" sz="2800" dirty="0" err="1"/>
              <a:t>Коллабаративная</a:t>
            </a:r>
            <a:r>
              <a:rPr lang="ru-RU" sz="2800" dirty="0"/>
              <a:t> фильтрация, Матричная Факторизация.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B5972-A93C-47A6-8E2B-D9EABF726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71" y="2232098"/>
            <a:ext cx="10227191" cy="35993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Данные методы были реализованы по аналогии с семинарским ноутбуком или по описанию в лекции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</a:t>
            </a:r>
            <a:r>
              <a:rPr lang="ru-RU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Коллабаративной</a:t>
            </a:r>
            <a:r>
              <a:rPr lang="ru-R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фильтрации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было замечено, что для некоторых </a:t>
            </a:r>
            <a:r>
              <a:rPr lang="ru-RU" sz="20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UserBased</a:t>
            </a:r>
            <a:r>
              <a:rPr lang="ru-RU" sz="20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рекомендации </a:t>
            </a:r>
            <a:r>
              <a:rPr lang="ru-RU" sz="20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</a:t>
            </a:r>
            <a:r>
              <a:rPr lang="ru-RU" sz="20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=0.0 это может быть связано с тем, что для данного типа рекомендаций товаров много, а оценок мало. Проблема: сколько соседей не бери, список товаров, которые в итоге можно порекомендовать, получается очень небольшим. А </a:t>
            </a:r>
            <a:r>
              <a:rPr lang="ru-RU" sz="20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ItemBased</a:t>
            </a:r>
            <a:r>
              <a:rPr lang="ru-RU" sz="20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этом случае справляется.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939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700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9000">
              <a:schemeClr val="accent4">
                <a:lumMod val="75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D70DB-41D8-4625-AE35-8DD6BDDF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ДЗ№6</a:t>
            </a:r>
            <a:r>
              <a:rPr lang="en-US" dirty="0"/>
              <a:t>:</a:t>
            </a:r>
            <a:r>
              <a:rPr lang="ru-RU" dirty="0"/>
              <a:t>Соревнование по Гео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CDEFF7-ED7D-494B-AD96-8C4C81C58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847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Получение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Удалил те города, которых нет в тестовой выборке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Выделил руками </a:t>
            </a:r>
            <a:r>
              <a:rPr lang="en-US" sz="2000" dirty="0" err="1"/>
              <a:t>BoundingBox</a:t>
            </a:r>
            <a:r>
              <a:rPr lang="en-US" sz="2000" dirty="0"/>
              <a:t> </a:t>
            </a:r>
            <a:r>
              <a:rPr lang="ru-RU" sz="2000" dirty="0"/>
              <a:t>городов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Через </a:t>
            </a:r>
            <a:r>
              <a:rPr lang="en-US" sz="2000" dirty="0" err="1"/>
              <a:t>overpass.API</a:t>
            </a:r>
            <a:r>
              <a:rPr lang="en-US" sz="2000" dirty="0"/>
              <a:t> </a:t>
            </a:r>
            <a:r>
              <a:rPr lang="ru-RU" sz="2000" dirty="0"/>
              <a:t>подтянул данные автобусных остановок, метро, отелей, хостелов, туристических мест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Посчитал количество объектов попадающих в радиусы 0.1, 0.5, 1, 1.5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Посчитал центры город, чтобы считать расстояния до центра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Посчитал расстояния от центра до салонов связи – так же посчитал то же самое расстояния, только вычислил корень и логарифм полученного расстояния.</a:t>
            </a:r>
          </a:p>
        </p:txBody>
      </p:sp>
    </p:spTree>
    <p:extLst>
      <p:ext uri="{BB962C8B-B14F-4D97-AF65-F5344CB8AC3E}">
        <p14:creationId xmlns:p14="http://schemas.microsoft.com/office/powerpoint/2010/main" val="335487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000">
              <a:schemeClr val="accent4">
                <a:lumMod val="75000"/>
              </a:schemeClr>
            </a:gs>
            <a:gs pos="4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BF14377-6FC0-404E-92F8-933A3195A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D2F1802-FBE2-409F-A252-19877C1CC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851C3AA-2DB7-4682-A620-DEEB40ED5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CDEFF7-ED7D-494B-AD96-8C4C81C58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Визуализация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Использовал </a:t>
            </a:r>
            <a:r>
              <a:rPr lang="en-US" sz="2000" dirty="0"/>
              <a:t>folium: </a:t>
            </a:r>
            <a:r>
              <a:rPr lang="ru-RU" sz="2000" dirty="0"/>
              <a:t>вывел все автобусные остановки, метро, отели, хостелы, тур места в Санкт-Петербурге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F1D696-1981-43D5-9B63-0BA1BE21E6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17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9CF7470-C7B1-4E78-906E-92ADF14B0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D70DB-41D8-4625-AE35-8DD6BDDF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ru-RU" dirty="0"/>
              <a:t>ДЗ№6</a:t>
            </a:r>
            <a:r>
              <a:rPr lang="en-US" dirty="0"/>
              <a:t>:</a:t>
            </a:r>
            <a:r>
              <a:rPr lang="ru-RU" dirty="0"/>
              <a:t>Соревнование по Гео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9FDF25-9DA1-4CAB-BF14-F6C3D103E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3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4000">
              <a:schemeClr val="accent4">
                <a:lumMod val="75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D70DB-41D8-4625-AE35-8DD6BDDF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ДЗ№6</a:t>
            </a:r>
            <a:r>
              <a:rPr lang="en-US" dirty="0"/>
              <a:t>:</a:t>
            </a:r>
            <a:r>
              <a:rPr lang="ru-RU" dirty="0"/>
              <a:t>Соревнование по Гео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CDEFF7-ED7D-494B-AD96-8C4C81C58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847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Построение модели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Использовал </a:t>
            </a:r>
            <a:r>
              <a:rPr lang="en-US" sz="2000" dirty="0" err="1"/>
              <a:t>CatBoostRegressor</a:t>
            </a:r>
            <a:r>
              <a:rPr lang="en-US" sz="2000" dirty="0"/>
              <a:t>(</a:t>
            </a:r>
            <a:r>
              <a:rPr lang="en-US" sz="2000" dirty="0" err="1"/>
              <a:t>loss_function</a:t>
            </a:r>
            <a:r>
              <a:rPr lang="en-US" sz="2000" dirty="0"/>
              <a:t>=‘MAE’, </a:t>
            </a:r>
            <a:r>
              <a:rPr lang="en-US" sz="2000" dirty="0" err="1"/>
              <a:t>learning_rate</a:t>
            </a:r>
            <a:r>
              <a:rPr lang="en-US" sz="2000" dirty="0"/>
              <a:t>=0.05, </a:t>
            </a:r>
            <a:r>
              <a:rPr lang="en-US" sz="2000" dirty="0" err="1"/>
              <a:t>cat_features</a:t>
            </a:r>
            <a:r>
              <a:rPr lang="en-US" sz="2000" dirty="0"/>
              <a:t>=[‘city’])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Данная простая модель дала скор 0.82211 на </a:t>
            </a:r>
            <a:r>
              <a:rPr lang="ru-RU" sz="2000" dirty="0" err="1"/>
              <a:t>привате</a:t>
            </a:r>
            <a:r>
              <a:rPr lang="ru-RU" sz="2000" dirty="0"/>
              <a:t> 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811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030A0"/>
            </a:gs>
            <a:gs pos="100000">
              <a:srgbClr val="00B0F0"/>
            </a:gs>
            <a:gs pos="100000">
              <a:srgbClr val="00B0F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BBECA-3E25-49C6-B814-E6DEA12E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ДЗ№7</a:t>
            </a:r>
            <a:r>
              <a:rPr lang="en-US" dirty="0"/>
              <a:t>:</a:t>
            </a:r>
            <a:r>
              <a:rPr lang="ru-RU" dirty="0"/>
              <a:t>А/Б тесты и </a:t>
            </a:r>
            <a:r>
              <a:rPr lang="ru-RU" dirty="0" err="1"/>
              <a:t>аплифт</a:t>
            </a:r>
            <a:r>
              <a:rPr lang="ru-RU" dirty="0"/>
              <a:t> моделирование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735A6-4A88-4A91-A4C6-6EAF0D0B6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3200" dirty="0"/>
              <a:t>Задание имеет 3 файла и для каждого файла свое задание</a:t>
            </a:r>
            <a:endParaRPr lang="en-US" sz="3200" dirty="0"/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Оценка результатов </a:t>
            </a:r>
            <a:r>
              <a:rPr lang="en-US" sz="2800" dirty="0"/>
              <a:t>AB </a:t>
            </a:r>
            <a:r>
              <a:rPr lang="ru-RU" sz="2800" dirty="0"/>
              <a:t>теста</a:t>
            </a:r>
            <a:r>
              <a:rPr lang="en-US" sz="28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Оценка результатов </a:t>
            </a:r>
            <a:r>
              <a:rPr lang="en-US" sz="2800" dirty="0"/>
              <a:t>AB </a:t>
            </a:r>
            <a:r>
              <a:rPr lang="ru-RU" sz="2800" dirty="0"/>
              <a:t>теста с показателями до начала эксперимента</a:t>
            </a:r>
            <a:r>
              <a:rPr lang="en-US" sz="28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Построение </a:t>
            </a:r>
            <a:r>
              <a:rPr lang="en-US" sz="2800" dirty="0"/>
              <a:t>uplift </a:t>
            </a:r>
            <a:r>
              <a:rPr lang="ru-RU" sz="2800" dirty="0"/>
              <a:t>модели по результатам </a:t>
            </a:r>
            <a:r>
              <a:rPr lang="en-US" sz="2800" dirty="0"/>
              <a:t>AB </a:t>
            </a:r>
            <a:r>
              <a:rPr lang="ru-RU" sz="2800" dirty="0"/>
              <a:t>теста.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125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A7410-EDCC-4DF7-B805-80D1E036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ДЗ№1</a:t>
            </a:r>
            <a:r>
              <a:rPr lang="en-US" dirty="0"/>
              <a:t>: </a:t>
            </a:r>
            <a:r>
              <a:rPr lang="ru-RU" dirty="0"/>
              <a:t>Задачи классификации и регрессии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EB38A6-C00B-423D-BEFC-BF8F59FE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ДЗ состояло из 3 частей</a:t>
            </a:r>
            <a:r>
              <a:rPr lang="en-US" sz="3600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/>
              <a:t>Написать линейную модель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/>
              <a:t>Предсказать погоду в Австралии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/>
              <a:t>Реализовать метрики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74063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030A0"/>
            </a:gs>
            <a:gs pos="100000">
              <a:srgbClr val="00B0F0"/>
            </a:gs>
            <a:gs pos="100000">
              <a:srgbClr val="00B0F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BBECA-3E25-49C6-B814-E6DEA12E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Оценка результатов </a:t>
            </a:r>
            <a:r>
              <a:rPr lang="en-US" sz="3600" dirty="0"/>
              <a:t>AB </a:t>
            </a:r>
            <a:r>
              <a:rPr lang="ru-RU" sz="3600" dirty="0"/>
              <a:t>теста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735A6-4A88-4A91-A4C6-6EAF0D0B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952625"/>
            <a:ext cx="8677275" cy="4800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Оценено распределение признаков в зависимости от </a:t>
            </a:r>
            <a:r>
              <a:rPr lang="en-US" sz="2000" dirty="0"/>
              <a:t>W –</a:t>
            </a:r>
            <a:r>
              <a:rPr lang="ru-RU" sz="2000" dirty="0"/>
              <a:t> для признаков </a:t>
            </a:r>
            <a:r>
              <a:rPr lang="en-US" sz="2000" dirty="0"/>
              <a:t>X_1 </a:t>
            </a:r>
            <a:r>
              <a:rPr lang="ru-RU" sz="2000" dirty="0"/>
              <a:t>и </a:t>
            </a:r>
            <a:r>
              <a:rPr lang="en-US" sz="2000" dirty="0"/>
              <a:t>X_2 </a:t>
            </a:r>
            <a:r>
              <a:rPr lang="ru-RU" sz="2000" dirty="0"/>
              <a:t>замечено, что в классе </a:t>
            </a:r>
            <a:r>
              <a:rPr lang="en-US" sz="2000" dirty="0"/>
              <a:t>W=0 </a:t>
            </a:r>
            <a:r>
              <a:rPr lang="ru-RU" sz="2000" dirty="0"/>
              <a:t>больше значений, которые ближе к 0, в </a:t>
            </a:r>
            <a:r>
              <a:rPr lang="en-US" sz="2000" dirty="0"/>
              <a:t>W=1 </a:t>
            </a:r>
            <a:r>
              <a:rPr lang="ru-RU" sz="2000" dirty="0"/>
              <a:t>больше значений, которые ближе к 1</a:t>
            </a:r>
            <a:r>
              <a:rPr lang="en-US" sz="2000" dirty="0"/>
              <a:t> =&gt; </a:t>
            </a:r>
            <a:r>
              <a:rPr lang="ru-RU" sz="2000" dirty="0"/>
              <a:t>данные распределены неравномерно между </a:t>
            </a:r>
            <a:r>
              <a:rPr lang="en-US" sz="2000" dirty="0"/>
              <a:t>W=0 </a:t>
            </a:r>
            <a:r>
              <a:rPr lang="ru-RU" sz="2000" dirty="0"/>
              <a:t>и </a:t>
            </a:r>
            <a:r>
              <a:rPr lang="en-US" sz="2000" dirty="0"/>
              <a:t>W=1.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Оценена важность признаков с помощью </a:t>
            </a:r>
            <a:r>
              <a:rPr lang="en-US" sz="2000" dirty="0" err="1"/>
              <a:t>RandomForestClassifier</a:t>
            </a:r>
            <a:r>
              <a:rPr lang="en-US" sz="2000" dirty="0"/>
              <a:t> =&gt; X_1 </a:t>
            </a:r>
            <a:r>
              <a:rPr lang="ru-RU" sz="2000" dirty="0"/>
              <a:t>и </a:t>
            </a:r>
            <a:r>
              <a:rPr lang="en-US" sz="2000" dirty="0"/>
              <a:t>X_2 </a:t>
            </a:r>
            <a:r>
              <a:rPr lang="ru-RU" sz="2000" dirty="0"/>
              <a:t>вносят по 25% важности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Проверена гипотеза о равенстве средних</a:t>
            </a:r>
            <a:r>
              <a:rPr lang="en-US" sz="2000" dirty="0"/>
              <a:t>: </a:t>
            </a:r>
            <a:r>
              <a:rPr lang="ru-RU" sz="2000" dirty="0"/>
              <a:t>для гипотезы о нормальности использовался Шапиро-</a:t>
            </a:r>
            <a:r>
              <a:rPr lang="ru-RU" sz="2000" dirty="0" err="1"/>
              <a:t>Уилк</a:t>
            </a:r>
            <a:r>
              <a:rPr lang="ru-RU" sz="2000" dirty="0"/>
              <a:t> на уровне значимости 0.05</a:t>
            </a:r>
            <a:r>
              <a:rPr lang="en-US" sz="2000" dirty="0"/>
              <a:t>. </a:t>
            </a:r>
            <a:r>
              <a:rPr lang="ru-RU" sz="2000" dirty="0"/>
              <a:t>Обе группы прошли тест на нормальность. Затем проверена гипотеза о равенстве дисперсий. Использовался критерий </a:t>
            </a:r>
            <a:r>
              <a:rPr lang="ru-RU" sz="2000" dirty="0" err="1"/>
              <a:t>Бартлетта</a:t>
            </a:r>
            <a:r>
              <a:rPr lang="ru-RU" sz="2000" dirty="0"/>
              <a:t> на уровне значимости 0.05. Гипотеза подтвердилась. Из вышестоящих гипотез следует, что можно применять критерий Стьюдента о равенстве средних при условии равных дисперсий. Уровень значимости 0.05</a:t>
            </a:r>
            <a:r>
              <a:rPr lang="en-US" sz="2000" dirty="0"/>
              <a:t>. </a:t>
            </a:r>
            <a:r>
              <a:rPr lang="ru-RU" sz="2000" dirty="0"/>
              <a:t>Гипотеза была отклонена =</a:t>
            </a:r>
            <a:r>
              <a:rPr lang="en-US" sz="2000" dirty="0"/>
              <a:t>&gt; </a:t>
            </a:r>
            <a:r>
              <a:rPr lang="ru-RU" sz="2000" dirty="0"/>
              <a:t>средние не равны.</a:t>
            </a: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F9111E-8273-48CD-A187-6D7509375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2289509"/>
            <a:ext cx="3193759" cy="18653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5D9FA5-EA8F-4335-837E-9819C0246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942" y="4352925"/>
            <a:ext cx="3222817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94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030A0"/>
            </a:gs>
            <a:gs pos="100000">
              <a:srgbClr val="00B0F0"/>
            </a:gs>
            <a:gs pos="100000">
              <a:srgbClr val="00B0F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BBECA-3E25-49C6-B814-E6DEA12E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Оценка результатов </a:t>
            </a:r>
            <a:r>
              <a:rPr lang="en-US" sz="3600" dirty="0"/>
              <a:t>AB </a:t>
            </a:r>
            <a:r>
              <a:rPr lang="ru-RU" sz="3600" dirty="0"/>
              <a:t>теста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735A6-4A88-4A91-A4C6-6EAF0D0B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" y="1952625"/>
            <a:ext cx="8208042" cy="480060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4"/>
            </a:pPr>
            <a:r>
              <a:rPr lang="ru-RU" sz="2000" dirty="0"/>
              <a:t>Оценено </a:t>
            </a:r>
            <a:r>
              <a:rPr lang="en-US" sz="2000" dirty="0"/>
              <a:t>ATE </a:t>
            </a:r>
            <a:r>
              <a:rPr lang="ru-RU" sz="2000" dirty="0"/>
              <a:t>с помощью регрессии. </a:t>
            </a:r>
            <a:r>
              <a:rPr lang="en-US" sz="2000" dirty="0"/>
              <a:t>ATE=0.513 +/- 0.049</a:t>
            </a:r>
          </a:p>
          <a:p>
            <a:pPr marL="457200" indent="-457200">
              <a:buAutoNum type="arabicPeriod" startAt="4"/>
            </a:pPr>
            <a:r>
              <a:rPr lang="ru-RU" sz="2000" dirty="0"/>
              <a:t>Оценено </a:t>
            </a:r>
            <a:r>
              <a:rPr lang="en-US" sz="2000" dirty="0"/>
              <a:t>ATE </a:t>
            </a:r>
            <a:r>
              <a:rPr lang="ru-RU" sz="2000" dirty="0"/>
              <a:t>с </a:t>
            </a:r>
            <a:r>
              <a:rPr lang="ru-RU" sz="2000" dirty="0" err="1"/>
              <a:t>помщью</a:t>
            </a:r>
            <a:r>
              <a:rPr lang="ru-RU" sz="2000" dirty="0"/>
              <a:t> </a:t>
            </a:r>
            <a:r>
              <a:rPr lang="en-US" sz="2000" dirty="0"/>
              <a:t>Property Score: </a:t>
            </a:r>
            <a:r>
              <a:rPr lang="ru-RU" sz="2000" dirty="0"/>
              <a:t>методиками </a:t>
            </a:r>
            <a:r>
              <a:rPr lang="en-US" sz="2000" dirty="0"/>
              <a:t>Weighting </a:t>
            </a:r>
            <a:r>
              <a:rPr lang="ru-RU" sz="2000" dirty="0"/>
              <a:t>и </a:t>
            </a:r>
            <a:r>
              <a:rPr lang="en-US" sz="2000" dirty="0"/>
              <a:t>Stratification and Blocking. </a:t>
            </a:r>
            <a:r>
              <a:rPr lang="en-US" sz="2000" dirty="0" err="1"/>
              <a:t>ATE_weighting</a:t>
            </a:r>
            <a:r>
              <a:rPr lang="en-US" sz="2000" dirty="0"/>
              <a:t> = -0.827 +/- 0.712; </a:t>
            </a:r>
            <a:r>
              <a:rPr lang="en-US" sz="2000" dirty="0" err="1"/>
              <a:t>ATE_stratification</a:t>
            </a:r>
            <a:r>
              <a:rPr lang="en-US" sz="2000" dirty="0"/>
              <a:t> = 0.515 +/- 0.056; </a:t>
            </a:r>
          </a:p>
          <a:p>
            <a:pPr marL="0" indent="0">
              <a:buNone/>
            </a:pPr>
            <a:r>
              <a:rPr lang="ru-RU" sz="1800" b="0" i="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Видим, что метод, использующий </a:t>
            </a:r>
            <a:r>
              <a:rPr lang="ru-RU" sz="1800" b="0" i="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регрессию</a:t>
            </a:r>
            <a:r>
              <a:rPr lang="ru-RU" sz="1800" b="0" i="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ru-RU" sz="1800" b="0" i="0" dirty="0" err="1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Stratification</a:t>
            </a:r>
            <a:r>
              <a:rPr lang="ru-RU" sz="1800" b="0" i="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b="0" i="0" dirty="0" err="1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ru-RU" sz="1800" b="0" i="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b="0" i="0" dirty="0" err="1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Blocking</a:t>
            </a:r>
            <a:r>
              <a:rPr lang="ru-RU" sz="1800" b="0" i="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b="0" i="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выдали почти одинаковый результат, примерно 0.5. Метод, использующий </a:t>
            </a:r>
            <a:r>
              <a:rPr lang="ru-RU" sz="1800" b="0" i="0" dirty="0" err="1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Weighting</a:t>
            </a:r>
            <a:r>
              <a:rPr lang="ru-RU" sz="1800" b="0" i="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выдал результат с противоположным знаком -0.827. С одной стороны странно, что получилось отрицательное значение, так как гипотеза о равенстве средних была отвергнута на уровне значимости 0.05 и в группе </a:t>
            </a:r>
            <a:r>
              <a:rPr lang="ru-RU" sz="1800" b="0" i="0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</a:t>
            </a:r>
            <a:r>
              <a:rPr lang="ru-RU" sz="1800" b="0" i="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средние больше, чем в </a:t>
            </a:r>
            <a:r>
              <a:rPr lang="ru-RU" sz="1800" b="0" i="0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ru-RU" sz="1800" b="0" i="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поэтому напрашивается вывод, что знак должен быть как минимум положительным. С другой стороны, было замечено, что группы </a:t>
            </a:r>
            <a:r>
              <a:rPr lang="ru-RU" sz="1800" b="0" i="0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ru-RU" sz="1800" b="0" i="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ru-RU" sz="1800" b="0" i="0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</a:t>
            </a:r>
            <a:r>
              <a:rPr lang="ru-RU" sz="1800" b="0" i="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разнородны по 1 и 2 признакам, например, в группе </a:t>
            </a:r>
            <a:r>
              <a:rPr lang="ru-RU" sz="1800" b="0" i="0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ru-RU" sz="1800" b="0" i="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могли быть пожилые люди, а в </a:t>
            </a:r>
            <a:r>
              <a:rPr lang="ru-RU" sz="1800" b="0" i="0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</a:t>
            </a:r>
            <a:r>
              <a:rPr lang="ru-RU" sz="1800" b="0" i="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молодые, поэтому целесообразно использовать методику </a:t>
            </a:r>
            <a:r>
              <a:rPr lang="ru-RU" sz="1800" b="0" i="0" dirty="0" err="1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Weighting</a:t>
            </a:r>
            <a:r>
              <a:rPr lang="ru-RU" sz="1800" b="0" i="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получения оценки ATE. Таким образом, различие в средних могло быть достигнуто </a:t>
            </a:r>
            <a:r>
              <a:rPr lang="ru-RU" sz="1800" b="0" i="0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нерандомизированным</a:t>
            </a:r>
            <a:r>
              <a:rPr lang="ru-RU" sz="1800" b="0" i="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разбиением на </a:t>
            </a:r>
            <a:r>
              <a:rPr lang="ru-RU" sz="1800" b="0" i="0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ru-RU" sz="1800" b="0" i="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ru-RU" sz="1800" b="0" i="0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</a:t>
            </a:r>
            <a:endParaRPr lang="en-US" sz="18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 startAt="4"/>
            </a:pPr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F06A89-F464-4E68-B182-357F4E9A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324" y="1838451"/>
            <a:ext cx="1533739" cy="4667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7A595C-7E5A-4471-BBC6-D50916AFE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768" y="2776317"/>
            <a:ext cx="3898232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00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030A0"/>
            </a:gs>
            <a:gs pos="100000">
              <a:srgbClr val="00B0F0"/>
            </a:gs>
            <a:gs pos="100000">
              <a:srgbClr val="00B0F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BBECA-3E25-49C6-B814-E6DEA12E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результатов </a:t>
            </a:r>
            <a:r>
              <a:rPr lang="en-US" dirty="0"/>
              <a:t>AB </a:t>
            </a:r>
            <a:r>
              <a:rPr lang="ru-RU" dirty="0"/>
              <a:t>теста с показателями до начала эксперимента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735A6-4A88-4A91-A4C6-6EAF0D0B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" y="1952625"/>
            <a:ext cx="8208042" cy="4800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Оценено распределение признаков в зависимости от </a:t>
            </a:r>
            <a:r>
              <a:rPr lang="en-US" sz="2000" dirty="0"/>
              <a:t>W –</a:t>
            </a:r>
            <a:r>
              <a:rPr lang="ru-RU" sz="2000" dirty="0"/>
              <a:t> для признаков </a:t>
            </a:r>
            <a:r>
              <a:rPr lang="en-US" sz="2000" dirty="0"/>
              <a:t>X_1 </a:t>
            </a:r>
            <a:r>
              <a:rPr lang="ru-RU" sz="2000" dirty="0"/>
              <a:t>и </a:t>
            </a:r>
            <a:r>
              <a:rPr lang="en-US" sz="2000" dirty="0"/>
              <a:t>X_2 </a:t>
            </a:r>
            <a:r>
              <a:rPr lang="ru-RU" sz="2000" dirty="0"/>
              <a:t>замечено, что в классе </a:t>
            </a:r>
            <a:r>
              <a:rPr lang="en-US" sz="2000" dirty="0"/>
              <a:t>W=0 </a:t>
            </a:r>
            <a:r>
              <a:rPr lang="ru-RU" sz="2000" dirty="0"/>
              <a:t>больше значений, которые ближе к 0, в </a:t>
            </a:r>
            <a:r>
              <a:rPr lang="en-US" sz="2000" dirty="0"/>
              <a:t>W=1 </a:t>
            </a:r>
            <a:r>
              <a:rPr lang="ru-RU" sz="2000" dirty="0"/>
              <a:t>больше значений, которые ближе к 1</a:t>
            </a:r>
            <a:r>
              <a:rPr lang="en-US" sz="2000" dirty="0"/>
              <a:t> =&gt; </a:t>
            </a:r>
            <a:r>
              <a:rPr lang="ru-RU" sz="2000" dirty="0"/>
              <a:t>данные распределены неравномерно между </a:t>
            </a:r>
            <a:r>
              <a:rPr lang="en-US" sz="2000" dirty="0"/>
              <a:t>W=0 </a:t>
            </a:r>
            <a:r>
              <a:rPr lang="ru-RU" sz="2000" dirty="0"/>
              <a:t>и </a:t>
            </a:r>
            <a:r>
              <a:rPr lang="en-US" sz="2000" dirty="0"/>
              <a:t>W=1.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Оценена важность признаков с помощью </a:t>
            </a:r>
            <a:r>
              <a:rPr lang="en-US" sz="2000" dirty="0" err="1"/>
              <a:t>RandomForestClassifier</a:t>
            </a:r>
            <a:r>
              <a:rPr lang="en-US" sz="2000" dirty="0"/>
              <a:t> =&gt; X_1 </a:t>
            </a:r>
            <a:r>
              <a:rPr lang="ru-RU" sz="2000" dirty="0"/>
              <a:t>и </a:t>
            </a:r>
            <a:r>
              <a:rPr lang="en-US" sz="2000" dirty="0"/>
              <a:t>X_2 </a:t>
            </a:r>
            <a:r>
              <a:rPr lang="ru-RU" sz="2000" dirty="0"/>
              <a:t>вносят по 25% важности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Проверена гипотеза о равенстве средних</a:t>
            </a:r>
            <a:r>
              <a:rPr lang="en-US" sz="2000" dirty="0"/>
              <a:t>: </a:t>
            </a:r>
            <a:r>
              <a:rPr lang="ru-RU" sz="2000" dirty="0"/>
              <a:t>для гипотезы о нормальности использовался Шапиро-</a:t>
            </a:r>
            <a:r>
              <a:rPr lang="ru-RU" sz="2000" dirty="0" err="1"/>
              <a:t>Уилк</a:t>
            </a:r>
            <a:r>
              <a:rPr lang="ru-RU" sz="2000" dirty="0"/>
              <a:t> на уровне значимости 0.05</a:t>
            </a:r>
            <a:r>
              <a:rPr lang="en-US" sz="2000" dirty="0"/>
              <a:t>. </a:t>
            </a:r>
            <a:r>
              <a:rPr lang="ru-RU" sz="2000" dirty="0"/>
              <a:t>Обе группы прошли тест на нормальность. Затем проверена гипотеза о равенстве дисперсий. Использовался критерий </a:t>
            </a:r>
            <a:r>
              <a:rPr lang="ru-RU" sz="2000" dirty="0" err="1"/>
              <a:t>Бартлетта</a:t>
            </a:r>
            <a:r>
              <a:rPr lang="ru-RU" sz="2000" dirty="0"/>
              <a:t> на уровне значимости 0.05. Гипотеза подтвердилась. Из вышестоящих гипотез следует, что можно применять критерий Стьюдента о равенстве средних при условии равных дисперсий. Уровень значимости 0.05</a:t>
            </a:r>
            <a:r>
              <a:rPr lang="en-US" sz="2000" dirty="0"/>
              <a:t>. </a:t>
            </a:r>
            <a:r>
              <a:rPr lang="ru-RU" sz="2000" dirty="0"/>
              <a:t>Гипотеза была отклонена =</a:t>
            </a:r>
            <a:r>
              <a:rPr lang="en-US" sz="2000" dirty="0"/>
              <a:t>&gt; </a:t>
            </a:r>
            <a:r>
              <a:rPr lang="ru-RU" sz="2000" dirty="0"/>
              <a:t>средние не равны.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F78BD-8A81-4FE1-BEBF-83B7C82A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942" y="2289509"/>
            <a:ext cx="3222817" cy="19616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6827AE-5016-40BC-A0E0-4CB0F9229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942" y="4352925"/>
            <a:ext cx="3222817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88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030A0"/>
            </a:gs>
            <a:gs pos="100000">
              <a:srgbClr val="00B0F0"/>
            </a:gs>
            <a:gs pos="100000">
              <a:srgbClr val="00B0F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BBECA-3E25-49C6-B814-E6DEA12E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результатов </a:t>
            </a:r>
            <a:r>
              <a:rPr lang="en-US" dirty="0"/>
              <a:t>AB </a:t>
            </a:r>
            <a:r>
              <a:rPr lang="ru-RU" dirty="0"/>
              <a:t>теста с показателями до начала эксперимента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735A6-4A88-4A91-A4C6-6EAF0D0B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" y="1952625"/>
            <a:ext cx="8208042" cy="480060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4"/>
            </a:pPr>
            <a:r>
              <a:rPr lang="ru-RU" sz="2000" dirty="0"/>
              <a:t>Так как даны показатели до и после </a:t>
            </a:r>
            <a:r>
              <a:rPr lang="en-US" sz="2000" dirty="0"/>
              <a:t>AB </a:t>
            </a:r>
            <a:r>
              <a:rPr lang="ru-RU" sz="2000" dirty="0"/>
              <a:t>теста, то </a:t>
            </a:r>
            <a:r>
              <a:rPr lang="en-US" sz="2000" dirty="0"/>
              <a:t>ATE </a:t>
            </a:r>
            <a:r>
              <a:rPr lang="ru-RU" sz="2000" dirty="0"/>
              <a:t>был посчитан по определению</a:t>
            </a:r>
            <a:r>
              <a:rPr lang="en-US" sz="2000" dirty="0"/>
              <a:t>. ATE = 1.353 +/- 3.052</a:t>
            </a:r>
          </a:p>
          <a:p>
            <a:pPr marL="457200" indent="-457200">
              <a:buAutoNum type="arabicPeriod" startAt="4"/>
            </a:pPr>
            <a:r>
              <a:rPr lang="ru-RU" sz="2000" dirty="0"/>
              <a:t>Посчитаем </a:t>
            </a:r>
            <a:r>
              <a:rPr lang="en-US" sz="2000" dirty="0"/>
              <a:t>ATE </a:t>
            </a:r>
            <a:r>
              <a:rPr lang="ru-RU" sz="2000" dirty="0"/>
              <a:t>через </a:t>
            </a:r>
            <a:r>
              <a:rPr lang="en-US" sz="2000" dirty="0"/>
              <a:t>CUPED</a:t>
            </a:r>
            <a:r>
              <a:rPr lang="ru-RU" sz="2000" dirty="0"/>
              <a:t>, чтобы понизить дисперсию</a:t>
            </a:r>
            <a:r>
              <a:rPr lang="en-US" sz="2000" dirty="0"/>
              <a:t>: ATE = 2.105 +/- 2.074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Получены результаты совпадающие в пределах погрешности.</a:t>
            </a: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613E93-BDC8-4DC0-B2C2-A857DEFF5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677" y="2057203"/>
            <a:ext cx="2753109" cy="7716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990CDE-9477-4554-B413-92EBF3A84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768" y="3429000"/>
            <a:ext cx="3518734" cy="25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8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030A0"/>
            </a:gs>
            <a:gs pos="100000">
              <a:srgbClr val="00B0F0"/>
            </a:gs>
            <a:gs pos="100000">
              <a:srgbClr val="00B0F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BBECA-3E25-49C6-B814-E6DEA12E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uplift </a:t>
            </a:r>
            <a:r>
              <a:rPr lang="ru-RU" dirty="0"/>
              <a:t>модели по результатам </a:t>
            </a:r>
            <a:r>
              <a:rPr lang="en-US" dirty="0"/>
              <a:t>AB </a:t>
            </a:r>
            <a:r>
              <a:rPr lang="ru-RU" dirty="0"/>
              <a:t>теста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735A6-4A88-4A91-A4C6-6EAF0D0B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" y="1952625"/>
            <a:ext cx="8208042" cy="48006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Проверил как распределены признаки в зависимости от класса – данные распределены одинаково в </a:t>
            </a:r>
            <a:r>
              <a:rPr lang="en-US" sz="2000" dirty="0"/>
              <a:t>control </a:t>
            </a:r>
            <a:r>
              <a:rPr lang="ru-RU" sz="2000" dirty="0"/>
              <a:t>и </a:t>
            </a:r>
            <a:r>
              <a:rPr lang="en-US" sz="2000" dirty="0"/>
              <a:t>treatment </a:t>
            </a:r>
            <a:r>
              <a:rPr lang="ru-RU" sz="2000" dirty="0"/>
              <a:t>классах.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Для оценки </a:t>
            </a:r>
            <a:r>
              <a:rPr lang="en-US" sz="2000" dirty="0"/>
              <a:t>ATE </a:t>
            </a:r>
            <a:r>
              <a:rPr lang="ru-RU" sz="2000" dirty="0"/>
              <a:t>была использована регрессия. Была использована библиотека </a:t>
            </a:r>
            <a:r>
              <a:rPr lang="en-US" sz="2000" dirty="0">
                <a:hlinkClick r:id="rId2"/>
              </a:rPr>
              <a:t>casualinference</a:t>
            </a:r>
            <a:r>
              <a:rPr lang="en-US" sz="2000" dirty="0"/>
              <a:t>.</a:t>
            </a:r>
            <a:r>
              <a:rPr lang="ru-RU" sz="2000" dirty="0"/>
              <a:t> </a:t>
            </a:r>
            <a:r>
              <a:rPr lang="en-US" sz="2000" dirty="0"/>
              <a:t>ATE = </a:t>
            </a:r>
            <a:r>
              <a:rPr lang="ru-RU" sz="2000" dirty="0"/>
              <a:t>0.060 +/- 0.001.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Оценен</a:t>
            </a:r>
            <a:r>
              <a:rPr lang="en-US" sz="2000" dirty="0"/>
              <a:t> CATE </a:t>
            </a:r>
            <a:r>
              <a:rPr lang="ru-RU" sz="2000" dirty="0"/>
              <a:t>для каждого наблюдения. Использовался </a:t>
            </a:r>
            <a:r>
              <a:rPr lang="en-US" sz="2000" dirty="0" err="1"/>
              <a:t>Xlearner</a:t>
            </a:r>
            <a:r>
              <a:rPr lang="ru-RU" sz="2000" dirty="0"/>
              <a:t> из </a:t>
            </a:r>
            <a:r>
              <a:rPr lang="en-US" sz="2000" dirty="0">
                <a:hlinkClick r:id="rId3"/>
              </a:rPr>
              <a:t>econml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CatBoostRegressor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CatBoostClassifier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Проставлены рекомендации к воздействию на каждый объект</a:t>
            </a:r>
            <a:r>
              <a:rPr lang="en-US" sz="2000" dirty="0"/>
              <a:t>:</a:t>
            </a: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Ставим рекомендацию только тем, у кого CATE &gt; 0 (возможно стоит увеличить этого порог исходя из затрат на воздействие) и </a:t>
            </a: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</a:t>
            </a: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1, то есть на кого мы воздействовали. Это объясняется от обратного: у кого </a:t>
            </a: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</a:t>
            </a: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 и CATE &gt; 0 это наши лояльные пользователи, которые и так купят. Те у кого </a:t>
            </a: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</a:t>
            </a: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 и CATE &lt; 0 - потерянные. Те у кого </a:t>
            </a: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</a:t>
            </a: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 и CATE &lt; 0 - </a:t>
            </a: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</a:t>
            </a: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dogs</a:t>
            </a: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То что осталось - наши искомые пользователи</a:t>
            </a:r>
            <a:r>
              <a:rPr lang="ru-RU" sz="2000" b="0" i="0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Затем была рассчитана конверсия при оптимальном воздействии</a:t>
            </a:r>
            <a:r>
              <a:rPr lang="en-US" sz="2000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sz="2000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40.02%</a:t>
            </a:r>
            <a:endParaRPr lang="en-US" sz="2000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DEA6DE-EAEC-4165-BF86-BC4B06187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522" y="2043621"/>
            <a:ext cx="373731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2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B0F0"/>
            </a:gs>
            <a:gs pos="100000">
              <a:srgbClr val="92D05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F9D78-43A5-4C48-B7BD-4554AB6E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ДЗ№8</a:t>
            </a:r>
            <a:r>
              <a:rPr lang="en-US" dirty="0"/>
              <a:t>:</a:t>
            </a:r>
            <a:r>
              <a:rPr lang="ru-RU" dirty="0"/>
              <a:t>Работа с большими данными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EB41E5-D486-43CF-A4EF-BC212210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3200" dirty="0"/>
              <a:t>Задание состояло из 3 частей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Посчитать количество слов в произведении </a:t>
            </a:r>
            <a:r>
              <a:rPr lang="en-US" sz="2800" dirty="0"/>
              <a:t>“</a:t>
            </a:r>
            <a:r>
              <a:rPr lang="ru-RU" sz="2800" dirty="0"/>
              <a:t>Война и мир</a:t>
            </a:r>
            <a:r>
              <a:rPr lang="en-US" sz="2800" dirty="0"/>
              <a:t>”;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Построить модель</a:t>
            </a:r>
            <a:r>
              <a:rPr lang="en-US" sz="28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Написать </a:t>
            </a:r>
            <a:r>
              <a:rPr lang="en-US" sz="2800" dirty="0"/>
              <a:t>SQL </a:t>
            </a:r>
            <a:r>
              <a:rPr lang="ru-RU" sz="2800" dirty="0"/>
              <a:t>запросы на выборку данных.</a:t>
            </a:r>
          </a:p>
          <a:p>
            <a:pPr marL="0" indent="0">
              <a:buNone/>
            </a:pPr>
            <a:r>
              <a:rPr lang="ru-RU" sz="2800" dirty="0"/>
              <a:t>Все задачи должны решаться через </a:t>
            </a:r>
            <a:r>
              <a:rPr lang="en-US" sz="2800" dirty="0" err="1"/>
              <a:t>PySpark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00949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B0F0"/>
            </a:gs>
            <a:gs pos="100000">
              <a:srgbClr val="92D05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F9D78-43A5-4C48-B7BD-4554AB6E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Количество слов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EB41E5-D486-43CF-A4EF-BC212210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Текст был</a:t>
            </a:r>
            <a:r>
              <a:rPr lang="en-US" sz="2000" dirty="0"/>
              <a:t> </a:t>
            </a:r>
            <a:r>
              <a:rPr lang="ru-RU" sz="2000" dirty="0"/>
              <a:t>построчно разбит на токены по пробелам с помощью функции </a:t>
            </a:r>
            <a:r>
              <a:rPr lang="en-US" sz="2000" dirty="0" err="1"/>
              <a:t>flatMap</a:t>
            </a:r>
            <a:r>
              <a:rPr lang="ru-RU" sz="2000" dirty="0"/>
              <a:t>()</a:t>
            </a:r>
            <a:r>
              <a:rPr lang="en-US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С помощью парадигмы </a:t>
            </a:r>
            <a:r>
              <a:rPr lang="en-US" sz="2000" dirty="0"/>
              <a:t>MapReduce </a:t>
            </a:r>
            <a:r>
              <a:rPr lang="ru-RU" sz="2000" dirty="0"/>
              <a:t>было посчитано количество токенов в тексте</a:t>
            </a:r>
            <a:r>
              <a:rPr lang="en-US" sz="2000" dirty="0"/>
              <a:t>: </a:t>
            </a:r>
            <a:r>
              <a:rPr lang="ru-RU" sz="2000" dirty="0"/>
              <a:t>На этапе </a:t>
            </a:r>
            <a:r>
              <a:rPr lang="en-US" sz="2000" dirty="0"/>
              <a:t>Map </a:t>
            </a:r>
            <a:r>
              <a:rPr lang="ru-RU" sz="2000" dirty="0"/>
              <a:t>создавались кортежи (</a:t>
            </a:r>
            <a:r>
              <a:rPr lang="en-US" sz="2000" dirty="0"/>
              <a:t>‘total’, 1</a:t>
            </a:r>
            <a:r>
              <a:rPr lang="ru-RU" sz="2000" dirty="0"/>
              <a:t>). На этапе </a:t>
            </a:r>
            <a:r>
              <a:rPr lang="en-US" sz="2000" dirty="0"/>
              <a:t>Reduce </a:t>
            </a:r>
            <a:r>
              <a:rPr lang="ru-RU" sz="2000" dirty="0"/>
              <a:t>с помощью функции </a:t>
            </a:r>
            <a:r>
              <a:rPr lang="en-US" sz="2000" dirty="0" err="1"/>
              <a:t>reduceByKey</a:t>
            </a:r>
            <a:r>
              <a:rPr lang="en-US" sz="2000" dirty="0"/>
              <a:t> </a:t>
            </a:r>
            <a:r>
              <a:rPr lang="ru-RU" sz="2000" dirty="0"/>
              <a:t>было посчитано количество слов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676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B0F0"/>
            </a:gs>
            <a:gs pos="100000">
              <a:srgbClr val="92D05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F9D78-43A5-4C48-B7BD-4554AB6E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модели(задача классификации)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EB41E5-D486-43CF-A4EF-BC212210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Тренировочный набор данных был разбит 70 к 30 функцией </a:t>
            </a:r>
            <a:r>
              <a:rPr lang="en-US" sz="2000" dirty="0" err="1"/>
              <a:t>randomSplit</a:t>
            </a:r>
            <a:r>
              <a:rPr lang="en-US" sz="2000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Инициализирована модель</a:t>
            </a:r>
            <a:r>
              <a:rPr lang="en-US" sz="2000" dirty="0"/>
              <a:t>: </a:t>
            </a:r>
            <a:r>
              <a:rPr lang="ru-RU" sz="2000" dirty="0"/>
              <a:t>использовал Логистическую регрессию</a:t>
            </a:r>
            <a:r>
              <a:rPr lang="en-US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Задал сетку параметров для подбора оптимального коэффициента регуляризации. </a:t>
            </a:r>
            <a:r>
              <a:rPr lang="en-US" sz="2000" dirty="0" err="1"/>
              <a:t>ParamGridBuilder</a:t>
            </a:r>
            <a:r>
              <a:rPr lang="en-US" sz="2000" dirty="0"/>
              <a:t>().</a:t>
            </a:r>
            <a:r>
              <a:rPr lang="en-US" sz="2000" dirty="0" err="1"/>
              <a:t>addGrid</a:t>
            </a:r>
            <a:r>
              <a:rPr lang="en-US" sz="2000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Провел кросс-валидацию и определен лучший </a:t>
            </a:r>
            <a:r>
              <a:rPr lang="ru-RU" sz="2000" dirty="0" err="1"/>
              <a:t>коэфф</a:t>
            </a:r>
            <a:r>
              <a:rPr lang="ru-RU" sz="2000" dirty="0"/>
              <a:t>. Регуляризации</a:t>
            </a:r>
            <a:r>
              <a:rPr lang="en-US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Сделал предсказание на тех 30% данных</a:t>
            </a:r>
            <a:r>
              <a:rPr lang="en-US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Использовал метрику </a:t>
            </a:r>
            <a:r>
              <a:rPr lang="en-US" sz="2000" dirty="0"/>
              <a:t>Accuracy </a:t>
            </a:r>
            <a:r>
              <a:rPr lang="ru-RU" sz="2000" dirty="0"/>
              <a:t>для оценки модели</a:t>
            </a:r>
            <a:r>
              <a:rPr lang="en-US" sz="2000" dirty="0"/>
              <a:t>: </a:t>
            </a:r>
            <a:r>
              <a:rPr lang="ru-RU" sz="2000" dirty="0"/>
              <a:t>скор 0.923</a:t>
            </a:r>
            <a:r>
              <a:rPr lang="en-US" sz="2000" dirty="0"/>
              <a:t>;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Обучил на всей тренировочной выборке и сделал </a:t>
            </a:r>
            <a:r>
              <a:rPr lang="ru-RU" sz="2000" dirty="0" err="1"/>
              <a:t>предикт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8257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B0F0"/>
            </a:gs>
            <a:gs pos="100000">
              <a:srgbClr val="92D05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F9D78-43A5-4C48-B7BD-4554AB6E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ru-RU" dirty="0"/>
              <a:t>запросы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EB41E5-D486-43CF-A4EF-BC212210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dirty="0"/>
              <a:t>Были считаны данные функцией </a:t>
            </a:r>
            <a:r>
              <a:rPr lang="en-US" sz="2000" dirty="0"/>
              <a:t>spark.read.csv </a:t>
            </a:r>
            <a:r>
              <a:rPr lang="ru-RU" sz="2000" dirty="0"/>
              <a:t>и созданы таблицы</a:t>
            </a:r>
            <a:r>
              <a:rPr lang="en-US" sz="20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С помощью </a:t>
            </a:r>
            <a:r>
              <a:rPr lang="en-US" sz="2000" dirty="0" err="1"/>
              <a:t>spark.sql</a:t>
            </a:r>
            <a:r>
              <a:rPr lang="ru-RU" sz="2000" dirty="0"/>
              <a:t>()</a:t>
            </a:r>
            <a:r>
              <a:rPr lang="en-US" sz="2000" dirty="0"/>
              <a:t> </a:t>
            </a:r>
            <a:r>
              <a:rPr lang="ru-RU" sz="2000" dirty="0"/>
              <a:t>были сделаны все запросы</a:t>
            </a:r>
            <a:r>
              <a:rPr lang="en-US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2914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A7410-EDCC-4DF7-B805-80D1E036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/>
              <a:t>ДЗ№1</a:t>
            </a:r>
            <a:r>
              <a:rPr lang="en-US"/>
              <a:t>: </a:t>
            </a:r>
            <a:r>
              <a:rPr lang="ru-RU"/>
              <a:t>Предсказание погоды в Австралии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EB38A6-C00B-423D-BEFC-BF8F59FE9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1224"/>
            <a:ext cx="8101729" cy="46767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Предобработка данных</a:t>
            </a:r>
            <a:endParaRPr lang="en-US" dirty="0"/>
          </a:p>
          <a:p>
            <a:pPr marL="457200" indent="-457200">
              <a:buAutoNum type="arabicParenR"/>
            </a:pPr>
            <a:r>
              <a:rPr lang="ru-RU" sz="2000" dirty="0"/>
              <a:t>Обнаружен </a:t>
            </a:r>
            <a:r>
              <a:rPr lang="ru-RU" sz="2000" dirty="0">
                <a:solidFill>
                  <a:schemeClr val="tx2">
                    <a:lumMod val="10000"/>
                  </a:schemeClr>
                </a:solidFill>
              </a:rPr>
              <a:t>дисбаланс целевого класса</a:t>
            </a:r>
            <a:r>
              <a:rPr lang="en-US" sz="2000" dirty="0"/>
              <a:t>;</a:t>
            </a:r>
          </a:p>
          <a:p>
            <a:pPr marL="457200" indent="-457200">
              <a:buAutoNum type="arabicParenR"/>
            </a:pPr>
            <a:r>
              <a:rPr lang="ru-RU" sz="2000" dirty="0"/>
              <a:t>Удалены признаки с большим процентом пропущенных значений, в других случаях пропущенные значения заменены </a:t>
            </a:r>
            <a:r>
              <a:rPr lang="ru-RU" sz="2000" dirty="0">
                <a:solidFill>
                  <a:schemeClr val="tx2">
                    <a:lumMod val="10000"/>
                  </a:schemeClr>
                </a:solidFill>
              </a:rPr>
              <a:t>средним</a:t>
            </a:r>
            <a:r>
              <a:rPr lang="ru-RU" sz="2000" dirty="0"/>
              <a:t> для числовых признаков или </a:t>
            </a:r>
            <a:r>
              <a:rPr lang="ru-RU" sz="2000" dirty="0">
                <a:solidFill>
                  <a:schemeClr val="tx2">
                    <a:lumMod val="10000"/>
                  </a:schemeClr>
                </a:solidFill>
              </a:rPr>
              <a:t>самым частым </a:t>
            </a:r>
            <a:r>
              <a:rPr lang="ru-RU" sz="2000" dirty="0"/>
              <a:t>для категориальных</a:t>
            </a:r>
            <a:r>
              <a:rPr lang="en-US" sz="2000" dirty="0"/>
              <a:t>;</a:t>
            </a:r>
            <a:endParaRPr lang="ru-RU" sz="2000" dirty="0"/>
          </a:p>
          <a:p>
            <a:pPr marL="457200" indent="-457200">
              <a:buAutoNum type="arabicParenR"/>
            </a:pPr>
            <a:r>
              <a:rPr lang="ru-RU" sz="2000" dirty="0"/>
              <a:t>Для категориальных признаков был применен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</a:rPr>
              <a:t>LabelEncoding</a:t>
            </a:r>
            <a:r>
              <a:rPr lang="en-US" sz="2000" dirty="0"/>
              <a:t>;</a:t>
            </a:r>
          </a:p>
          <a:p>
            <a:pPr marL="457200" indent="-457200">
              <a:buAutoNum type="arabicParenR"/>
            </a:pPr>
            <a:r>
              <a:rPr lang="ru-RU" sz="2000" dirty="0"/>
              <a:t>Для числовых признаков, у которых скос был больше </a:t>
            </a:r>
            <a:r>
              <a:rPr lang="en-US" sz="2000" dirty="0"/>
              <a:t>|0.75|</a:t>
            </a:r>
            <a:r>
              <a:rPr lang="ru-RU" sz="2000" dirty="0"/>
              <a:t>, применена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</a:rPr>
              <a:t>boxcox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-transformation</a:t>
            </a:r>
            <a:r>
              <a:rPr lang="en-US" sz="2000" dirty="0"/>
              <a:t>;</a:t>
            </a:r>
          </a:p>
          <a:p>
            <a:pPr marL="457200" indent="-457200">
              <a:buAutoNum type="arabicParenR"/>
            </a:pPr>
            <a:r>
              <a:rPr lang="ru-RU" sz="2000" dirty="0"/>
              <a:t>Удалены </a:t>
            </a:r>
            <a:r>
              <a:rPr lang="ru-RU" sz="2000" dirty="0">
                <a:solidFill>
                  <a:schemeClr val="tx2">
                    <a:lumMod val="10000"/>
                  </a:schemeClr>
                </a:solidFill>
              </a:rPr>
              <a:t>коррелирующие</a:t>
            </a:r>
            <a:r>
              <a:rPr lang="ru-RU" sz="2000" dirty="0"/>
              <a:t> признаки</a:t>
            </a:r>
            <a:r>
              <a:rPr lang="en-US" sz="2000" dirty="0"/>
              <a:t>;</a:t>
            </a:r>
          </a:p>
          <a:p>
            <a:pPr marL="457200" indent="-457200">
              <a:buAutoNum type="arabicParenR"/>
            </a:pPr>
            <a:endParaRPr lang="en-US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E7F7AA-1238-4DBA-8924-313B22247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293" y="1625806"/>
            <a:ext cx="3209925" cy="228600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75F491-1722-4D45-91E9-4E76CFDBF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50" y="3973950"/>
            <a:ext cx="3215889" cy="264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1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A7410-EDCC-4DF7-B805-80D1E036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ДЗ№1</a:t>
            </a:r>
            <a:r>
              <a:rPr lang="en-US" dirty="0"/>
              <a:t>: </a:t>
            </a:r>
            <a:r>
              <a:rPr lang="ru-RU" dirty="0"/>
              <a:t>Предсказание погоды в Австралии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EB38A6-C00B-423D-BEFC-BF8F59FE9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1224"/>
            <a:ext cx="10356647" cy="46767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Построение моделей</a:t>
            </a:r>
          </a:p>
          <a:p>
            <a:pPr marL="457200" indent="-457200">
              <a:buAutoNum type="arabicParenR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KNN </a:t>
            </a:r>
            <a:r>
              <a:rPr lang="en-US" sz="2000" dirty="0"/>
              <a:t>– </a:t>
            </a:r>
            <a:r>
              <a:rPr lang="en-US" sz="2000" dirty="0" err="1"/>
              <a:t>n_neighbors</a:t>
            </a:r>
            <a:r>
              <a:rPr lang="en-US" sz="2000" dirty="0"/>
              <a:t>=9, metric=‘</a:t>
            </a:r>
            <a:r>
              <a:rPr lang="en-US" sz="2000" dirty="0" err="1"/>
              <a:t>minkowski</a:t>
            </a:r>
            <a:r>
              <a:rPr lang="en-US" sz="2000" dirty="0"/>
              <a:t>’;</a:t>
            </a:r>
          </a:p>
          <a:p>
            <a:pPr marL="457200" indent="-457200">
              <a:buAutoNum type="arabicParenR"/>
            </a:pPr>
            <a:r>
              <a:rPr lang="ru-RU" sz="2000" dirty="0"/>
              <a:t>Параметры подобраны через </a:t>
            </a:r>
            <a:r>
              <a:rPr lang="en-US" sz="2000" dirty="0" err="1"/>
              <a:t>GridSearchCV</a:t>
            </a:r>
            <a:r>
              <a:rPr lang="en-US" sz="2000" dirty="0"/>
              <a:t>;</a:t>
            </a:r>
          </a:p>
          <a:p>
            <a:pPr marL="457200" indent="-457200">
              <a:buAutoNum type="arabicParenR"/>
            </a:pPr>
            <a:r>
              <a:rPr lang="ru-RU" sz="2000" dirty="0"/>
              <a:t>Сделан </a:t>
            </a:r>
            <a:r>
              <a:rPr lang="ru-RU" sz="2000" dirty="0" err="1"/>
              <a:t>пайплайн</a:t>
            </a:r>
            <a:r>
              <a:rPr lang="ru-RU" sz="2000" dirty="0"/>
              <a:t>  из </a:t>
            </a:r>
            <a:r>
              <a:rPr lang="en-US" sz="2000" dirty="0" err="1"/>
              <a:t>RobustScaler</a:t>
            </a:r>
            <a:r>
              <a:rPr lang="en-US" sz="2000" dirty="0"/>
              <a:t>() </a:t>
            </a:r>
            <a:r>
              <a:rPr lang="ru-RU" sz="2000" dirty="0"/>
              <a:t>и </a:t>
            </a:r>
            <a:r>
              <a:rPr lang="en-US" sz="2000" dirty="0"/>
              <a:t>KNN;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Logistic Regression </a:t>
            </a:r>
            <a:r>
              <a:rPr lang="en-US" sz="2000" dirty="0"/>
              <a:t>– solver=‘saga’, C=100, l1_ratio=0.7, penalty=‘</a:t>
            </a:r>
            <a:r>
              <a:rPr lang="en-US" sz="2000" dirty="0" err="1"/>
              <a:t>elasticnet</a:t>
            </a:r>
            <a:r>
              <a:rPr lang="en-US" sz="2000" dirty="0"/>
              <a:t>’;</a:t>
            </a:r>
          </a:p>
          <a:p>
            <a:pPr marL="457200" indent="-457200">
              <a:buAutoNum type="arabicParenR"/>
            </a:pPr>
            <a:r>
              <a:rPr lang="ru-RU" sz="2000" dirty="0"/>
              <a:t>Параметры подобраны через </a:t>
            </a:r>
            <a:r>
              <a:rPr lang="en-US" sz="2000" dirty="0" err="1"/>
              <a:t>GridSearchCV</a:t>
            </a:r>
            <a:r>
              <a:rPr lang="en-US" sz="2000" dirty="0"/>
              <a:t>;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ru-RU" sz="2000" dirty="0"/>
              <a:t>Сделан </a:t>
            </a:r>
            <a:r>
              <a:rPr lang="ru-RU" sz="2000" dirty="0" err="1"/>
              <a:t>пайплайн</a:t>
            </a:r>
            <a:r>
              <a:rPr lang="ru-RU" sz="2000" dirty="0"/>
              <a:t>  из </a:t>
            </a:r>
            <a:r>
              <a:rPr lang="en-US" sz="2000" dirty="0" err="1"/>
              <a:t>RobustScaler</a:t>
            </a:r>
            <a:r>
              <a:rPr lang="en-US" sz="2000" dirty="0"/>
              <a:t>() </a:t>
            </a:r>
            <a:r>
              <a:rPr lang="ru-RU" sz="2000" dirty="0"/>
              <a:t>и </a:t>
            </a:r>
            <a:r>
              <a:rPr lang="en-US" sz="2000" dirty="0" err="1"/>
              <a:t>LogReg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 err="1">
                <a:solidFill>
                  <a:schemeClr val="tx2">
                    <a:lumMod val="10000"/>
                  </a:schemeClr>
                </a:solidFill>
              </a:rPr>
              <a:t>NaiveBayes</a:t>
            </a:r>
            <a:r>
              <a:rPr lang="en-US" sz="2000" dirty="0"/>
              <a:t>;</a:t>
            </a:r>
          </a:p>
          <a:p>
            <a:pPr marL="457200" indent="-457200">
              <a:buAutoNum type="arabicParenR"/>
            </a:pPr>
            <a:r>
              <a:rPr lang="ru-RU" sz="2000" dirty="0"/>
              <a:t>Сделан </a:t>
            </a:r>
            <a:r>
              <a:rPr lang="ru-RU" sz="2000" dirty="0" err="1"/>
              <a:t>пайплайн</a:t>
            </a:r>
            <a:r>
              <a:rPr lang="ru-RU" sz="2000" dirty="0"/>
              <a:t> из </a:t>
            </a:r>
            <a:r>
              <a:rPr lang="en-US" sz="2000" dirty="0" err="1"/>
              <a:t>RobustScaler</a:t>
            </a:r>
            <a:r>
              <a:rPr lang="en-US" sz="2000" dirty="0"/>
              <a:t>() </a:t>
            </a:r>
            <a:r>
              <a:rPr lang="ru-RU" sz="2000" dirty="0"/>
              <a:t>и </a:t>
            </a:r>
            <a:r>
              <a:rPr lang="en-US" sz="2000" dirty="0" err="1"/>
              <a:t>NaiveBayes</a:t>
            </a:r>
            <a:r>
              <a:rPr lang="en-US" sz="2000" dirty="0"/>
              <a:t>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103EF9-807A-469B-A3FE-18AC1F65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678" y="2609716"/>
            <a:ext cx="1991047" cy="11145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7D1ACC-DF92-40EC-A16A-A9E4663F2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272" y="2609716"/>
            <a:ext cx="3066329" cy="3011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31B56-810D-482F-9E57-70090C4CE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3437" y="4243386"/>
            <a:ext cx="1867062" cy="9983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BDF09E-EC54-4385-B3F1-5CCFC866C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700" y="4576761"/>
            <a:ext cx="3324689" cy="33342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44D555D-902C-4B92-AECA-6A4DC8E38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700" y="5390163"/>
            <a:ext cx="2238687" cy="120031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0BF189C-890B-442A-9B37-A9B0588686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9317" y="6094179"/>
            <a:ext cx="2506941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0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A7410-EDCC-4DF7-B805-80D1E036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ДЗ№1</a:t>
            </a:r>
            <a:r>
              <a:rPr lang="en-US" dirty="0"/>
              <a:t>: </a:t>
            </a:r>
            <a:r>
              <a:rPr lang="ru-RU" dirty="0"/>
              <a:t>Метрики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93D6437-D34E-441A-A315-0CD5A5582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925" y="1971675"/>
            <a:ext cx="9067800" cy="4886325"/>
          </a:xfrm>
        </p:spPr>
      </p:pic>
    </p:spTree>
    <p:extLst>
      <p:ext uri="{BB962C8B-B14F-4D97-AF65-F5344CB8AC3E}">
        <p14:creationId xmlns:p14="http://schemas.microsoft.com/office/powerpoint/2010/main" val="90922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5000">
              <a:schemeClr val="accent4">
                <a:lumMod val="75000"/>
              </a:schemeClr>
            </a:gs>
            <a:gs pos="68000">
              <a:schemeClr val="accent3">
                <a:lumMod val="75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AC9F8-4094-4205-8CA0-59784069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ДЗ№2</a:t>
            </a:r>
            <a:r>
              <a:rPr lang="en-US" dirty="0"/>
              <a:t>: </a:t>
            </a:r>
            <a:r>
              <a:rPr lang="ru-RU" dirty="0"/>
              <a:t>Задача на исследование алгоритмов кластеризации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83B04-081C-4976-9D83-95B8CFE7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ДЗ состоит из 3 частей</a:t>
            </a:r>
            <a:endParaRPr lang="en-US" sz="3600" dirty="0"/>
          </a:p>
          <a:p>
            <a:pPr marL="457200" indent="-457200">
              <a:buFont typeface="+mj-lt"/>
              <a:buAutoNum type="arabicPeriod"/>
            </a:pPr>
            <a:r>
              <a:rPr lang="ru-RU" sz="3600" dirty="0"/>
              <a:t>Метод главных компонент</a:t>
            </a:r>
            <a:r>
              <a:rPr lang="en-US" sz="3600" dirty="0"/>
              <a:t>;</a:t>
            </a:r>
            <a:endParaRPr lang="ru-RU" sz="3600" dirty="0"/>
          </a:p>
          <a:p>
            <a:pPr marL="457200" indent="-457200">
              <a:buFont typeface="+mj-lt"/>
              <a:buAutoNum type="arabicPeriod"/>
            </a:pPr>
            <a:r>
              <a:rPr lang="ru-RU" sz="3600" dirty="0"/>
              <a:t>Вычисление сходства</a:t>
            </a:r>
            <a:r>
              <a:rPr lang="en-US" sz="3600" dirty="0"/>
              <a:t>;</a:t>
            </a:r>
            <a:endParaRPr lang="ru-RU" sz="3600" dirty="0"/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DBSCAN.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9894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5000">
              <a:schemeClr val="accent4">
                <a:lumMod val="75000"/>
              </a:schemeClr>
            </a:gs>
            <a:gs pos="68000">
              <a:schemeClr val="accent3">
                <a:lumMod val="75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AC9F8-4094-4205-8CA0-59784069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главных компонент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583B04-081C-4976-9D83-95B8CFE79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775" y="2336873"/>
                <a:ext cx="9267825" cy="445445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/>
                  <a:t>В </a:t>
                </a:r>
                <a:r>
                  <a:rPr lang="ru-RU" sz="2000" dirty="0" err="1"/>
                  <a:t>пайплайн</a:t>
                </a:r>
                <a:r>
                  <a:rPr lang="ru-RU" sz="2000" dirty="0"/>
                  <a:t> добавлен шаг с методом главных компонент</a:t>
                </a:r>
                <a:r>
                  <a:rPr lang="en-US" sz="2000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/>
                  <a:t>Найдено наименьшее количество главных компонент, что количество нового </a:t>
                </a:r>
                <a:r>
                  <a:rPr lang="ru-RU" sz="2000" dirty="0" err="1"/>
                  <a:t>пайплайна</a:t>
                </a:r>
                <a:r>
                  <a:rPr lang="ru-RU" sz="2000" dirty="0"/>
                  <a:t> превысит 90%</a:t>
                </a:r>
                <a:r>
                  <a:rPr lang="en-US" sz="2000" dirty="0"/>
                  <a:t>:</a:t>
                </a:r>
                <a:r>
                  <a:rPr lang="ru-RU" sz="2000" dirty="0"/>
                  <a:t> был построен график кумулятивной суммы объясненной дисперсии. Затем аппроксимирована функция метрики от количества компонент(перед аппроксимацией были рассчитаны узловые точки и найдена аппроксимирующая функция </a:t>
                </a:r>
                <a:r>
                  <a:rPr lang="en-US" sz="2000" dirty="0"/>
                  <a:t>y = 0.1694 + 0.1755 * </a:t>
                </a:r>
                <a:r>
                  <a:rPr lang="en-US" sz="2000" dirty="0" err="1"/>
                  <a:t>lnx</a:t>
                </a:r>
                <a:r>
                  <a:rPr lang="ru-RU" sz="2000" dirty="0"/>
                  <a:t>)</a:t>
                </a:r>
                <a:r>
                  <a:rPr lang="en-US" sz="2000" dirty="0"/>
                  <a:t> =&gt; </a:t>
                </a:r>
                <a:r>
                  <a:rPr lang="ru-RU" sz="2000" dirty="0"/>
                  <a:t>при </a:t>
                </a:r>
                <a:r>
                  <a:rPr lang="en-US" sz="2000" dirty="0"/>
                  <a:t>y = 0.9 </a:t>
                </a:r>
                <a:r>
                  <a:rPr lang="ru-RU" sz="2000" dirty="0"/>
                  <a:t>получаем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(0.9 −0.1694)/0.1755</m:t>
                        </m:r>
                      </m:sup>
                    </m:sSup>
                  </m:oMath>
                </a14:m>
                <a:r>
                  <a:rPr lang="en-US" sz="2000" dirty="0"/>
                  <a:t> = 64.26 =&gt; </a:t>
                </a:r>
                <a:r>
                  <a:rPr lang="ru-RU" sz="2000" dirty="0"/>
                  <a:t>немного перебирая доходим до 77 компонент.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/>
                  <a:t>Затем была найдена доля объясненной дисперсии при найденном количестве компонент.</a:t>
                </a:r>
                <a:endParaRPr lang="en-US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583B04-081C-4976-9D83-95B8CFE79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75" y="2336873"/>
                <a:ext cx="9267825" cy="4454452"/>
              </a:xfrm>
              <a:blipFill>
                <a:blip r:embed="rId2"/>
                <a:stretch>
                  <a:fillRect l="-1578" t="-3557" r="-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9CA333-7927-4594-9F9F-77948C591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360" y="2066752"/>
            <a:ext cx="2900865" cy="179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0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5000">
              <a:schemeClr val="accent4">
                <a:lumMod val="75000"/>
              </a:schemeClr>
            </a:gs>
            <a:gs pos="68000">
              <a:schemeClr val="accent3">
                <a:lumMod val="75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AC9F8-4094-4205-8CA0-59784069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сходства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83B04-081C-4976-9D83-95B8CFE7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2336873"/>
            <a:ext cx="9267825" cy="44544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С помощью </a:t>
            </a:r>
            <a:r>
              <a:rPr lang="en-US" sz="2000" dirty="0" err="1"/>
              <a:t>TfidfVectorizer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pairwise_distances</a:t>
            </a:r>
            <a:r>
              <a:rPr lang="en-US" sz="2000" dirty="0"/>
              <a:t> </a:t>
            </a:r>
            <a:r>
              <a:rPr lang="ru-RU" sz="2000" dirty="0"/>
              <a:t>рассчитано косинусное расстояние между всеми парами документов в корпусе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446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5000">
              <a:schemeClr val="accent4">
                <a:lumMod val="75000"/>
              </a:schemeClr>
            </a:gs>
            <a:gs pos="68000">
              <a:schemeClr val="accent3">
                <a:lumMod val="75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AC9F8-4094-4205-8CA0-59784069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83B04-081C-4976-9D83-95B8CFE7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6" y="2104732"/>
            <a:ext cx="8291066" cy="468659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Оценены параметры для алгоритмы </a:t>
            </a:r>
            <a:r>
              <a:rPr lang="en-US" sz="2000" dirty="0"/>
              <a:t>DBSCAN: </a:t>
            </a:r>
            <a:r>
              <a:rPr lang="ru-RU" sz="2000" dirty="0"/>
              <a:t>был выбран участок с большой скоростью роста функции и там искались значения </a:t>
            </a:r>
            <a:r>
              <a:rPr lang="en-US" sz="2000" dirty="0" err="1"/>
              <a:t>min_pts</a:t>
            </a:r>
            <a:r>
              <a:rPr lang="en-US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Затем были выделены кластеры и для каждого кластера определена тема</a:t>
            </a:r>
            <a:r>
              <a:rPr lang="en-US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155987-0612-49F7-B48B-661783C99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841" y="2104732"/>
            <a:ext cx="3739009" cy="20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15834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1399</TotalTime>
  <Words>2037</Words>
  <Application>Microsoft Office PowerPoint</Application>
  <PresentationFormat>Широкоэкранный</PresentationFormat>
  <Paragraphs>143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Cambria Math</vt:lpstr>
      <vt:lpstr>Trebuchet MS</vt:lpstr>
      <vt:lpstr>Берлин</vt:lpstr>
      <vt:lpstr>Отчет о домашних заданиях по курсу “Основы машинного обучения”</vt:lpstr>
      <vt:lpstr>ДЗ№1: Задачи классификации и регрессии</vt:lpstr>
      <vt:lpstr>ДЗ№1: Предсказание погоды в Австралии</vt:lpstr>
      <vt:lpstr>ДЗ№1: Предсказание погоды в Австралии</vt:lpstr>
      <vt:lpstr>ДЗ№1: Метрики</vt:lpstr>
      <vt:lpstr>ДЗ№2: Задача на исследование алгоритмов кластеризации</vt:lpstr>
      <vt:lpstr>Метод главных компонент</vt:lpstr>
      <vt:lpstr>Вычисление сходства</vt:lpstr>
      <vt:lpstr>DBSCAN</vt:lpstr>
      <vt:lpstr>ДЗ№3: Соревнование по прогнозированию стоимости жилья</vt:lpstr>
      <vt:lpstr>ДЗ№3: Соревнование по прогнозированию стоимости жилья</vt:lpstr>
      <vt:lpstr>ДЗ№4: Соревнование на определение языка предложения</vt:lpstr>
      <vt:lpstr>ДЗ№5:Рекомендательные системы</vt:lpstr>
      <vt:lpstr>Реализация персонального топа</vt:lpstr>
      <vt:lpstr>Совстречаемость, Content-based, Коллабаративная фильтрация, Матричная Факторизация.</vt:lpstr>
      <vt:lpstr>ДЗ№6:Соревнование по Гео</vt:lpstr>
      <vt:lpstr>ДЗ№6:Соревнование по Гео</vt:lpstr>
      <vt:lpstr>ДЗ№6:Соревнование по Гео</vt:lpstr>
      <vt:lpstr>ДЗ№7:А/Б тесты и аплифт моделирование</vt:lpstr>
      <vt:lpstr>Оценка результатов AB теста</vt:lpstr>
      <vt:lpstr>Оценка результатов AB теста</vt:lpstr>
      <vt:lpstr>Оценка результатов AB теста с показателями до начала эксперимента</vt:lpstr>
      <vt:lpstr>Оценка результатов AB теста с показателями до начала эксперимента</vt:lpstr>
      <vt:lpstr>Построение uplift модели по результатам AB теста</vt:lpstr>
      <vt:lpstr>ДЗ№8:Работа с большими данными</vt:lpstr>
      <vt:lpstr>Количество слов</vt:lpstr>
      <vt:lpstr>Построение модели(задача классификации)</vt:lpstr>
      <vt:lpstr>SQL запросы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домашних заданиях по курсу “Основы машинного обучения”</dc:title>
  <dc:creator>Ломтев Павел lpa005</dc:creator>
  <cp:lastModifiedBy>Ломтев Павел lpa005</cp:lastModifiedBy>
  <cp:revision>42</cp:revision>
  <dcterms:created xsi:type="dcterms:W3CDTF">2021-05-31T11:53:40Z</dcterms:created>
  <dcterms:modified xsi:type="dcterms:W3CDTF">2021-06-01T19:07:48Z</dcterms:modified>
</cp:coreProperties>
</file>