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3" r:id="rId6"/>
    <p:sldId id="260" r:id="rId7"/>
    <p:sldId id="261" r:id="rId8"/>
    <p:sldId id="262"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67CE"/>
    <a:srgbClr val="2A2851"/>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25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359243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142536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3764099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41560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ko-KR" altLang="en-US"/>
              <a:t>마스터 제목 스타일 편집</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378555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1335428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472381" y="3618442"/>
            <a:ext cx="2901255" cy="532218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3471863" y="3618442"/>
            <a:ext cx="2915543" cy="532218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256733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154650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397673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a:t>마스터 제목 스타일 편집</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186343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246845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3A94502-053B-4AE5-AB23-6D6730D87441}" type="datetimeFigureOut">
              <a:rPr lang="ko-KR" altLang="en-US" smtClean="0"/>
              <a:t>2019-05-30</a:t>
            </a:fld>
            <a:endParaRPr lang="ko-KR"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25722699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lone93/DDinsid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AB2515-417F-4B02-A51C-0211A4ED0372}"/>
              </a:ext>
            </a:extLst>
          </p:cNvPr>
          <p:cNvSpPr txBox="1"/>
          <p:nvPr/>
        </p:nvSpPr>
        <p:spPr>
          <a:xfrm>
            <a:off x="1130681" y="7742522"/>
            <a:ext cx="1841817" cy="461665"/>
          </a:xfrm>
          <a:prstGeom prst="rect">
            <a:avLst/>
          </a:prstGeom>
          <a:noFill/>
        </p:spPr>
        <p:txBody>
          <a:bodyPr wrap="square" rtlCol="0">
            <a:spAutoFit/>
          </a:bodyPr>
          <a:lstStyle/>
          <a:p>
            <a:r>
              <a:rPr lang="ja-JP" altLang="en-US" sz="2400" dirty="0">
                <a:latin typeface="MS Mincho" panose="02020609040205080304" pitchFamily="49" charset="-128"/>
                <a:ea typeface="MS Mincho" panose="02020609040205080304" pitchFamily="49" charset="-128"/>
              </a:rPr>
              <a:t>高　寅碩</a:t>
            </a:r>
            <a:endParaRPr lang="en-US" altLang="ja-JP" sz="2400" dirty="0">
              <a:latin typeface="MS Mincho" panose="02020609040205080304" pitchFamily="49" charset="-128"/>
              <a:ea typeface="MS Mincho" panose="02020609040205080304" pitchFamily="49" charset="-128"/>
            </a:endParaRPr>
          </a:p>
        </p:txBody>
      </p:sp>
      <p:sp>
        <p:nvSpPr>
          <p:cNvPr id="6" name="TextBox 5">
            <a:extLst>
              <a:ext uri="{FF2B5EF4-FFF2-40B4-BE49-F238E27FC236}">
                <a16:creationId xmlns:a16="http://schemas.microsoft.com/office/drawing/2014/main" id="{1179EDB9-C429-49C0-984F-885919A8D74E}"/>
              </a:ext>
            </a:extLst>
          </p:cNvPr>
          <p:cNvSpPr txBox="1"/>
          <p:nvPr/>
        </p:nvSpPr>
        <p:spPr>
          <a:xfrm>
            <a:off x="1130681" y="8217165"/>
            <a:ext cx="2610997" cy="461665"/>
          </a:xfrm>
          <a:prstGeom prst="rect">
            <a:avLst/>
          </a:prstGeom>
          <a:noFill/>
        </p:spPr>
        <p:txBody>
          <a:bodyPr wrap="square" rtlCol="0">
            <a:spAutoFit/>
          </a:bodyPr>
          <a:lstStyle/>
          <a:p>
            <a:r>
              <a:rPr lang="ja-JP" altLang="en-US" sz="2400" dirty="0">
                <a:latin typeface="MS Mincho" panose="02020609040205080304" pitchFamily="49" charset="-128"/>
                <a:ea typeface="MS Mincho" panose="02020609040205080304" pitchFamily="49" charset="-128"/>
              </a:rPr>
              <a:t>コ　インソク</a:t>
            </a:r>
            <a:endParaRPr lang="en-US" altLang="ja-JP" sz="2400" dirty="0">
              <a:latin typeface="MS Mincho" panose="02020609040205080304" pitchFamily="49" charset="-128"/>
              <a:ea typeface="MS Mincho" panose="02020609040205080304" pitchFamily="49" charset="-128"/>
            </a:endParaRPr>
          </a:p>
        </p:txBody>
      </p:sp>
      <p:sp>
        <p:nvSpPr>
          <p:cNvPr id="18" name="직사각형 17">
            <a:extLst>
              <a:ext uri="{FF2B5EF4-FFF2-40B4-BE49-F238E27FC236}">
                <a16:creationId xmlns:a16="http://schemas.microsoft.com/office/drawing/2014/main" id="{95C59260-C40F-42A0-9964-0414731EE348}"/>
              </a:ext>
            </a:extLst>
          </p:cNvPr>
          <p:cNvSpPr/>
          <p:nvPr/>
        </p:nvSpPr>
        <p:spPr>
          <a:xfrm>
            <a:off x="1130681" y="1701813"/>
            <a:ext cx="4591437" cy="1857465"/>
          </a:xfrm>
          <a:prstGeom prst="rect">
            <a:avLst/>
          </a:prstGeom>
          <a:solidFill>
            <a:schemeClr val="accent1">
              <a:lumMod val="75000"/>
              <a:alpha val="3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82377FD4-A4FC-4822-A66B-9395EE56BC83}"/>
              </a:ext>
            </a:extLst>
          </p:cNvPr>
          <p:cNvSpPr txBox="1"/>
          <p:nvPr/>
        </p:nvSpPr>
        <p:spPr>
          <a:xfrm>
            <a:off x="2436179" y="2311293"/>
            <a:ext cx="1906291" cy="598754"/>
          </a:xfrm>
          <a:prstGeom prst="rect">
            <a:avLst/>
          </a:prstGeom>
          <a:noFill/>
        </p:spPr>
        <p:txBody>
          <a:bodyPr wrap="none" rtlCol="0">
            <a:spAutoFit/>
          </a:bodyPr>
          <a:lstStyle/>
          <a:p>
            <a:r>
              <a:rPr lang="en-US" altLang="ko-KR" sz="3291" dirty="0" err="1">
                <a:solidFill>
                  <a:schemeClr val="bg1"/>
                </a:solidFill>
                <a:latin typeface="+mn-ea"/>
              </a:rPr>
              <a:t>DDinside</a:t>
            </a:r>
            <a:endParaRPr lang="ko-KR" altLang="en-US" sz="3291" dirty="0">
              <a:solidFill>
                <a:schemeClr val="bg1"/>
              </a:solidFill>
              <a:latin typeface="+mn-ea"/>
            </a:endParaRPr>
          </a:p>
        </p:txBody>
      </p:sp>
      <p:sp>
        <p:nvSpPr>
          <p:cNvPr id="20" name="TextBox 19">
            <a:extLst>
              <a:ext uri="{FF2B5EF4-FFF2-40B4-BE49-F238E27FC236}">
                <a16:creationId xmlns:a16="http://schemas.microsoft.com/office/drawing/2014/main" id="{8977FE2F-5512-4BE0-A55B-5BBB6BA62F40}"/>
              </a:ext>
            </a:extLst>
          </p:cNvPr>
          <p:cNvSpPr txBox="1"/>
          <p:nvPr/>
        </p:nvSpPr>
        <p:spPr>
          <a:xfrm>
            <a:off x="2007677" y="4188633"/>
            <a:ext cx="3046104" cy="598754"/>
          </a:xfrm>
          <a:prstGeom prst="rect">
            <a:avLst/>
          </a:prstGeom>
          <a:noFill/>
        </p:spPr>
        <p:txBody>
          <a:bodyPr wrap="square" rtlCol="0">
            <a:spAutoFit/>
          </a:bodyPr>
          <a:lstStyle/>
          <a:p>
            <a:r>
              <a:rPr lang="en-US" altLang="ko-KR" sz="3291" dirty="0">
                <a:latin typeface="+mn-ea"/>
              </a:rPr>
              <a:t>Web</a:t>
            </a:r>
            <a:r>
              <a:rPr lang="ko-KR" altLang="en-US" sz="3291" dirty="0">
                <a:latin typeface="+mn-ea"/>
              </a:rPr>
              <a:t> </a:t>
            </a:r>
            <a:r>
              <a:rPr lang="en-US" altLang="ko-KR" sz="3291" dirty="0">
                <a:latin typeface="+mn-ea"/>
              </a:rPr>
              <a:t>Portfolio</a:t>
            </a:r>
            <a:endParaRPr lang="ko-KR" altLang="en-US" sz="3291" dirty="0">
              <a:latin typeface="+mn-ea"/>
            </a:endParaRPr>
          </a:p>
        </p:txBody>
      </p:sp>
      <p:sp>
        <p:nvSpPr>
          <p:cNvPr id="21" name="TextBox 20">
            <a:extLst>
              <a:ext uri="{FF2B5EF4-FFF2-40B4-BE49-F238E27FC236}">
                <a16:creationId xmlns:a16="http://schemas.microsoft.com/office/drawing/2014/main" id="{C7F2AB66-39E0-4413-B640-F0B8CEF9AF33}"/>
              </a:ext>
            </a:extLst>
          </p:cNvPr>
          <p:cNvSpPr txBox="1"/>
          <p:nvPr/>
        </p:nvSpPr>
        <p:spPr>
          <a:xfrm>
            <a:off x="1319658" y="5413791"/>
            <a:ext cx="4247535" cy="400110"/>
          </a:xfrm>
          <a:prstGeom prst="rect">
            <a:avLst/>
          </a:prstGeom>
          <a:noFill/>
        </p:spPr>
        <p:txBody>
          <a:bodyPr wrap="square" rtlCol="0">
            <a:spAutoFit/>
          </a:bodyPr>
          <a:lstStyle/>
          <a:p>
            <a:r>
              <a:rPr lang="en-US" altLang="ko-KR" sz="2000" dirty="0">
                <a:hlinkClick r:id="rId2"/>
              </a:rPr>
              <a:t>https://github.com/plone93/DDinside</a:t>
            </a:r>
            <a:endParaRPr lang="ko-KR" altLang="en-US" sz="2000" dirty="0">
              <a:latin typeface="+mn-ea"/>
            </a:endParaRPr>
          </a:p>
        </p:txBody>
      </p:sp>
    </p:spTree>
    <p:extLst>
      <p:ext uri="{BB962C8B-B14F-4D97-AF65-F5344CB8AC3E}">
        <p14:creationId xmlns:p14="http://schemas.microsoft.com/office/powerpoint/2010/main" val="1267052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2BF7FD0-8B93-4026-8C28-36F53FD586E1}"/>
              </a:ext>
            </a:extLst>
          </p:cNvPr>
          <p:cNvSpPr txBox="1"/>
          <p:nvPr/>
        </p:nvSpPr>
        <p:spPr>
          <a:xfrm>
            <a:off x="156950" y="327328"/>
            <a:ext cx="2242922" cy="707886"/>
          </a:xfrm>
          <a:prstGeom prst="rect">
            <a:avLst/>
          </a:prstGeom>
          <a:noFill/>
        </p:spPr>
        <p:txBody>
          <a:bodyPr wrap="none" rtlCol="0">
            <a:spAutoFit/>
          </a:bodyPr>
          <a:lstStyle/>
          <a:p>
            <a:r>
              <a:rPr lang="ja-JP" altLang="en-US" sz="4000" b="1" dirty="0">
                <a:latin typeface="MS Mincho" panose="02020609040205080304" pitchFamily="49" charset="-128"/>
                <a:ea typeface="MS Mincho" panose="02020609040205080304" pitchFamily="49" charset="-128"/>
              </a:rPr>
              <a:t>開発環境</a:t>
            </a:r>
            <a:endParaRPr lang="en-US" altLang="ja-JP" sz="4000" b="1" dirty="0">
              <a:latin typeface="MS Mincho" panose="02020609040205080304" pitchFamily="49" charset="-128"/>
              <a:ea typeface="MS Mincho" panose="02020609040205080304" pitchFamily="49" charset="-128"/>
            </a:endParaRPr>
          </a:p>
        </p:txBody>
      </p:sp>
      <p:sp>
        <p:nvSpPr>
          <p:cNvPr id="15" name="직사각형 14">
            <a:extLst>
              <a:ext uri="{FF2B5EF4-FFF2-40B4-BE49-F238E27FC236}">
                <a16:creationId xmlns:a16="http://schemas.microsoft.com/office/drawing/2014/main" id="{33F98727-4291-4029-B18C-3B48C75A3138}"/>
              </a:ext>
            </a:extLst>
          </p:cNvPr>
          <p:cNvSpPr/>
          <p:nvPr/>
        </p:nvSpPr>
        <p:spPr>
          <a:xfrm>
            <a:off x="0" y="327327"/>
            <a:ext cx="2792361" cy="793549"/>
          </a:xfrm>
          <a:prstGeom prst="rect">
            <a:avLst/>
          </a:prstGeom>
          <a:solidFill>
            <a:schemeClr val="dk1">
              <a:alpha val="3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16" name="TextBox 15">
            <a:extLst>
              <a:ext uri="{FF2B5EF4-FFF2-40B4-BE49-F238E27FC236}">
                <a16:creationId xmlns:a16="http://schemas.microsoft.com/office/drawing/2014/main" id="{5976D9A8-6F7E-46A2-98F6-DA2201536749}"/>
              </a:ext>
            </a:extLst>
          </p:cNvPr>
          <p:cNvSpPr txBox="1"/>
          <p:nvPr/>
        </p:nvSpPr>
        <p:spPr>
          <a:xfrm>
            <a:off x="334297" y="1720644"/>
            <a:ext cx="6174658" cy="2862322"/>
          </a:xfrm>
          <a:prstGeom prst="rect">
            <a:avLst/>
          </a:prstGeom>
          <a:noFill/>
        </p:spPr>
        <p:txBody>
          <a:bodyPr wrap="square" rtlCol="0">
            <a:spAutoFit/>
          </a:bodyPr>
          <a:lstStyle/>
          <a:p>
            <a:r>
              <a:rPr lang="ja-JP" altLang="en-US" sz="2000" dirty="0">
                <a:latin typeface="MS Mincho" panose="02020609040205080304" pitchFamily="49" charset="-128"/>
                <a:ea typeface="MS Mincho" panose="02020609040205080304" pitchFamily="49" charset="-128"/>
              </a:rPr>
              <a:t>開発機器：</a:t>
            </a:r>
            <a:r>
              <a:rPr lang="en-US" altLang="ja-JP" sz="2000" dirty="0">
                <a:latin typeface="MS Mincho" panose="02020609040205080304" pitchFamily="49" charset="-128"/>
                <a:ea typeface="MS Mincho" panose="02020609040205080304" pitchFamily="49" charset="-128"/>
              </a:rPr>
              <a:t>ThinkPad</a:t>
            </a:r>
            <a:r>
              <a:rPr lang="ko-KR" altLang="en-US" sz="2000" dirty="0">
                <a:latin typeface="MS Mincho" panose="02020609040205080304" pitchFamily="49" charset="-128"/>
              </a:rPr>
              <a:t> </a:t>
            </a:r>
            <a:r>
              <a:rPr lang="en-US" altLang="ko-KR" sz="2000" dirty="0">
                <a:latin typeface="MS Mincho" panose="02020609040205080304" pitchFamily="49" charset="-128"/>
                <a:ea typeface="MS Mincho" panose="02020609040205080304" pitchFamily="49" charset="-128"/>
              </a:rPr>
              <a:t>E580  (i5-8250U, 256GB, 8GB)</a:t>
            </a:r>
            <a:endParaRPr lang="en-US" altLang="ja-JP" sz="2000" dirty="0">
              <a:latin typeface="MS Mincho" panose="02020609040205080304" pitchFamily="49" charset="-128"/>
              <a:ea typeface="MS Mincho" panose="02020609040205080304" pitchFamily="49" charset="-128"/>
            </a:endParaRPr>
          </a:p>
          <a:p>
            <a:r>
              <a:rPr lang="en-US" altLang="ja-JP" sz="2000" dirty="0">
                <a:latin typeface="MS Mincho" panose="02020609040205080304" pitchFamily="49" charset="-128"/>
                <a:ea typeface="MS Mincho" panose="02020609040205080304" pitchFamily="49" charset="-128"/>
              </a:rPr>
              <a:t>OS</a:t>
            </a: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Window10 RS5</a:t>
            </a:r>
          </a:p>
          <a:p>
            <a:r>
              <a:rPr lang="ja-JP" altLang="en-US" sz="2000" dirty="0">
                <a:latin typeface="MS Mincho" panose="02020609040205080304" pitchFamily="49" charset="-128"/>
                <a:ea typeface="MS Mincho" panose="02020609040205080304" pitchFamily="49" charset="-128"/>
              </a:rPr>
              <a:t>デザインパターン：</a:t>
            </a:r>
            <a:r>
              <a:rPr lang="en-US" altLang="ja-JP" sz="2000" dirty="0">
                <a:latin typeface="MS Mincho" panose="02020609040205080304" pitchFamily="49" charset="-128"/>
                <a:ea typeface="MS Mincho" panose="02020609040205080304" pitchFamily="49" charset="-128"/>
              </a:rPr>
              <a:t>MVC</a:t>
            </a:r>
            <a:r>
              <a:rPr lang="ja-JP" altLang="en-US" sz="2000" dirty="0">
                <a:latin typeface="MS Mincho" panose="02020609040205080304" pitchFamily="49" charset="-128"/>
                <a:ea typeface="MS Mincho" panose="02020609040205080304" pitchFamily="49" charset="-128"/>
              </a:rPr>
              <a:t>２</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ツール：</a:t>
            </a:r>
            <a:r>
              <a:rPr lang="en-US" altLang="ja-JP" sz="2000" dirty="0">
                <a:latin typeface="MS Mincho" panose="02020609040205080304" pitchFamily="49" charset="-128"/>
                <a:ea typeface="MS Mincho" panose="02020609040205080304" pitchFamily="49" charset="-128"/>
              </a:rPr>
              <a:t>Eclipse</a:t>
            </a:r>
          </a:p>
          <a:p>
            <a:r>
              <a:rPr lang="ja-JP" altLang="en-US" sz="2000" dirty="0">
                <a:latin typeface="MS Mincho" panose="02020609040205080304" pitchFamily="49" charset="-128"/>
                <a:ea typeface="MS Mincho" panose="02020609040205080304" pitchFamily="49" charset="-128"/>
              </a:rPr>
              <a:t>フロントエンド言語：</a:t>
            </a:r>
            <a:r>
              <a:rPr lang="en-US" altLang="ja-JP" sz="2000" dirty="0">
                <a:latin typeface="MS Mincho" panose="02020609040205080304" pitchFamily="49" charset="-128"/>
                <a:ea typeface="MS Mincho" panose="02020609040205080304" pitchFamily="49" charset="-128"/>
              </a:rPr>
              <a:t>HTML,</a:t>
            </a:r>
            <a:r>
              <a:rPr lang="ko-KR" altLang="en-US" sz="2000" dirty="0">
                <a:latin typeface="MS Mincho" panose="02020609040205080304" pitchFamily="49" charset="-128"/>
              </a:rPr>
              <a:t> </a:t>
            </a:r>
            <a:r>
              <a:rPr lang="en-US" altLang="ko-KR" sz="2000" dirty="0">
                <a:latin typeface="MS Mincho" panose="02020609040205080304" pitchFamily="49" charset="-128"/>
                <a:ea typeface="MS Mincho" panose="02020609040205080304" pitchFamily="49" charset="-128"/>
              </a:rPr>
              <a:t>CSS, JS, Ajax</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バックエンド言語：</a:t>
            </a:r>
            <a:r>
              <a:rPr lang="en-US" altLang="ja-JP" sz="2000" dirty="0">
                <a:latin typeface="MS Mincho" panose="02020609040205080304" pitchFamily="49" charset="-128"/>
                <a:ea typeface="MS Mincho" panose="02020609040205080304" pitchFamily="49" charset="-128"/>
              </a:rPr>
              <a:t>JAVA,</a:t>
            </a:r>
            <a:r>
              <a:rPr lang="ko-KR" altLang="en-US" sz="2000" dirty="0">
                <a:latin typeface="MS Mincho" panose="02020609040205080304" pitchFamily="49" charset="-128"/>
              </a:rPr>
              <a:t> </a:t>
            </a:r>
            <a:r>
              <a:rPr lang="en-US" altLang="ko-KR" sz="2000" dirty="0">
                <a:latin typeface="MS Mincho" panose="02020609040205080304" pitchFamily="49" charset="-128"/>
                <a:ea typeface="MS Mincho" panose="02020609040205080304" pitchFamily="49" charset="-128"/>
              </a:rPr>
              <a:t>JSP</a:t>
            </a:r>
          </a:p>
          <a:p>
            <a:r>
              <a:rPr lang="ja-JP" altLang="en-US" sz="2000" dirty="0">
                <a:latin typeface="MS Mincho" panose="02020609040205080304" pitchFamily="49" charset="-128"/>
                <a:ea typeface="MS Mincho" panose="02020609040205080304" pitchFamily="49" charset="-128"/>
              </a:rPr>
              <a:t>プレームワーク</a:t>
            </a:r>
            <a:r>
              <a:rPr lang="en-US" altLang="ja-JP" sz="2000" dirty="0">
                <a:latin typeface="MS Mincho" panose="02020609040205080304" pitchFamily="49" charset="-128"/>
                <a:ea typeface="MS Mincho" panose="02020609040205080304" pitchFamily="49" charset="-128"/>
              </a:rPr>
              <a:t>: </a:t>
            </a:r>
            <a:r>
              <a:rPr lang="en-US" altLang="ja-JP" sz="2000" dirty="0" err="1">
                <a:latin typeface="MS Mincho" panose="02020609040205080304" pitchFamily="49" charset="-128"/>
                <a:ea typeface="MS Mincho" panose="02020609040205080304" pitchFamily="49" charset="-128"/>
              </a:rPr>
              <a:t>BootStrap</a:t>
            </a:r>
            <a:endParaRPr lang="en-US" altLang="ko-KR" sz="2000" dirty="0">
              <a:latin typeface="MS Mincho" panose="02020609040205080304" pitchFamily="49" charset="-128"/>
              <a:ea typeface="MS Mincho" panose="02020609040205080304" pitchFamily="49" charset="-128"/>
            </a:endParaRPr>
          </a:p>
          <a:p>
            <a:r>
              <a:rPr lang="en-US" altLang="ja-JP" sz="2000" dirty="0">
                <a:latin typeface="MS Mincho" panose="02020609040205080304" pitchFamily="49" charset="-128"/>
                <a:ea typeface="MS Mincho" panose="02020609040205080304" pitchFamily="49" charset="-128"/>
              </a:rPr>
              <a:t>DB : Oracle 11G</a:t>
            </a:r>
          </a:p>
          <a:p>
            <a:r>
              <a:rPr lang="en-US" altLang="ja-JP" sz="2000" dirty="0">
                <a:latin typeface="MS Mincho" panose="02020609040205080304" pitchFamily="49" charset="-128"/>
                <a:ea typeface="MS Mincho" panose="02020609040205080304" pitchFamily="49" charset="-128"/>
              </a:rPr>
              <a:t>Server : </a:t>
            </a:r>
            <a:r>
              <a:rPr lang="en-US" altLang="ko-KR" sz="2000" dirty="0">
                <a:latin typeface="MS Mincho" panose="02020609040205080304" pitchFamily="49" charset="-128"/>
                <a:ea typeface="MS Mincho" panose="02020609040205080304" pitchFamily="49" charset="-128"/>
              </a:rPr>
              <a:t>Apache Tomcat 9.0</a:t>
            </a:r>
          </a:p>
        </p:txBody>
      </p:sp>
      <p:sp>
        <p:nvSpPr>
          <p:cNvPr id="17" name="TextBox 16">
            <a:extLst>
              <a:ext uri="{FF2B5EF4-FFF2-40B4-BE49-F238E27FC236}">
                <a16:creationId xmlns:a16="http://schemas.microsoft.com/office/drawing/2014/main" id="{DBC59794-A375-4520-9A3A-B9D20572B271}"/>
              </a:ext>
            </a:extLst>
          </p:cNvPr>
          <p:cNvSpPr txBox="1"/>
          <p:nvPr/>
        </p:nvSpPr>
        <p:spPr>
          <a:xfrm>
            <a:off x="156950" y="4829188"/>
            <a:ext cx="2242922" cy="707886"/>
          </a:xfrm>
          <a:prstGeom prst="rect">
            <a:avLst/>
          </a:prstGeom>
          <a:noFill/>
        </p:spPr>
        <p:txBody>
          <a:bodyPr wrap="none" rtlCol="0">
            <a:spAutoFit/>
          </a:bodyPr>
          <a:lstStyle/>
          <a:p>
            <a:r>
              <a:rPr lang="ja-JP" altLang="en-US" sz="4000" b="1" dirty="0">
                <a:latin typeface="MS Mincho" panose="02020609040205080304" pitchFamily="49" charset="-128"/>
                <a:ea typeface="MS Mincho" panose="02020609040205080304" pitchFamily="49" charset="-128"/>
              </a:rPr>
              <a:t>開発期間</a:t>
            </a:r>
            <a:endParaRPr lang="en-US" altLang="ja-JP" sz="4000" b="1" dirty="0">
              <a:latin typeface="MS Mincho" panose="02020609040205080304" pitchFamily="49" charset="-128"/>
              <a:ea typeface="MS Mincho" panose="02020609040205080304" pitchFamily="49" charset="-128"/>
            </a:endParaRPr>
          </a:p>
        </p:txBody>
      </p:sp>
      <p:sp>
        <p:nvSpPr>
          <p:cNvPr id="18" name="직사각형 17">
            <a:extLst>
              <a:ext uri="{FF2B5EF4-FFF2-40B4-BE49-F238E27FC236}">
                <a16:creationId xmlns:a16="http://schemas.microsoft.com/office/drawing/2014/main" id="{4525CAAB-6F29-4F38-B9F5-B2DE93FE8811}"/>
              </a:ext>
            </a:extLst>
          </p:cNvPr>
          <p:cNvSpPr/>
          <p:nvPr/>
        </p:nvSpPr>
        <p:spPr>
          <a:xfrm>
            <a:off x="0" y="4829187"/>
            <a:ext cx="2792361" cy="793549"/>
          </a:xfrm>
          <a:prstGeom prst="rect">
            <a:avLst/>
          </a:prstGeom>
          <a:solidFill>
            <a:schemeClr val="dk1">
              <a:alpha val="3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AD3A56C5-C7C2-43C8-A3C3-78AA7478C202}"/>
              </a:ext>
            </a:extLst>
          </p:cNvPr>
          <p:cNvSpPr txBox="1"/>
          <p:nvPr/>
        </p:nvSpPr>
        <p:spPr>
          <a:xfrm>
            <a:off x="334297" y="6085704"/>
            <a:ext cx="5378246" cy="677108"/>
          </a:xfrm>
          <a:prstGeom prst="rect">
            <a:avLst/>
          </a:prstGeom>
          <a:noFill/>
        </p:spPr>
        <p:txBody>
          <a:bodyPr wrap="square" rtlCol="0">
            <a:spAutoFit/>
          </a:bodyPr>
          <a:lstStyle/>
          <a:p>
            <a:r>
              <a:rPr lang="en-US" altLang="ja-JP" sz="2000" dirty="0">
                <a:latin typeface="MS Mincho" panose="02020609040205080304" pitchFamily="49" charset="-128"/>
                <a:ea typeface="MS Mincho" panose="02020609040205080304" pitchFamily="49" charset="-128"/>
              </a:rPr>
              <a:t>2019.05.01 – 2019.05.29</a:t>
            </a:r>
            <a:r>
              <a:rPr lang="ja-JP" altLang="en-US" sz="2000" dirty="0">
                <a:latin typeface="MS Mincho" panose="02020609040205080304" pitchFamily="49" charset="-128"/>
                <a:ea typeface="MS Mincho" panose="02020609040205080304" pitchFamily="49" charset="-128"/>
              </a:rPr>
              <a:t>（約１か月）</a:t>
            </a:r>
            <a:endParaRPr lang="en-US" altLang="ja-JP" dirty="0"/>
          </a:p>
          <a:p>
            <a:endParaRPr lang="en-US" altLang="ja-JP" dirty="0"/>
          </a:p>
        </p:txBody>
      </p:sp>
    </p:spTree>
    <p:extLst>
      <p:ext uri="{BB962C8B-B14F-4D97-AF65-F5344CB8AC3E}">
        <p14:creationId xmlns:p14="http://schemas.microsoft.com/office/powerpoint/2010/main" val="290456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D9EDDDF8-0A1D-4F2E-8B66-6F205024A488}"/>
              </a:ext>
            </a:extLst>
          </p:cNvPr>
          <p:cNvSpPr>
            <a:spLocks noGrp="1"/>
          </p:cNvSpPr>
          <p:nvPr>
            <p:ph idx="1"/>
          </p:nvPr>
        </p:nvSpPr>
        <p:spPr>
          <a:xfrm>
            <a:off x="0" y="1306396"/>
            <a:ext cx="6490287" cy="5173062"/>
          </a:xfrm>
        </p:spPr>
        <p:txBody>
          <a:bodyPr>
            <a:noAutofit/>
          </a:bodyPr>
          <a:lstStyle/>
          <a:p>
            <a:pPr marL="0" indent="0">
              <a:buNone/>
            </a:pPr>
            <a:endParaRPr lang="en-US" altLang="ko-KR" sz="2000" b="1"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pPr marL="0" indent="0">
              <a:buNone/>
            </a:pPr>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latin typeface="MS Mincho" panose="02020609040205080304" pitchFamily="49" charset="-128"/>
                <a:ea typeface="MS Mincho" panose="02020609040205080304" pitchFamily="49" charset="-128"/>
              </a:rPr>
              <a:t>プロジェクトの主題</a:t>
            </a:r>
            <a:endParaRPr lang="en-US" altLang="ja-JP" sz="2000" dirty="0">
              <a:latin typeface="MS Mincho" panose="02020609040205080304" pitchFamily="49" charset="-128"/>
              <a:ea typeface="MS Mincho" panose="02020609040205080304" pitchFamily="49" charset="-128"/>
            </a:endParaRPr>
          </a:p>
          <a:p>
            <a:pPr marL="0" indent="0">
              <a:buNone/>
            </a:pPr>
            <a:r>
              <a:rPr lang="ja-JP" altLang="en-US" sz="2000" dirty="0">
                <a:latin typeface="MS Mincho" panose="02020609040205080304" pitchFamily="49" charset="-128"/>
                <a:ea typeface="MS Mincho" panose="02020609040205080304" pitchFamily="49" charset="-128"/>
              </a:rPr>
              <a:t>色々な分野の各掲示板を開設してその分野の利用者が話し合えるサイトを作ることで探している情報を簡単に得られる。</a:t>
            </a:r>
            <a:endParaRPr lang="en-US" altLang="ja-JP" sz="2000" dirty="0">
              <a:latin typeface="MS Mincho" panose="02020609040205080304" pitchFamily="49" charset="-128"/>
              <a:ea typeface="MS Mincho" panose="02020609040205080304" pitchFamily="49" charset="-128"/>
            </a:endParaRPr>
          </a:p>
          <a:p>
            <a:pPr marL="0" indent="0">
              <a:buNone/>
            </a:pPr>
            <a:endParaRPr lang="en-US" altLang="ja-JP" sz="2000" dirty="0">
              <a:latin typeface="MS Mincho" panose="02020609040205080304" pitchFamily="49" charset="-128"/>
              <a:ea typeface="MS Mincho" panose="02020609040205080304" pitchFamily="49" charset="-128"/>
            </a:endParaRPr>
          </a:p>
          <a:p>
            <a:pPr marL="0" indent="0">
              <a:buNone/>
            </a:pPr>
            <a:r>
              <a:rPr lang="ko-KR" altLang="ko-KR" sz="2000" dirty="0">
                <a:solidFill>
                  <a:srgbClr val="333333"/>
                </a:solidFill>
                <a:latin typeface="MS Mincho" panose="02020609040205080304" pitchFamily="49" charset="-128"/>
                <a:cs typeface="Arial" panose="020B0604020202020204" pitchFamily="34" charset="0"/>
              </a:rPr>
              <a:t>•</a:t>
            </a:r>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プロジェクトの目的</a:t>
            </a:r>
            <a:endPar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pPr marL="0" indent="0">
              <a:buNone/>
            </a:pPr>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大きなコミュニティサイトを構築しながらプログラミングの実力を積むこと。</a:t>
            </a:r>
            <a:endPar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pPr marL="0" indent="0">
              <a:buNone/>
            </a:pPr>
            <a:endPar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pPr marL="0" indent="0">
              <a:buNone/>
            </a:pPr>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ベンチマーキングサイト</a:t>
            </a:r>
            <a:endPar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pPr marL="0" indent="0">
              <a:buNone/>
            </a:pPr>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韓国で一番大きなコミュニティサイトである</a:t>
            </a:r>
            <a:r>
              <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DCINSIDE</a:t>
            </a:r>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をベンチマーキングして機能を具現</a:t>
            </a:r>
            <a:endParaRPr lang="en-US" altLang="ja-JP" sz="2000" dirty="0">
              <a:latin typeface="MS Mincho" panose="02020609040205080304" pitchFamily="49" charset="-128"/>
              <a:ea typeface="MS Mincho" panose="02020609040205080304" pitchFamily="49" charset="-128"/>
            </a:endParaRPr>
          </a:p>
          <a:p>
            <a:pPr marL="0" indent="0">
              <a:buNone/>
            </a:pPr>
            <a:endParaRPr lang="ko-KR" altLang="en-US" sz="2000" dirty="0">
              <a:latin typeface="MS Mincho" panose="02020609040205080304" pitchFamily="49" charset="-128"/>
            </a:endParaRPr>
          </a:p>
        </p:txBody>
      </p:sp>
      <p:sp>
        <p:nvSpPr>
          <p:cNvPr id="4" name="TextBox 3">
            <a:extLst>
              <a:ext uri="{FF2B5EF4-FFF2-40B4-BE49-F238E27FC236}">
                <a16:creationId xmlns:a16="http://schemas.microsoft.com/office/drawing/2014/main" id="{C2228A48-527E-48A7-B87F-800118368EEA}"/>
              </a:ext>
            </a:extLst>
          </p:cNvPr>
          <p:cNvSpPr txBox="1"/>
          <p:nvPr/>
        </p:nvSpPr>
        <p:spPr>
          <a:xfrm>
            <a:off x="156950" y="327328"/>
            <a:ext cx="3272050" cy="707886"/>
          </a:xfrm>
          <a:prstGeom prst="rect">
            <a:avLst/>
          </a:prstGeom>
          <a:noFill/>
        </p:spPr>
        <p:txBody>
          <a:bodyPr wrap="none" rtlCol="0">
            <a:spAutoFit/>
          </a:bodyPr>
          <a:lstStyle/>
          <a:p>
            <a:r>
              <a:rPr lang="ja-JP" altLang="en-US" sz="4000" b="1" dirty="0">
                <a:latin typeface="MS Mincho" panose="02020609040205080304" pitchFamily="49" charset="-128"/>
                <a:ea typeface="MS Mincho" panose="02020609040205080304" pitchFamily="49" charset="-128"/>
              </a:rPr>
              <a:t>サイトの目標</a:t>
            </a:r>
            <a:endParaRPr lang="en-US" altLang="ja-JP" sz="4000" b="1" dirty="0">
              <a:latin typeface="MS Mincho" panose="02020609040205080304" pitchFamily="49" charset="-128"/>
              <a:ea typeface="MS Mincho" panose="02020609040205080304" pitchFamily="49" charset="-128"/>
            </a:endParaRPr>
          </a:p>
        </p:txBody>
      </p:sp>
      <p:sp>
        <p:nvSpPr>
          <p:cNvPr id="6" name="직사각형 5">
            <a:extLst>
              <a:ext uri="{FF2B5EF4-FFF2-40B4-BE49-F238E27FC236}">
                <a16:creationId xmlns:a16="http://schemas.microsoft.com/office/drawing/2014/main" id="{4950BEDC-28C7-4BC8-838B-8C94A6813DA5}"/>
              </a:ext>
            </a:extLst>
          </p:cNvPr>
          <p:cNvSpPr/>
          <p:nvPr/>
        </p:nvSpPr>
        <p:spPr>
          <a:xfrm>
            <a:off x="0" y="327327"/>
            <a:ext cx="3716248" cy="793549"/>
          </a:xfrm>
          <a:prstGeom prst="rect">
            <a:avLst/>
          </a:prstGeom>
          <a:solidFill>
            <a:schemeClr val="dk1">
              <a:alpha val="3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07734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103A6740-293F-41BD-8141-1DC34CDE51A6}"/>
              </a:ext>
            </a:extLst>
          </p:cNvPr>
          <p:cNvSpPr txBox="1"/>
          <p:nvPr/>
        </p:nvSpPr>
        <p:spPr>
          <a:xfrm>
            <a:off x="405062" y="327327"/>
            <a:ext cx="2236510" cy="707886"/>
          </a:xfrm>
          <a:prstGeom prst="rect">
            <a:avLst/>
          </a:prstGeom>
          <a:noFill/>
        </p:spPr>
        <p:txBody>
          <a:bodyPr wrap="none" rtlCol="0">
            <a:spAutoFit/>
          </a:bodyPr>
          <a:lstStyle/>
          <a:p>
            <a:r>
              <a:rPr lang="ja-JP" altLang="en-US" sz="4000" b="1" dirty="0">
                <a:latin typeface="MS Mincho" panose="02020609040205080304" pitchFamily="49" charset="-128"/>
                <a:ea typeface="MS Mincho" panose="02020609040205080304" pitchFamily="49" charset="-128"/>
              </a:rPr>
              <a:t>機能具現</a:t>
            </a:r>
            <a:endParaRPr lang="en-US" altLang="ja-JP" sz="4000" b="1" dirty="0">
              <a:latin typeface="MS Mincho" panose="02020609040205080304" pitchFamily="49" charset="-128"/>
              <a:ea typeface="MS Mincho" panose="02020609040205080304" pitchFamily="49" charset="-128"/>
            </a:endParaRPr>
          </a:p>
        </p:txBody>
      </p:sp>
      <p:sp>
        <p:nvSpPr>
          <p:cNvPr id="45" name="TextBox 44">
            <a:extLst>
              <a:ext uri="{FF2B5EF4-FFF2-40B4-BE49-F238E27FC236}">
                <a16:creationId xmlns:a16="http://schemas.microsoft.com/office/drawing/2014/main" id="{F1D69285-28C5-4C4D-9EF1-6213518EEA21}"/>
              </a:ext>
            </a:extLst>
          </p:cNvPr>
          <p:cNvSpPr txBox="1"/>
          <p:nvPr/>
        </p:nvSpPr>
        <p:spPr>
          <a:xfrm>
            <a:off x="78658" y="2355116"/>
            <a:ext cx="6853158" cy="1015663"/>
          </a:xfrm>
          <a:prstGeom prst="rect">
            <a:avLst/>
          </a:prstGeom>
          <a:noFill/>
        </p:spPr>
        <p:txBody>
          <a:bodyPr wrap="none" rtlCol="0">
            <a:spAutoFit/>
          </a:bodyPr>
          <a:lstStyle/>
          <a:p>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latin typeface="MS Mincho" panose="02020609040205080304" pitchFamily="49" charset="-128"/>
                <a:ea typeface="MS Mincho" panose="02020609040205080304" pitchFamily="49" charset="-128"/>
              </a:rPr>
              <a:t>各掲示板から高く評価（高評価、低評価、アホ）された</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スレッドは評価（高評価、低評価、アホ）掲示板で集めて</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見れる。</a:t>
            </a:r>
            <a:endParaRPr lang="en-US" altLang="ja-JP" sz="2000" dirty="0">
              <a:latin typeface="MS Mincho" panose="02020609040205080304" pitchFamily="49" charset="-128"/>
              <a:ea typeface="MS Mincho" panose="02020609040205080304" pitchFamily="49" charset="-128"/>
            </a:endParaRPr>
          </a:p>
        </p:txBody>
      </p:sp>
      <p:sp>
        <p:nvSpPr>
          <p:cNvPr id="46" name="TextBox 45">
            <a:extLst>
              <a:ext uri="{FF2B5EF4-FFF2-40B4-BE49-F238E27FC236}">
                <a16:creationId xmlns:a16="http://schemas.microsoft.com/office/drawing/2014/main" id="{88A6DFE1-6D55-4274-AA3F-05B4ECD7DC02}"/>
              </a:ext>
            </a:extLst>
          </p:cNvPr>
          <p:cNvSpPr txBox="1"/>
          <p:nvPr/>
        </p:nvSpPr>
        <p:spPr>
          <a:xfrm>
            <a:off x="78658" y="6813796"/>
            <a:ext cx="7111242" cy="707886"/>
          </a:xfrm>
          <a:prstGeom prst="rect">
            <a:avLst/>
          </a:prstGeom>
          <a:noFill/>
        </p:spPr>
        <p:txBody>
          <a:bodyPr wrap="none" rtlCol="0">
            <a:spAutoFit/>
          </a:bodyPr>
          <a:lstStyle/>
          <a:p>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latin typeface="MS Mincho" panose="02020609040205080304" pitchFamily="49" charset="-128"/>
                <a:ea typeface="MS Mincho" panose="02020609040205080304" pitchFamily="49" charset="-128"/>
              </a:rPr>
              <a:t>コードを</a:t>
            </a:r>
            <a:r>
              <a:rPr lang="en-US" altLang="ja-JP" sz="2000" dirty="0">
                <a:latin typeface="MS Mincho" panose="02020609040205080304" pitchFamily="49" charset="-128"/>
                <a:ea typeface="MS Mincho" panose="02020609040205080304" pitchFamily="49" charset="-128"/>
              </a:rPr>
              <a:t>2</a:t>
            </a:r>
            <a:r>
              <a:rPr lang="ja-JP" altLang="en-US" sz="2000" dirty="0">
                <a:latin typeface="MS Mincho" panose="02020609040205080304" pitchFamily="49" charset="-128"/>
                <a:ea typeface="MS Mincho" panose="02020609040205080304" pitchFamily="49" charset="-128"/>
              </a:rPr>
              <a:t>行追加することで新しい掲示板の開設ができる。</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２行のコードは掲示板の名前とリンクだけ</a:t>
            </a:r>
            <a:endParaRPr lang="en-US" altLang="ja-JP" sz="2000" dirty="0">
              <a:latin typeface="MS Mincho" panose="02020609040205080304" pitchFamily="49" charset="-128"/>
              <a:ea typeface="MS Mincho" panose="02020609040205080304" pitchFamily="49" charset="-128"/>
            </a:endParaRPr>
          </a:p>
        </p:txBody>
      </p:sp>
      <p:sp>
        <p:nvSpPr>
          <p:cNvPr id="47" name="TextBox 46">
            <a:extLst>
              <a:ext uri="{FF2B5EF4-FFF2-40B4-BE49-F238E27FC236}">
                <a16:creationId xmlns:a16="http://schemas.microsoft.com/office/drawing/2014/main" id="{31A35D45-14D5-4504-8709-BE7BDD8EA094}"/>
              </a:ext>
            </a:extLst>
          </p:cNvPr>
          <p:cNvSpPr txBox="1"/>
          <p:nvPr/>
        </p:nvSpPr>
        <p:spPr>
          <a:xfrm>
            <a:off x="78658" y="3486207"/>
            <a:ext cx="6340197" cy="1015663"/>
          </a:xfrm>
          <a:prstGeom prst="rect">
            <a:avLst/>
          </a:prstGeom>
          <a:noFill/>
        </p:spPr>
        <p:txBody>
          <a:bodyPr wrap="none" rtlCol="0">
            <a:spAutoFit/>
          </a:bodyPr>
          <a:lstStyle/>
          <a:p>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latin typeface="MS Mincho" panose="02020609040205080304" pitchFamily="49" charset="-128"/>
                <a:ea typeface="MS Mincho" panose="02020609040205080304" pitchFamily="49" charset="-128"/>
              </a:rPr>
              <a:t>管理者アカウントでログインすると隠された</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管理掲示板が表示される。権利掲示板には会員管理、</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申告されたスレッドを管理、お知らせ掲示板がある。</a:t>
            </a:r>
            <a:endParaRPr lang="en-US" altLang="ja-JP" sz="2000" dirty="0">
              <a:latin typeface="MS Mincho" panose="02020609040205080304" pitchFamily="49" charset="-128"/>
              <a:ea typeface="MS Mincho" panose="02020609040205080304" pitchFamily="49" charset="-128"/>
            </a:endParaRPr>
          </a:p>
        </p:txBody>
      </p:sp>
      <p:sp>
        <p:nvSpPr>
          <p:cNvPr id="48" name="TextBox 47">
            <a:extLst>
              <a:ext uri="{FF2B5EF4-FFF2-40B4-BE49-F238E27FC236}">
                <a16:creationId xmlns:a16="http://schemas.microsoft.com/office/drawing/2014/main" id="{70289375-B171-4319-92F5-E34A0C10C7DA}"/>
              </a:ext>
            </a:extLst>
          </p:cNvPr>
          <p:cNvSpPr txBox="1"/>
          <p:nvPr/>
        </p:nvSpPr>
        <p:spPr>
          <a:xfrm>
            <a:off x="78658" y="4577659"/>
            <a:ext cx="6726521" cy="707886"/>
          </a:xfrm>
          <a:prstGeom prst="rect">
            <a:avLst/>
          </a:prstGeom>
          <a:noFill/>
        </p:spPr>
        <p:txBody>
          <a:bodyPr wrap="none" rtlCol="0">
            <a:spAutoFit/>
          </a:bodyPr>
          <a:lstStyle/>
          <a:p>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latin typeface="MS Mincho" panose="02020609040205080304" pitchFamily="49" charset="-128"/>
                <a:ea typeface="MS Mincho" panose="02020609040205080304" pitchFamily="49" charset="-128"/>
              </a:rPr>
              <a:t>お知らせ掲示板に投稿されたスレッドはすべての掲示板</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の最上位に表示される。</a:t>
            </a:r>
            <a:endParaRPr lang="en-US" altLang="ja-JP" sz="2000" dirty="0">
              <a:latin typeface="MS Mincho" panose="02020609040205080304" pitchFamily="49" charset="-128"/>
              <a:ea typeface="MS Mincho" panose="02020609040205080304" pitchFamily="49" charset="-128"/>
            </a:endParaRPr>
          </a:p>
        </p:txBody>
      </p:sp>
      <p:sp>
        <p:nvSpPr>
          <p:cNvPr id="49" name="TextBox 48">
            <a:extLst>
              <a:ext uri="{FF2B5EF4-FFF2-40B4-BE49-F238E27FC236}">
                <a16:creationId xmlns:a16="http://schemas.microsoft.com/office/drawing/2014/main" id="{95E57DFA-8845-4A82-BB42-5EC063C3ED8C}"/>
              </a:ext>
            </a:extLst>
          </p:cNvPr>
          <p:cNvSpPr txBox="1"/>
          <p:nvPr/>
        </p:nvSpPr>
        <p:spPr>
          <a:xfrm>
            <a:off x="78658" y="5424204"/>
            <a:ext cx="6596678" cy="1323439"/>
          </a:xfrm>
          <a:prstGeom prst="rect">
            <a:avLst/>
          </a:prstGeom>
          <a:noFill/>
        </p:spPr>
        <p:txBody>
          <a:bodyPr wrap="none" rtlCol="0">
            <a:spAutoFit/>
          </a:bodyPr>
          <a:lstStyle/>
          <a:p>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各掲示板には検索機能があり、その掲示板の中で</a:t>
            </a:r>
            <a:endPar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キーワードを含めているスレッドを検索。また、</a:t>
            </a:r>
            <a:endPar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総合検索はすべての掲示板から検索し、どの掲示板から</a:t>
            </a:r>
            <a:endPar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検索されたか掲示板の名前が表示される。</a:t>
            </a:r>
            <a:endParaRPr lang="en-US" altLang="ja-JP" sz="2000" dirty="0">
              <a:latin typeface="MS Mincho" panose="02020609040205080304" pitchFamily="49" charset="-128"/>
              <a:ea typeface="MS Mincho" panose="02020609040205080304" pitchFamily="49" charset="-128"/>
            </a:endParaRPr>
          </a:p>
        </p:txBody>
      </p:sp>
      <p:sp>
        <p:nvSpPr>
          <p:cNvPr id="51" name="직사각형 50">
            <a:extLst>
              <a:ext uri="{FF2B5EF4-FFF2-40B4-BE49-F238E27FC236}">
                <a16:creationId xmlns:a16="http://schemas.microsoft.com/office/drawing/2014/main" id="{CD154B12-70BF-4E67-B900-86602A7F2FE4}"/>
              </a:ext>
            </a:extLst>
          </p:cNvPr>
          <p:cNvSpPr/>
          <p:nvPr/>
        </p:nvSpPr>
        <p:spPr>
          <a:xfrm>
            <a:off x="0" y="327327"/>
            <a:ext cx="2959510" cy="793549"/>
          </a:xfrm>
          <a:prstGeom prst="rect">
            <a:avLst/>
          </a:prstGeom>
          <a:solidFill>
            <a:schemeClr val="dk1">
              <a:alpha val="3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52" name="TextBox 51">
            <a:extLst>
              <a:ext uri="{FF2B5EF4-FFF2-40B4-BE49-F238E27FC236}">
                <a16:creationId xmlns:a16="http://schemas.microsoft.com/office/drawing/2014/main" id="{AC52502C-BBB1-40ED-9F8E-7B35EB464E53}"/>
              </a:ext>
            </a:extLst>
          </p:cNvPr>
          <p:cNvSpPr txBox="1"/>
          <p:nvPr/>
        </p:nvSpPr>
        <p:spPr>
          <a:xfrm>
            <a:off x="78658" y="1384053"/>
            <a:ext cx="6901248" cy="707886"/>
          </a:xfrm>
          <a:prstGeom prst="rect">
            <a:avLst/>
          </a:prstGeom>
          <a:noFill/>
        </p:spPr>
        <p:txBody>
          <a:bodyPr wrap="none" rtlCol="0">
            <a:spAutoFit/>
          </a:bodyPr>
          <a:lstStyle/>
          <a:p>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無数の掲示板を１一つの</a:t>
            </a:r>
            <a:r>
              <a:rPr lang="en-US" altLang="ko-KR" sz="2000" b="1" dirty="0">
                <a:solidFill>
                  <a:srgbClr val="333333"/>
                </a:solidFill>
                <a:latin typeface="MS Mincho" panose="02020609040205080304" pitchFamily="49" charset="-128"/>
                <a:ea typeface="MS Mincho" panose="02020609040205080304" pitchFamily="49" charset="-128"/>
                <a:cs typeface="Arial" panose="020B0604020202020204" pitchFamily="34" charset="0"/>
              </a:rPr>
              <a:t>JSP, Controller, Action Class</a:t>
            </a:r>
          </a:p>
          <a:p>
            <a:r>
              <a:rPr lang="en-US" altLang="ko-KR" sz="2000" b="1" dirty="0">
                <a:solidFill>
                  <a:srgbClr val="333333"/>
                </a:solidFill>
                <a:latin typeface="MS Mincho" panose="02020609040205080304" pitchFamily="49" charset="-128"/>
                <a:ea typeface="MS Mincho" panose="02020609040205080304" pitchFamily="49" charset="-128"/>
                <a:cs typeface="Arial" panose="020B0604020202020204" pitchFamily="34" charset="0"/>
              </a:rPr>
              <a:t> DAO, DTO</a:t>
            </a:r>
            <a:r>
              <a:rPr lang="ja-JP" altLang="en-US" sz="2000" dirty="0">
                <a:latin typeface="MS Mincho" panose="02020609040205080304" pitchFamily="49" charset="-128"/>
                <a:ea typeface="MS Mincho" panose="02020609040205080304" pitchFamily="49" charset="-128"/>
              </a:rPr>
              <a:t>で管理して維持、補修が用意にする。</a:t>
            </a:r>
            <a:endParaRPr lang="en-US" altLang="ja-JP" sz="20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82996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2BF7FD0-8B93-4026-8C28-36F53FD586E1}"/>
              </a:ext>
            </a:extLst>
          </p:cNvPr>
          <p:cNvSpPr txBox="1"/>
          <p:nvPr/>
        </p:nvSpPr>
        <p:spPr>
          <a:xfrm>
            <a:off x="156950" y="327328"/>
            <a:ext cx="3272050" cy="707886"/>
          </a:xfrm>
          <a:prstGeom prst="rect">
            <a:avLst/>
          </a:prstGeom>
          <a:noFill/>
        </p:spPr>
        <p:txBody>
          <a:bodyPr wrap="none" rtlCol="0">
            <a:spAutoFit/>
          </a:bodyPr>
          <a:lstStyle/>
          <a:p>
            <a:r>
              <a:rPr lang="ja-JP" altLang="en-US" sz="4000" b="1" dirty="0">
                <a:latin typeface="MS Mincho" panose="02020609040205080304" pitchFamily="49" charset="-128"/>
                <a:ea typeface="MS Mincho" panose="02020609040205080304" pitchFamily="49" charset="-128"/>
              </a:rPr>
              <a:t>サイトの構造</a:t>
            </a:r>
            <a:endParaRPr lang="en-US" altLang="ja-JP" sz="4000" b="1" dirty="0">
              <a:latin typeface="MS Mincho" panose="02020609040205080304" pitchFamily="49" charset="-128"/>
              <a:ea typeface="MS Mincho" panose="02020609040205080304" pitchFamily="49" charset="-128"/>
            </a:endParaRPr>
          </a:p>
        </p:txBody>
      </p:sp>
      <p:sp>
        <p:nvSpPr>
          <p:cNvPr id="15" name="직사각형 14">
            <a:extLst>
              <a:ext uri="{FF2B5EF4-FFF2-40B4-BE49-F238E27FC236}">
                <a16:creationId xmlns:a16="http://schemas.microsoft.com/office/drawing/2014/main" id="{33F98727-4291-4029-B18C-3B48C75A3138}"/>
              </a:ext>
            </a:extLst>
          </p:cNvPr>
          <p:cNvSpPr/>
          <p:nvPr/>
        </p:nvSpPr>
        <p:spPr>
          <a:xfrm>
            <a:off x="1" y="327327"/>
            <a:ext cx="3572255" cy="793549"/>
          </a:xfrm>
          <a:prstGeom prst="rect">
            <a:avLst/>
          </a:prstGeom>
          <a:solidFill>
            <a:schemeClr val="dk1">
              <a:alpha val="3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DBC59794-A375-4520-9A3A-B9D20572B271}"/>
              </a:ext>
            </a:extLst>
          </p:cNvPr>
          <p:cNvSpPr txBox="1"/>
          <p:nvPr/>
        </p:nvSpPr>
        <p:spPr>
          <a:xfrm>
            <a:off x="156950" y="5963044"/>
            <a:ext cx="1213794" cy="707886"/>
          </a:xfrm>
          <a:prstGeom prst="rect">
            <a:avLst/>
          </a:prstGeom>
          <a:noFill/>
        </p:spPr>
        <p:txBody>
          <a:bodyPr wrap="none" rtlCol="0">
            <a:spAutoFit/>
          </a:bodyPr>
          <a:lstStyle/>
          <a:p>
            <a:r>
              <a:rPr lang="ja-JP" altLang="en-US" sz="4000" b="1" dirty="0">
                <a:latin typeface="MS Mincho" panose="02020609040205080304" pitchFamily="49" charset="-128"/>
                <a:ea typeface="MS Mincho" panose="02020609040205080304" pitchFamily="49" charset="-128"/>
              </a:rPr>
              <a:t>以外</a:t>
            </a:r>
            <a:endParaRPr lang="en-US" altLang="ja-JP" sz="4000" b="1" dirty="0">
              <a:latin typeface="MS Mincho" panose="02020609040205080304" pitchFamily="49" charset="-128"/>
              <a:ea typeface="MS Mincho" panose="02020609040205080304" pitchFamily="49" charset="-128"/>
            </a:endParaRPr>
          </a:p>
        </p:txBody>
      </p:sp>
      <p:sp>
        <p:nvSpPr>
          <p:cNvPr id="18" name="직사각형 17">
            <a:extLst>
              <a:ext uri="{FF2B5EF4-FFF2-40B4-BE49-F238E27FC236}">
                <a16:creationId xmlns:a16="http://schemas.microsoft.com/office/drawing/2014/main" id="{4525CAAB-6F29-4F38-B9F5-B2DE93FE8811}"/>
              </a:ext>
            </a:extLst>
          </p:cNvPr>
          <p:cNvSpPr/>
          <p:nvPr/>
        </p:nvSpPr>
        <p:spPr>
          <a:xfrm>
            <a:off x="1" y="5963043"/>
            <a:ext cx="1505712" cy="793549"/>
          </a:xfrm>
          <a:prstGeom prst="rect">
            <a:avLst/>
          </a:prstGeom>
          <a:solidFill>
            <a:schemeClr val="dk1">
              <a:alpha val="3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cxnSp>
        <p:nvCxnSpPr>
          <p:cNvPr id="4" name="직선 연결선 3">
            <a:extLst>
              <a:ext uri="{FF2B5EF4-FFF2-40B4-BE49-F238E27FC236}">
                <a16:creationId xmlns:a16="http://schemas.microsoft.com/office/drawing/2014/main" id="{5970B00E-A8D9-434C-ADAD-41BC928CA7EB}"/>
              </a:ext>
            </a:extLst>
          </p:cNvPr>
          <p:cNvCxnSpPr/>
          <p:nvPr/>
        </p:nvCxnSpPr>
        <p:spPr>
          <a:xfrm>
            <a:off x="2566416" y="1630786"/>
            <a:ext cx="0" cy="1950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직사각형 24">
            <a:extLst>
              <a:ext uri="{FF2B5EF4-FFF2-40B4-BE49-F238E27FC236}">
                <a16:creationId xmlns:a16="http://schemas.microsoft.com/office/drawing/2014/main" id="{ACFD0C5D-DBBB-4E31-AA78-6DC573E605C3}"/>
              </a:ext>
            </a:extLst>
          </p:cNvPr>
          <p:cNvSpPr/>
          <p:nvPr/>
        </p:nvSpPr>
        <p:spPr>
          <a:xfrm>
            <a:off x="89894" y="1445414"/>
            <a:ext cx="4924110" cy="520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統合検索、掲示板</a:t>
            </a:r>
            <a:endParaRPr lang="ko-KR" altLang="en-US" dirty="0">
              <a:solidFill>
                <a:schemeClr val="tx1"/>
              </a:solidFill>
            </a:endParaRPr>
          </a:p>
        </p:txBody>
      </p:sp>
      <p:sp>
        <p:nvSpPr>
          <p:cNvPr id="26" name="직사각형 25">
            <a:extLst>
              <a:ext uri="{FF2B5EF4-FFF2-40B4-BE49-F238E27FC236}">
                <a16:creationId xmlns:a16="http://schemas.microsoft.com/office/drawing/2014/main" id="{3B5613FF-AC9D-4F9C-955C-B94F7DE50FC0}"/>
              </a:ext>
            </a:extLst>
          </p:cNvPr>
          <p:cNvSpPr/>
          <p:nvPr/>
        </p:nvSpPr>
        <p:spPr>
          <a:xfrm>
            <a:off x="89894" y="2069699"/>
            <a:ext cx="1641370" cy="520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高評価掲示板</a:t>
            </a:r>
            <a:endParaRPr lang="ko-KR" altLang="en-US" dirty="0">
              <a:solidFill>
                <a:schemeClr val="tx1"/>
              </a:solidFill>
            </a:endParaRPr>
          </a:p>
        </p:txBody>
      </p:sp>
      <p:sp>
        <p:nvSpPr>
          <p:cNvPr id="27" name="직사각형 26">
            <a:extLst>
              <a:ext uri="{FF2B5EF4-FFF2-40B4-BE49-F238E27FC236}">
                <a16:creationId xmlns:a16="http://schemas.microsoft.com/office/drawing/2014/main" id="{25AEB155-3053-46DD-85B6-D99C0D02929C}"/>
              </a:ext>
            </a:extLst>
          </p:cNvPr>
          <p:cNvSpPr/>
          <p:nvPr/>
        </p:nvSpPr>
        <p:spPr>
          <a:xfrm>
            <a:off x="1731264" y="2069699"/>
            <a:ext cx="1641370" cy="520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低評価掲示板</a:t>
            </a:r>
            <a:endParaRPr lang="ko-KR" altLang="en-US" dirty="0">
              <a:solidFill>
                <a:schemeClr val="tx1"/>
              </a:solidFill>
            </a:endParaRPr>
          </a:p>
        </p:txBody>
      </p:sp>
      <p:sp>
        <p:nvSpPr>
          <p:cNvPr id="28" name="직사각형 27">
            <a:extLst>
              <a:ext uri="{FF2B5EF4-FFF2-40B4-BE49-F238E27FC236}">
                <a16:creationId xmlns:a16="http://schemas.microsoft.com/office/drawing/2014/main" id="{3547489C-3DA4-4DFD-AD9E-C195C858B9BC}"/>
              </a:ext>
            </a:extLst>
          </p:cNvPr>
          <p:cNvSpPr/>
          <p:nvPr/>
        </p:nvSpPr>
        <p:spPr>
          <a:xfrm>
            <a:off x="3372634" y="2069699"/>
            <a:ext cx="1641370" cy="520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アホ価掲示板</a:t>
            </a:r>
            <a:endParaRPr lang="ko-KR" altLang="en-US" dirty="0">
              <a:solidFill>
                <a:schemeClr val="tx1"/>
              </a:solidFill>
            </a:endParaRPr>
          </a:p>
        </p:txBody>
      </p:sp>
      <p:sp>
        <p:nvSpPr>
          <p:cNvPr id="29" name="직사각형 28">
            <a:extLst>
              <a:ext uri="{FF2B5EF4-FFF2-40B4-BE49-F238E27FC236}">
                <a16:creationId xmlns:a16="http://schemas.microsoft.com/office/drawing/2014/main" id="{085062BF-6B13-4EBA-9CCC-D7C2B43EDC10}"/>
              </a:ext>
            </a:extLst>
          </p:cNvPr>
          <p:cNvSpPr/>
          <p:nvPr/>
        </p:nvSpPr>
        <p:spPr>
          <a:xfrm>
            <a:off x="89894" y="2708550"/>
            <a:ext cx="4924110" cy="1095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各分野の掲示板、</a:t>
            </a:r>
            <a:endParaRPr lang="en-US" altLang="ja-JP" dirty="0">
              <a:solidFill>
                <a:schemeClr val="tx1"/>
              </a:solidFill>
            </a:endParaRPr>
          </a:p>
          <a:p>
            <a:pPr algn="ctr"/>
            <a:r>
              <a:rPr lang="ja-JP" altLang="en-US" dirty="0">
                <a:solidFill>
                  <a:schemeClr val="tx1"/>
                </a:solidFill>
              </a:rPr>
              <a:t>一定数の評価を貰ったら上の</a:t>
            </a:r>
            <a:endParaRPr lang="en-US" altLang="ja-JP" dirty="0">
              <a:solidFill>
                <a:schemeClr val="tx1"/>
              </a:solidFill>
            </a:endParaRPr>
          </a:p>
          <a:p>
            <a:pPr algn="ctr"/>
            <a:r>
              <a:rPr lang="ja-JP" altLang="en-US" dirty="0">
                <a:solidFill>
                  <a:schemeClr val="tx1"/>
                </a:solidFill>
              </a:rPr>
              <a:t>評価掲示板で集めて見れる。</a:t>
            </a:r>
            <a:endParaRPr lang="ko-KR" altLang="en-US" dirty="0">
              <a:solidFill>
                <a:schemeClr val="tx1"/>
              </a:solidFill>
            </a:endParaRPr>
          </a:p>
        </p:txBody>
      </p:sp>
      <p:cxnSp>
        <p:nvCxnSpPr>
          <p:cNvPr id="30" name="직선 연결선 29">
            <a:extLst>
              <a:ext uri="{FF2B5EF4-FFF2-40B4-BE49-F238E27FC236}">
                <a16:creationId xmlns:a16="http://schemas.microsoft.com/office/drawing/2014/main" id="{34E4CE34-AB6C-4161-B4F2-C9B21F195CF1}"/>
              </a:ext>
            </a:extLst>
          </p:cNvPr>
          <p:cNvCxnSpPr/>
          <p:nvPr/>
        </p:nvCxnSpPr>
        <p:spPr>
          <a:xfrm>
            <a:off x="5943600" y="1533250"/>
            <a:ext cx="0" cy="1950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직사각형 30">
            <a:extLst>
              <a:ext uri="{FF2B5EF4-FFF2-40B4-BE49-F238E27FC236}">
                <a16:creationId xmlns:a16="http://schemas.microsoft.com/office/drawing/2014/main" id="{839BD3D0-9AC8-4A7E-922B-64019F97F942}"/>
              </a:ext>
            </a:extLst>
          </p:cNvPr>
          <p:cNvSpPr/>
          <p:nvPr/>
        </p:nvSpPr>
        <p:spPr>
          <a:xfrm>
            <a:off x="5126736" y="1445414"/>
            <a:ext cx="1641370" cy="520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管理者掲示板</a:t>
            </a:r>
            <a:endParaRPr lang="ko-KR" altLang="en-US" dirty="0">
              <a:solidFill>
                <a:schemeClr val="tx1"/>
              </a:solidFill>
            </a:endParaRPr>
          </a:p>
        </p:txBody>
      </p:sp>
      <p:sp>
        <p:nvSpPr>
          <p:cNvPr id="32" name="직사각형 31">
            <a:extLst>
              <a:ext uri="{FF2B5EF4-FFF2-40B4-BE49-F238E27FC236}">
                <a16:creationId xmlns:a16="http://schemas.microsoft.com/office/drawing/2014/main" id="{16F06CA6-99BE-47BB-A406-CEA49E9ABC0A}"/>
              </a:ext>
            </a:extLst>
          </p:cNvPr>
          <p:cNvSpPr/>
          <p:nvPr/>
        </p:nvSpPr>
        <p:spPr>
          <a:xfrm>
            <a:off x="5126736" y="2069698"/>
            <a:ext cx="1641370" cy="17342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会員管理、</a:t>
            </a:r>
            <a:endParaRPr lang="en-US" altLang="ja-JP" dirty="0">
              <a:solidFill>
                <a:schemeClr val="tx1"/>
              </a:solidFill>
            </a:endParaRPr>
          </a:p>
          <a:p>
            <a:pPr algn="ctr"/>
            <a:r>
              <a:rPr lang="ja-JP" altLang="en-US" dirty="0">
                <a:solidFill>
                  <a:schemeClr val="tx1"/>
                </a:solidFill>
              </a:rPr>
              <a:t>申告、</a:t>
            </a:r>
            <a:endParaRPr lang="en-US" altLang="ja-JP" dirty="0">
              <a:solidFill>
                <a:schemeClr val="tx1"/>
              </a:solidFill>
            </a:endParaRPr>
          </a:p>
          <a:p>
            <a:pPr algn="ctr"/>
            <a:r>
              <a:rPr lang="ja-JP" altLang="en-US" dirty="0">
                <a:solidFill>
                  <a:schemeClr val="tx1"/>
                </a:solidFill>
              </a:rPr>
              <a:t>お知らせ</a:t>
            </a:r>
            <a:endParaRPr lang="en-US" altLang="ja-JP" dirty="0">
              <a:solidFill>
                <a:schemeClr val="tx1"/>
              </a:solidFill>
            </a:endParaRPr>
          </a:p>
          <a:p>
            <a:pPr algn="ctr"/>
            <a:r>
              <a:rPr lang="ja-JP" altLang="en-US" dirty="0">
                <a:solidFill>
                  <a:schemeClr val="tx1"/>
                </a:solidFill>
              </a:rPr>
              <a:t>掲示板管理</a:t>
            </a:r>
            <a:endParaRPr lang="ko-KR" altLang="en-US" dirty="0">
              <a:solidFill>
                <a:schemeClr val="tx1"/>
              </a:solidFill>
            </a:endParaRPr>
          </a:p>
        </p:txBody>
      </p:sp>
      <p:cxnSp>
        <p:nvCxnSpPr>
          <p:cNvPr id="6" name="직선 연결선 5">
            <a:extLst>
              <a:ext uri="{FF2B5EF4-FFF2-40B4-BE49-F238E27FC236}">
                <a16:creationId xmlns:a16="http://schemas.microsoft.com/office/drawing/2014/main" id="{25205BF5-6D36-4642-9B98-6C1E412BD114}"/>
              </a:ext>
            </a:extLst>
          </p:cNvPr>
          <p:cNvCxnSpPr/>
          <p:nvPr/>
        </p:nvCxnSpPr>
        <p:spPr>
          <a:xfrm>
            <a:off x="1505712" y="4309872"/>
            <a:ext cx="8046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직사각형 32">
            <a:extLst>
              <a:ext uri="{FF2B5EF4-FFF2-40B4-BE49-F238E27FC236}">
                <a16:creationId xmlns:a16="http://schemas.microsoft.com/office/drawing/2014/main" id="{01B555DC-6645-4CBA-A554-25C7CA53DA1B}"/>
              </a:ext>
            </a:extLst>
          </p:cNvPr>
          <p:cNvSpPr/>
          <p:nvPr/>
        </p:nvSpPr>
        <p:spPr>
          <a:xfrm>
            <a:off x="89894" y="4036483"/>
            <a:ext cx="1641370" cy="559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管理者</a:t>
            </a:r>
            <a:endParaRPr lang="en-US" altLang="ja-JP" dirty="0">
              <a:solidFill>
                <a:schemeClr val="tx1"/>
              </a:solidFill>
            </a:endParaRPr>
          </a:p>
          <a:p>
            <a:pPr algn="ctr"/>
            <a:r>
              <a:rPr lang="ja-JP" altLang="en-US" dirty="0">
                <a:solidFill>
                  <a:schemeClr val="tx1"/>
                </a:solidFill>
              </a:rPr>
              <a:t>アカウント</a:t>
            </a:r>
            <a:endParaRPr lang="ko-KR" altLang="en-US" dirty="0">
              <a:solidFill>
                <a:schemeClr val="tx1"/>
              </a:solidFill>
            </a:endParaRPr>
          </a:p>
        </p:txBody>
      </p:sp>
      <p:sp>
        <p:nvSpPr>
          <p:cNvPr id="34" name="직사각형 33">
            <a:extLst>
              <a:ext uri="{FF2B5EF4-FFF2-40B4-BE49-F238E27FC236}">
                <a16:creationId xmlns:a16="http://schemas.microsoft.com/office/drawing/2014/main" id="{16B2277C-66F2-47AD-A1D3-F192ECFD5679}"/>
              </a:ext>
            </a:extLst>
          </p:cNvPr>
          <p:cNvSpPr/>
          <p:nvPr/>
        </p:nvSpPr>
        <p:spPr>
          <a:xfrm>
            <a:off x="1851638" y="4036482"/>
            <a:ext cx="4916468" cy="559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全ての掲示板、スレッドにアクセス可能</a:t>
            </a:r>
            <a:endParaRPr lang="en-US" altLang="ja-JP" dirty="0">
              <a:solidFill>
                <a:schemeClr val="tx1"/>
              </a:solidFill>
            </a:endParaRPr>
          </a:p>
        </p:txBody>
      </p:sp>
      <p:cxnSp>
        <p:nvCxnSpPr>
          <p:cNvPr id="35" name="직선 연결선 34">
            <a:extLst>
              <a:ext uri="{FF2B5EF4-FFF2-40B4-BE49-F238E27FC236}">
                <a16:creationId xmlns:a16="http://schemas.microsoft.com/office/drawing/2014/main" id="{038356B6-1254-400C-AF90-C5222707F287}"/>
              </a:ext>
            </a:extLst>
          </p:cNvPr>
          <p:cNvCxnSpPr/>
          <p:nvPr/>
        </p:nvCxnSpPr>
        <p:spPr>
          <a:xfrm>
            <a:off x="1505712" y="4953000"/>
            <a:ext cx="8046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직사각형 35">
            <a:extLst>
              <a:ext uri="{FF2B5EF4-FFF2-40B4-BE49-F238E27FC236}">
                <a16:creationId xmlns:a16="http://schemas.microsoft.com/office/drawing/2014/main" id="{4E9F32B9-3940-4CA7-9C7E-0D594B1A2E9E}"/>
              </a:ext>
            </a:extLst>
          </p:cNvPr>
          <p:cNvSpPr/>
          <p:nvPr/>
        </p:nvSpPr>
        <p:spPr>
          <a:xfrm>
            <a:off x="89894" y="4710002"/>
            <a:ext cx="1641370" cy="559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会員</a:t>
            </a:r>
            <a:endParaRPr lang="en-US" altLang="ja-JP" dirty="0">
              <a:solidFill>
                <a:schemeClr val="tx1"/>
              </a:solidFill>
            </a:endParaRPr>
          </a:p>
          <a:p>
            <a:pPr algn="ctr"/>
            <a:r>
              <a:rPr lang="ja-JP" altLang="en-US" dirty="0">
                <a:solidFill>
                  <a:schemeClr val="tx1"/>
                </a:solidFill>
              </a:rPr>
              <a:t>アカウント</a:t>
            </a:r>
            <a:endParaRPr lang="ko-KR" altLang="en-US" dirty="0">
              <a:solidFill>
                <a:schemeClr val="tx1"/>
              </a:solidFill>
            </a:endParaRPr>
          </a:p>
        </p:txBody>
      </p:sp>
      <p:sp>
        <p:nvSpPr>
          <p:cNvPr id="37" name="직사각형 36">
            <a:extLst>
              <a:ext uri="{FF2B5EF4-FFF2-40B4-BE49-F238E27FC236}">
                <a16:creationId xmlns:a16="http://schemas.microsoft.com/office/drawing/2014/main" id="{0D910640-F129-464F-9863-88FF659E87BF}"/>
              </a:ext>
            </a:extLst>
          </p:cNvPr>
          <p:cNvSpPr/>
          <p:nvPr/>
        </p:nvSpPr>
        <p:spPr>
          <a:xfrm>
            <a:off x="1851638" y="4710770"/>
            <a:ext cx="4916468" cy="559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自分が投稿したスレッドのみアクセス可能</a:t>
            </a:r>
            <a:endParaRPr lang="en-US" altLang="ja-JP" dirty="0">
              <a:solidFill>
                <a:schemeClr val="tx1"/>
              </a:solidFill>
            </a:endParaRPr>
          </a:p>
        </p:txBody>
      </p:sp>
      <p:sp>
        <p:nvSpPr>
          <p:cNvPr id="38" name="TextBox 37">
            <a:extLst>
              <a:ext uri="{FF2B5EF4-FFF2-40B4-BE49-F238E27FC236}">
                <a16:creationId xmlns:a16="http://schemas.microsoft.com/office/drawing/2014/main" id="{C6F1BF7F-0256-4AD2-8EF7-4DFF31A8D19C}"/>
              </a:ext>
            </a:extLst>
          </p:cNvPr>
          <p:cNvSpPr txBox="1"/>
          <p:nvPr/>
        </p:nvSpPr>
        <p:spPr>
          <a:xfrm flipH="1">
            <a:off x="257846" y="6990358"/>
            <a:ext cx="1601744" cy="369332"/>
          </a:xfrm>
          <a:prstGeom prst="rect">
            <a:avLst/>
          </a:prstGeom>
          <a:noFill/>
        </p:spPr>
        <p:txBody>
          <a:bodyPr wrap="square" rtlCol="0">
            <a:spAutoFit/>
          </a:bodyPr>
          <a:lstStyle/>
          <a:p>
            <a:r>
              <a:rPr lang="ja-JP" altLang="en-US" b="1" dirty="0">
                <a:latin typeface="MS Mincho" panose="02020609040205080304" pitchFamily="49" charset="-128"/>
                <a:ea typeface="MS Mincho" panose="02020609040205080304" pitchFamily="49" charset="-128"/>
              </a:rPr>
              <a:t>テーマカラー</a:t>
            </a:r>
            <a:endParaRPr lang="ko-KR" altLang="en-US" b="1" dirty="0">
              <a:latin typeface="MS Mincho" panose="02020609040205080304" pitchFamily="49" charset="-128"/>
            </a:endParaRPr>
          </a:p>
        </p:txBody>
      </p:sp>
      <p:sp>
        <p:nvSpPr>
          <p:cNvPr id="39" name="TextBox 38">
            <a:extLst>
              <a:ext uri="{FF2B5EF4-FFF2-40B4-BE49-F238E27FC236}">
                <a16:creationId xmlns:a16="http://schemas.microsoft.com/office/drawing/2014/main" id="{279C35FE-712A-42CB-9DF3-9F21EDFE48B0}"/>
              </a:ext>
            </a:extLst>
          </p:cNvPr>
          <p:cNvSpPr txBox="1"/>
          <p:nvPr/>
        </p:nvSpPr>
        <p:spPr>
          <a:xfrm flipH="1">
            <a:off x="259479" y="7999319"/>
            <a:ext cx="1179152" cy="246221"/>
          </a:xfrm>
          <a:prstGeom prst="rect">
            <a:avLst/>
          </a:prstGeom>
          <a:noFill/>
        </p:spPr>
        <p:txBody>
          <a:bodyPr wrap="square" rtlCol="0">
            <a:spAutoFit/>
          </a:bodyPr>
          <a:lstStyle/>
          <a:p>
            <a:pPr algn="ctr"/>
            <a:r>
              <a:rPr lang="en-US" altLang="ko-KR" sz="1000" dirty="0">
                <a:solidFill>
                  <a:schemeClr val="tx1">
                    <a:lumMod val="85000"/>
                    <a:lumOff val="15000"/>
                  </a:schemeClr>
                </a:solidFill>
              </a:rPr>
              <a:t>RGB(</a:t>
            </a:r>
            <a:r>
              <a:rPr lang="en-US" altLang="ja-JP" sz="1000" dirty="0">
                <a:solidFill>
                  <a:schemeClr val="tx1">
                    <a:lumMod val="85000"/>
                    <a:lumOff val="15000"/>
                  </a:schemeClr>
                </a:solidFill>
              </a:rPr>
              <a:t>106</a:t>
            </a:r>
            <a:r>
              <a:rPr lang="en-US" altLang="ko-KR" sz="1000" dirty="0">
                <a:solidFill>
                  <a:schemeClr val="tx1">
                    <a:lumMod val="85000"/>
                    <a:lumOff val="15000"/>
                  </a:schemeClr>
                </a:solidFill>
              </a:rPr>
              <a:t>, </a:t>
            </a:r>
            <a:r>
              <a:rPr lang="en-US" altLang="ja-JP" sz="1000" dirty="0">
                <a:solidFill>
                  <a:schemeClr val="tx1">
                    <a:lumMod val="85000"/>
                    <a:lumOff val="15000"/>
                  </a:schemeClr>
                </a:solidFill>
              </a:rPr>
              <a:t>103</a:t>
            </a:r>
            <a:r>
              <a:rPr lang="en-US" altLang="ko-KR" sz="1000" dirty="0">
                <a:solidFill>
                  <a:schemeClr val="tx1">
                    <a:lumMod val="85000"/>
                    <a:lumOff val="15000"/>
                  </a:schemeClr>
                </a:solidFill>
              </a:rPr>
              <a:t>, </a:t>
            </a:r>
            <a:r>
              <a:rPr lang="en-US" altLang="ja-JP" sz="1000" dirty="0">
                <a:solidFill>
                  <a:schemeClr val="tx1">
                    <a:lumMod val="85000"/>
                    <a:lumOff val="15000"/>
                  </a:schemeClr>
                </a:solidFill>
              </a:rPr>
              <a:t>206</a:t>
            </a:r>
            <a:r>
              <a:rPr lang="en-US" altLang="ko-KR" sz="1000" dirty="0">
                <a:solidFill>
                  <a:schemeClr val="tx1">
                    <a:lumMod val="85000"/>
                    <a:lumOff val="15000"/>
                  </a:schemeClr>
                </a:solidFill>
              </a:rPr>
              <a:t>)</a:t>
            </a:r>
          </a:p>
        </p:txBody>
      </p:sp>
      <p:cxnSp>
        <p:nvCxnSpPr>
          <p:cNvPr id="40" name="Straight Connector 76">
            <a:extLst>
              <a:ext uri="{FF2B5EF4-FFF2-40B4-BE49-F238E27FC236}">
                <a16:creationId xmlns:a16="http://schemas.microsoft.com/office/drawing/2014/main" id="{84ABEDA4-0B37-42D4-A965-EB435EF97AD1}"/>
              </a:ext>
            </a:extLst>
          </p:cNvPr>
          <p:cNvCxnSpPr>
            <a:cxnSpLocks/>
          </p:cNvCxnSpPr>
          <p:nvPr/>
        </p:nvCxnSpPr>
        <p:spPr>
          <a:xfrm flipH="1">
            <a:off x="333110" y="7485915"/>
            <a:ext cx="3039524"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5" name="Oval 87">
            <a:extLst>
              <a:ext uri="{FF2B5EF4-FFF2-40B4-BE49-F238E27FC236}">
                <a16:creationId xmlns:a16="http://schemas.microsoft.com/office/drawing/2014/main" id="{CCC6FC5F-0427-406A-A362-E07524042BA9}"/>
              </a:ext>
            </a:extLst>
          </p:cNvPr>
          <p:cNvSpPr/>
          <p:nvPr/>
        </p:nvSpPr>
        <p:spPr>
          <a:xfrm flipH="1">
            <a:off x="722967" y="7671973"/>
            <a:ext cx="257720" cy="257720"/>
          </a:xfrm>
          <a:prstGeom prst="ellipse">
            <a:avLst/>
          </a:prstGeom>
          <a:solidFill>
            <a:srgbClr val="6A6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3A07760-49DB-4199-9320-5B9DEC899DB9}"/>
              </a:ext>
            </a:extLst>
          </p:cNvPr>
          <p:cNvSpPr txBox="1"/>
          <p:nvPr/>
        </p:nvSpPr>
        <p:spPr>
          <a:xfrm>
            <a:off x="280366" y="8929883"/>
            <a:ext cx="2030018" cy="369332"/>
          </a:xfrm>
          <a:prstGeom prst="rect">
            <a:avLst/>
          </a:prstGeom>
          <a:noFill/>
        </p:spPr>
        <p:txBody>
          <a:bodyPr wrap="square" rtlCol="0">
            <a:spAutoFit/>
          </a:bodyPr>
          <a:lstStyle/>
          <a:p>
            <a:r>
              <a:rPr lang="en-US" altLang="ko-KR" b="1" dirty="0">
                <a:latin typeface="MS Mincho" panose="02020609040205080304" pitchFamily="49" charset="-128"/>
                <a:ea typeface="MS Mincho" panose="02020609040205080304" pitchFamily="49" charset="-128"/>
              </a:rPr>
              <a:t>Noto Serif JP</a:t>
            </a:r>
          </a:p>
        </p:txBody>
      </p:sp>
      <p:sp>
        <p:nvSpPr>
          <p:cNvPr id="46" name="TextBox 45">
            <a:extLst>
              <a:ext uri="{FF2B5EF4-FFF2-40B4-BE49-F238E27FC236}">
                <a16:creationId xmlns:a16="http://schemas.microsoft.com/office/drawing/2014/main" id="{41F602DE-7264-4461-89C7-8D271F973656}"/>
              </a:ext>
            </a:extLst>
          </p:cNvPr>
          <p:cNvSpPr txBox="1"/>
          <p:nvPr/>
        </p:nvSpPr>
        <p:spPr>
          <a:xfrm flipH="1">
            <a:off x="1441499" y="8009863"/>
            <a:ext cx="1179152" cy="246221"/>
          </a:xfrm>
          <a:prstGeom prst="rect">
            <a:avLst/>
          </a:prstGeom>
          <a:noFill/>
        </p:spPr>
        <p:txBody>
          <a:bodyPr wrap="square" rtlCol="0">
            <a:spAutoFit/>
          </a:bodyPr>
          <a:lstStyle/>
          <a:p>
            <a:pPr algn="ctr"/>
            <a:r>
              <a:rPr lang="en-US" altLang="ko-KR" sz="1000" dirty="0">
                <a:solidFill>
                  <a:schemeClr val="tx1">
                    <a:lumMod val="85000"/>
                    <a:lumOff val="15000"/>
                  </a:schemeClr>
                </a:solidFill>
              </a:rPr>
              <a:t>RGB(255, 255, 255)</a:t>
            </a:r>
          </a:p>
        </p:txBody>
      </p:sp>
      <p:sp>
        <p:nvSpPr>
          <p:cNvPr id="47" name="Oval 87">
            <a:extLst>
              <a:ext uri="{FF2B5EF4-FFF2-40B4-BE49-F238E27FC236}">
                <a16:creationId xmlns:a16="http://schemas.microsoft.com/office/drawing/2014/main" id="{95E318F1-59DF-4972-9B86-E988DBBBA313}"/>
              </a:ext>
            </a:extLst>
          </p:cNvPr>
          <p:cNvSpPr/>
          <p:nvPr/>
        </p:nvSpPr>
        <p:spPr>
          <a:xfrm flipH="1">
            <a:off x="1904987" y="7682517"/>
            <a:ext cx="257720" cy="257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2BD449FF-A4AB-488C-9AA7-055269340935}"/>
              </a:ext>
            </a:extLst>
          </p:cNvPr>
          <p:cNvSpPr txBox="1"/>
          <p:nvPr/>
        </p:nvSpPr>
        <p:spPr>
          <a:xfrm flipH="1">
            <a:off x="2456545" y="8009863"/>
            <a:ext cx="1179152" cy="246221"/>
          </a:xfrm>
          <a:prstGeom prst="rect">
            <a:avLst/>
          </a:prstGeom>
          <a:noFill/>
        </p:spPr>
        <p:txBody>
          <a:bodyPr wrap="square" rtlCol="0">
            <a:spAutoFit/>
          </a:bodyPr>
          <a:lstStyle/>
          <a:p>
            <a:pPr algn="ctr"/>
            <a:r>
              <a:rPr lang="en-US" altLang="ko-KR" sz="1000" dirty="0">
                <a:solidFill>
                  <a:schemeClr val="tx1">
                    <a:lumMod val="85000"/>
                    <a:lumOff val="15000"/>
                  </a:schemeClr>
                </a:solidFill>
              </a:rPr>
              <a:t>RGB(0, 0, 0)</a:t>
            </a:r>
          </a:p>
        </p:txBody>
      </p:sp>
      <p:sp>
        <p:nvSpPr>
          <p:cNvPr id="49" name="Oval 87">
            <a:extLst>
              <a:ext uri="{FF2B5EF4-FFF2-40B4-BE49-F238E27FC236}">
                <a16:creationId xmlns:a16="http://schemas.microsoft.com/office/drawing/2014/main" id="{9882FD14-198E-4F36-81C1-EB1D8B6D1D73}"/>
              </a:ext>
            </a:extLst>
          </p:cNvPr>
          <p:cNvSpPr/>
          <p:nvPr/>
        </p:nvSpPr>
        <p:spPr>
          <a:xfrm flipH="1">
            <a:off x="2920033" y="7682517"/>
            <a:ext cx="257720" cy="257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A326835E-2A75-49BE-843D-056BC091094A}"/>
              </a:ext>
            </a:extLst>
          </p:cNvPr>
          <p:cNvSpPr txBox="1"/>
          <p:nvPr/>
        </p:nvSpPr>
        <p:spPr>
          <a:xfrm flipH="1">
            <a:off x="257846" y="8305284"/>
            <a:ext cx="1601744" cy="369332"/>
          </a:xfrm>
          <a:prstGeom prst="rect">
            <a:avLst/>
          </a:prstGeom>
          <a:noFill/>
        </p:spPr>
        <p:txBody>
          <a:bodyPr wrap="square" rtlCol="0">
            <a:spAutoFit/>
          </a:bodyPr>
          <a:lstStyle/>
          <a:p>
            <a:r>
              <a:rPr lang="ja-JP" altLang="en-US" b="1" dirty="0">
                <a:latin typeface="MS Mincho" panose="02020609040205080304" pitchFamily="49" charset="-128"/>
                <a:ea typeface="MS Mincho" panose="02020609040205080304" pitchFamily="49" charset="-128"/>
              </a:rPr>
              <a:t>フォント</a:t>
            </a:r>
            <a:endParaRPr lang="ko-KR" altLang="en-US" b="1" dirty="0">
              <a:latin typeface="MS Mincho" panose="02020609040205080304" pitchFamily="49" charset="-128"/>
            </a:endParaRPr>
          </a:p>
        </p:txBody>
      </p:sp>
      <p:cxnSp>
        <p:nvCxnSpPr>
          <p:cNvPr id="55" name="Straight Connector 76">
            <a:extLst>
              <a:ext uri="{FF2B5EF4-FFF2-40B4-BE49-F238E27FC236}">
                <a16:creationId xmlns:a16="http://schemas.microsoft.com/office/drawing/2014/main" id="{0F5CDF29-0E0B-4FE6-B5A4-ED5EB86C2A83}"/>
              </a:ext>
            </a:extLst>
          </p:cNvPr>
          <p:cNvCxnSpPr>
            <a:cxnSpLocks/>
          </p:cNvCxnSpPr>
          <p:nvPr/>
        </p:nvCxnSpPr>
        <p:spPr>
          <a:xfrm flipH="1">
            <a:off x="333110" y="8800841"/>
            <a:ext cx="3039524"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5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그림 18">
            <a:extLst>
              <a:ext uri="{FF2B5EF4-FFF2-40B4-BE49-F238E27FC236}">
                <a16:creationId xmlns:a16="http://schemas.microsoft.com/office/drawing/2014/main" id="{748DB212-399B-490C-BCCF-3F5B119EF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858000" cy="11679185"/>
          </a:xfrm>
          <a:prstGeom prst="rect">
            <a:avLst/>
          </a:prstGeom>
        </p:spPr>
      </p:pic>
    </p:spTree>
    <p:extLst>
      <p:ext uri="{BB962C8B-B14F-4D97-AF65-F5344CB8AC3E}">
        <p14:creationId xmlns:p14="http://schemas.microsoft.com/office/powerpoint/2010/main" val="36421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그림 27">
            <a:extLst>
              <a:ext uri="{FF2B5EF4-FFF2-40B4-BE49-F238E27FC236}">
                <a16:creationId xmlns:a16="http://schemas.microsoft.com/office/drawing/2014/main" id="{BD04F991-3E24-4113-8A5D-65C5EE4A6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7623611"/>
          </a:xfrm>
          <a:prstGeom prst="rect">
            <a:avLst/>
          </a:prstGeom>
        </p:spPr>
      </p:pic>
      <p:pic>
        <p:nvPicPr>
          <p:cNvPr id="29" name="그림 28">
            <a:extLst>
              <a:ext uri="{FF2B5EF4-FFF2-40B4-BE49-F238E27FC236}">
                <a16:creationId xmlns:a16="http://schemas.microsoft.com/office/drawing/2014/main" id="{3ED71087-2921-4848-9168-AA24118A2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6365278"/>
            <a:ext cx="7061200" cy="3540722"/>
          </a:xfrm>
          <a:prstGeom prst="rect">
            <a:avLst/>
          </a:prstGeom>
        </p:spPr>
      </p:pic>
    </p:spTree>
    <p:extLst>
      <p:ext uri="{BB962C8B-B14F-4D97-AF65-F5344CB8AC3E}">
        <p14:creationId xmlns:p14="http://schemas.microsoft.com/office/powerpoint/2010/main" val="407143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A61A9A4-465A-4365-A72A-484C0D134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8977877"/>
          </a:xfrm>
          <a:prstGeom prst="rect">
            <a:avLst/>
          </a:prstGeom>
        </p:spPr>
      </p:pic>
    </p:spTree>
    <p:extLst>
      <p:ext uri="{BB962C8B-B14F-4D97-AF65-F5344CB8AC3E}">
        <p14:creationId xmlns:p14="http://schemas.microsoft.com/office/powerpoint/2010/main" val="337040452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664</TotalTime>
  <Words>797</Words>
  <Application>Microsoft Office PowerPoint</Application>
  <PresentationFormat>A4 용지(210x297mm)</PresentationFormat>
  <Paragraphs>70</Paragraphs>
  <Slides>8</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8</vt:i4>
      </vt:variant>
    </vt:vector>
  </HeadingPairs>
  <TitlesOfParts>
    <vt:vector size="14" baseType="lpstr">
      <vt:lpstr>MS Mincho</vt:lpstr>
      <vt:lpstr>맑은 고딕</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In Seok Ko</dc:creator>
  <cp:lastModifiedBy>In Seok Ko</cp:lastModifiedBy>
  <cp:revision>51</cp:revision>
  <dcterms:created xsi:type="dcterms:W3CDTF">2019-05-29T05:32:41Z</dcterms:created>
  <dcterms:modified xsi:type="dcterms:W3CDTF">2019-05-30T01:18:38Z</dcterms:modified>
</cp:coreProperties>
</file>