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5"/>
    <a:srgbClr val="FF0000"/>
    <a:srgbClr val="00CC00"/>
    <a:srgbClr val="CC0000"/>
    <a:srgbClr val="BCE4FC"/>
    <a:srgbClr val="C2DAF0"/>
    <a:srgbClr val="DEC6FE"/>
    <a:srgbClr val="C9F0FF"/>
    <a:srgbClr val="FFAFAF"/>
    <a:srgbClr val="C0D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7" autoAdjust="0"/>
    <p:restoredTop sz="74223" autoAdjust="0"/>
  </p:normalViewPr>
  <p:slideViewPr>
    <p:cSldViewPr snapToGrid="0">
      <p:cViewPr varScale="1">
        <p:scale>
          <a:sx n="51" d="100"/>
          <a:sy n="51" d="100"/>
        </p:scale>
        <p:origin x="1240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077-6448-4ECF-ADF5-24F6389D5779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897C-5230-4890-AA0A-9AFF20A5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1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8F6-62AD-40DD-B566-960A259C2027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1D54-C63F-497A-AAC6-71F24459E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1D54-C63F-497A-AAC6-71F24459E1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b="10245"/>
          <a:stretch/>
        </p:blipFill>
        <p:spPr>
          <a:xfrm>
            <a:off x="0" y="4278254"/>
            <a:ext cx="12192000" cy="257974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56" y="3516917"/>
            <a:ext cx="11963398" cy="1655762"/>
          </a:xfrm>
        </p:spPr>
        <p:txBody>
          <a:bodyPr>
            <a:normAutofit/>
          </a:bodyPr>
          <a:lstStyle>
            <a:lvl1pPr marL="0" indent="0" algn="ct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38" y="0"/>
            <a:ext cx="3092016" cy="1296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" y="162843"/>
            <a:ext cx="3009900" cy="1000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06" y="2376702"/>
            <a:ext cx="11982448" cy="871763"/>
          </a:xfrm>
        </p:spPr>
        <p:txBody>
          <a:bodyPr anchor="b">
            <a:noAutofit/>
          </a:bodyPr>
          <a:lstStyle>
            <a:lvl1pPr algn="ctr" rtl="1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</p:spPr>
        <p:txBody>
          <a:bodyPr anchor="b"/>
          <a:lstStyle>
            <a:lvl1pPr marL="0" indent="0" algn="ctr" rtl="1">
              <a:buNone/>
              <a:defRPr baseline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2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5DAF-46C2-47FB-AC88-565985E64821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DA5D9-9321-4879-A285-98A7A268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24854" t="3711" r="6975" b="9317"/>
          <a:stretch/>
        </p:blipFill>
        <p:spPr>
          <a:xfrm flipV="1">
            <a:off x="-49630" y="-19050"/>
            <a:ext cx="12287250" cy="990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57"/>
            <a:ext cx="12123963" cy="934792"/>
          </a:xfrm>
        </p:spPr>
        <p:txBody>
          <a:bodyPr/>
          <a:lstStyle>
            <a:lvl1pPr algn="ctr" rtl="1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81" y="1155700"/>
            <a:ext cx="11811000" cy="5565775"/>
          </a:xfrm>
        </p:spPr>
        <p:txBody>
          <a:bodyPr>
            <a:normAutofit/>
          </a:bodyPr>
          <a:lstStyle>
            <a:lvl1pPr marL="292100" indent="-2921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800100" indent="-279400" algn="r" rtl="1">
              <a:lnSpc>
                <a:spcPct val="100000"/>
              </a:lnSpc>
              <a:buFont typeface="Wingdings" panose="05000000000000000000" pitchFamily="2" charset="2"/>
              <a:buChar char="§"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065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637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120900" indent="-246063" algn="r" rtl="1">
              <a:lnSpc>
                <a:spcPct val="100000"/>
              </a:lnSpc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774"/>
            <a:ext cx="1857813" cy="7787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/>
          <a:srcRect l="4515" t="36897" r="3665"/>
          <a:stretch/>
        </p:blipFill>
        <p:spPr>
          <a:xfrm flipV="1">
            <a:off x="-24063" y="5277061"/>
            <a:ext cx="12236116" cy="1605002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-49630" y="971549"/>
            <a:ext cx="12287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7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0762-71F7-4D44-A477-E5BE8DEEB8B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DE694-5C7C-4998-842B-968B9EEC5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2629365"/>
            <a:ext cx="12192000" cy="871763"/>
          </a:xfrm>
        </p:spPr>
        <p:txBody>
          <a:bodyPr/>
          <a:lstStyle/>
          <a:p>
            <a:r>
              <a:rPr lang="he-IL" sz="3200" dirty="0" smtClean="0"/>
              <a:t>שיעור 7 - </a:t>
            </a:r>
            <a:r>
              <a:rPr lang="en-US" sz="3200" dirty="0" smtClean="0"/>
              <a:t>TCP</a:t>
            </a:r>
            <a:r>
              <a:rPr lang="he-IL" sz="3200" dirty="0" smtClean="0"/>
              <a:t/>
            </a:r>
            <a:br>
              <a:rPr lang="he-IL" sz="32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he-IL" sz="4800" dirty="0" smtClean="0"/>
              <a:t>תרגיל כיתה בזוגות</a:t>
            </a:r>
            <a:endParaRPr lang="en-US" sz="480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856" y="5803900"/>
            <a:ext cx="11963398" cy="977900"/>
          </a:xfrm>
        </p:spPr>
        <p:txBody>
          <a:bodyPr/>
          <a:lstStyle/>
          <a:p>
            <a:r>
              <a:rPr lang="he-IL" dirty="0" smtClean="0"/>
              <a:t>מבוא לרשתות, סמסטר א'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566622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613771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998614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944526"/>
            <a:ext cx="1557923" cy="3388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952076"/>
            <a:ext cx="1557923" cy="351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939085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1250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88166" y="1852943"/>
            <a:ext cx="5373269" cy="21203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0663" y="1762599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1253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13" idx="3"/>
          </p:cNvCxnSpPr>
          <p:nvPr/>
        </p:nvCxnSpPr>
        <p:spPr>
          <a:xfrm>
            <a:off x="3317537" y="2481930"/>
            <a:ext cx="2598215" cy="36844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01031" y="2512247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1253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</a:t>
            </a:r>
            <a:endParaRPr lang="en-US" sz="1600" b="1" dirty="0"/>
          </a:p>
        </p:txBody>
      </p:sp>
      <p:sp>
        <p:nvSpPr>
          <p:cNvPr id="16" name="Multiply 15"/>
          <p:cNvSpPr/>
          <p:nvPr/>
        </p:nvSpPr>
        <p:spPr>
          <a:xfrm>
            <a:off x="5747452" y="2653643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8001" y="4970595"/>
            <a:ext cx="5231027" cy="116972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א</a:t>
            </a:r>
            <a:r>
              <a:rPr lang="he-IL" b="1" dirty="0" smtClean="0">
                <a:solidFill>
                  <a:sysClr val="windowText" lastClr="000000"/>
                </a:solidFill>
              </a:rPr>
              <a:t>. השלם את החלק החסר.</a:t>
            </a:r>
          </a:p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ב</a:t>
            </a:r>
            <a:r>
              <a:rPr lang="he-IL" b="1" dirty="0" smtClean="0">
                <a:solidFill>
                  <a:sysClr val="windowText" lastClr="000000"/>
                </a:solidFill>
              </a:rPr>
              <a:t>. מתי החבילה האחרונה תישלח?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01567" y="3220983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17854">
            <a:off x="4617502" y="3161454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Seq</a:t>
            </a:r>
            <a:r>
              <a:rPr lang="en-US" sz="1600" b="1" dirty="0"/>
              <a:t> = </a:t>
            </a:r>
            <a:r>
              <a:rPr lang="he-IL" sz="1600" b="1" dirty="0" smtClean="0"/>
              <a:t>1256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len</a:t>
            </a:r>
            <a:r>
              <a:rPr lang="en-US" sz="1600" b="1" dirty="0"/>
              <a:t> = </a:t>
            </a:r>
            <a:r>
              <a:rPr lang="he-IL" sz="1600" b="1" dirty="0" smtClean="0"/>
              <a:t>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411" y="4847573"/>
            <a:ext cx="259816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rtl="1"/>
            <a:r>
              <a:rPr lang="he-IL" b="1" dirty="0"/>
              <a:t>ב.</a:t>
            </a:r>
            <a:r>
              <a:rPr lang="he-IL" dirty="0"/>
              <a:t> כשיגמר </a:t>
            </a:r>
            <a:r>
              <a:rPr lang="he-IL" dirty="0" err="1"/>
              <a:t>הלחצית</a:t>
            </a:r>
            <a:r>
              <a:rPr lang="he-IL" dirty="0"/>
              <a:t> יד משולשת של הסוף? כשיגמר </a:t>
            </a:r>
            <a:r>
              <a:rPr lang="he-IL" dirty="0" err="1"/>
              <a:t>הפקטות</a:t>
            </a:r>
            <a:r>
              <a:rPr lang="he-IL" dirty="0"/>
              <a:t> לשלוח לשני הצדדים? כשיקבלו </a:t>
            </a:r>
            <a:r>
              <a:rPr lang="en-US" dirty="0"/>
              <a:t>ACK</a:t>
            </a:r>
            <a:r>
              <a:rPr lang="he-IL" dirty="0"/>
              <a:t> על </a:t>
            </a:r>
            <a:r>
              <a:rPr lang="he-IL" dirty="0" err="1"/>
              <a:t>הכל</a:t>
            </a:r>
            <a:r>
              <a:rPr lang="he-IL" dirty="0"/>
              <a:t>? השאלה ממש </a:t>
            </a:r>
            <a:r>
              <a:rPr lang="he-IL" dirty="0" err="1"/>
              <a:t>ממש</a:t>
            </a:r>
            <a:r>
              <a:rPr lang="he-IL" dirty="0"/>
              <a:t> לא ברורה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6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5620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41003" y="1572857"/>
            <a:ext cx="3820433" cy="1562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0663" y="1482513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5650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65836" y="2339391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5650</a:t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  <p:sp>
        <p:nvSpPr>
          <p:cNvPr id="14" name="Multiply 13"/>
          <p:cNvSpPr/>
          <p:nvPr/>
        </p:nvSpPr>
        <p:spPr>
          <a:xfrm>
            <a:off x="4534344" y="1483006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323341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0821" y="3345957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Ack</a:t>
            </a:r>
            <a:r>
              <a:rPr lang="en-US" b="1" dirty="0"/>
              <a:t> = </a:t>
            </a:r>
            <a:r>
              <a:rPr lang="en-US" b="1" dirty="0" smtClean="0"/>
              <a:t>5680</a:t>
            </a:r>
            <a:endParaRPr lang="en-US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154795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297848" y="5051984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84003" y="5074600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Ack</a:t>
            </a:r>
            <a:r>
              <a:rPr lang="en-US" b="1" dirty="0"/>
              <a:t> = </a:t>
            </a:r>
            <a:r>
              <a:rPr lang="he-IL" b="1" dirty="0" smtClean="0"/>
              <a:t>5710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14666" y="5877226"/>
            <a:ext cx="5231027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מלאו את החבילות החסרות.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2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517854">
            <a:off x="5053822" y="4169037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he-IL" sz="1600" b="1" dirty="0" smtClean="0"/>
              <a:t>5680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len</a:t>
            </a:r>
            <a:r>
              <a:rPr lang="en-US" sz="1600" b="1" dirty="0" smtClean="0"/>
              <a:t> = 30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45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4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1692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5595" y="1572857"/>
            <a:ext cx="5315843" cy="3542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7082" y="1482241"/>
            <a:ext cx="1341494" cy="570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b="1" dirty="0" err="1" smtClean="0"/>
              <a:t>Seq</a:t>
            </a:r>
            <a:r>
              <a:rPr lang="en-US" b="1" dirty="0" smtClean="0"/>
              <a:t> = 3911</a:t>
            </a:r>
            <a:endParaRPr lang="he-IL" b="1" dirty="0" smtClean="0"/>
          </a:p>
          <a:p>
            <a:pPr algn="ctr" rtl="1"/>
            <a:r>
              <a:rPr lang="en-US" b="1" dirty="0" err="1" smtClean="0"/>
              <a:t>Ack</a:t>
            </a:r>
            <a:r>
              <a:rPr lang="en-US" b="1" dirty="0" smtClean="0"/>
              <a:t> = 1702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48414" y="2338076"/>
            <a:ext cx="1221638" cy="725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1702</a:t>
            </a:r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3914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323341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6574" y="3345713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3914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1712</a:t>
            </a:r>
            <a:endParaRPr lang="en-US" sz="16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154795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517854">
            <a:off x="4779300" y="4135434"/>
            <a:ext cx="1221638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Seq</a:t>
            </a:r>
            <a:r>
              <a:rPr lang="en-US" sz="1400" b="1" dirty="0" smtClean="0"/>
              <a:t> = 1712</a:t>
            </a:r>
            <a:br>
              <a:rPr lang="en-US" sz="1400" b="1" dirty="0" smtClean="0"/>
            </a:br>
            <a:r>
              <a:rPr lang="en-US" sz="1400" b="1" dirty="0" err="1" smtClean="0"/>
              <a:t>Ack</a:t>
            </a:r>
            <a:r>
              <a:rPr lang="en-US" sz="1400" b="1" dirty="0" smtClean="0"/>
              <a:t> = 3917</a:t>
            </a:r>
            <a:endParaRPr lang="en-US" sz="14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223123" y="4949190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09278" y="4971806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Seq</a:t>
            </a:r>
            <a:r>
              <a:rPr lang="en-US" sz="1400" b="1" dirty="0" smtClean="0"/>
              <a:t> = 3917</a:t>
            </a:r>
            <a:br>
              <a:rPr lang="en-US" sz="1400" b="1" dirty="0" smtClean="0"/>
            </a:br>
            <a:r>
              <a:rPr lang="en-US" sz="1400" b="1" dirty="0" err="1" smtClean="0"/>
              <a:t>Ack</a:t>
            </a:r>
            <a:r>
              <a:rPr lang="en-US" sz="1400" b="1" dirty="0" smtClean="0"/>
              <a:t> = 1722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3314666" y="5877226"/>
            <a:ext cx="5231027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א. מהו גודל השליחה (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len</a:t>
            </a:r>
            <a:r>
              <a:rPr lang="he-IL" sz="1600" b="1" dirty="0" smtClean="0">
                <a:solidFill>
                  <a:sysClr val="windowText" lastClr="000000"/>
                </a:solidFill>
              </a:rPr>
              <a:t>) של צד א'?</a:t>
            </a:r>
          </a:p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ב. מהו גודל השליחה (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len</a:t>
            </a:r>
            <a:r>
              <a:rPr lang="he-IL" sz="1600" b="1" dirty="0" smtClean="0">
                <a:solidFill>
                  <a:sysClr val="windowText" lastClr="000000"/>
                </a:solidFill>
              </a:rPr>
              <a:t>) של צד ב'?</a:t>
            </a:r>
            <a:endParaRPr lang="en-US" sz="1600" b="1" dirty="0" smtClean="0">
              <a:solidFill>
                <a:sysClr val="windowText" lastClr="000000"/>
              </a:solidFill>
            </a:endParaRPr>
          </a:p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ג. השלימו את החסר.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3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7308" y="6061090"/>
            <a:ext cx="13778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rtl="1"/>
            <a:r>
              <a:rPr lang="he-IL"/>
              <a:t>א. 10 ב.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8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345595" y="5934273"/>
            <a:ext cx="5231027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השלימו את החסר.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98660" y="153376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4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09998" y="718528"/>
            <a:ext cx="1813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b="1" dirty="0" smtClean="0"/>
              <a:t>*בכל החבילות</a:t>
            </a:r>
          </a:p>
          <a:p>
            <a:pPr algn="r" rtl="1"/>
            <a:r>
              <a:rPr lang="he-IL" sz="1600" b="1" dirty="0" smtClean="0"/>
              <a:t>בתרגיל זה שדה</a:t>
            </a:r>
          </a:p>
          <a:p>
            <a:pPr algn="r" rtl="1"/>
            <a:r>
              <a:rPr lang="he-IL" sz="1600" b="1" dirty="0" smtClean="0"/>
              <a:t>ה-</a:t>
            </a:r>
            <a:r>
              <a:rPr lang="en-US" sz="1600" b="1" dirty="0" err="1" smtClean="0"/>
              <a:t>len</a:t>
            </a:r>
            <a:r>
              <a:rPr lang="he-IL" sz="1600" b="1" dirty="0" smtClean="0"/>
              <a:t> הוא </a:t>
            </a:r>
            <a:r>
              <a:rPr lang="en-US" sz="1600" b="1" dirty="0" smtClean="0"/>
              <a:t>40</a:t>
            </a:r>
            <a:r>
              <a:rPr lang="he-IL" sz="1600" b="1" dirty="0" smtClean="0"/>
              <a:t>.</a:t>
            </a:r>
          </a:p>
          <a:p>
            <a:pPr algn="r" rtl="1"/>
            <a:r>
              <a:rPr lang="he-IL" sz="1600" b="1" dirty="0" smtClean="0"/>
              <a:t>הוא לא נכתב בכל</a:t>
            </a:r>
          </a:p>
          <a:p>
            <a:pPr algn="r" rtl="1"/>
            <a:r>
              <a:rPr lang="he-IL" sz="1600" b="1" dirty="0" smtClean="0"/>
              <a:t>חבילה בנפרד</a:t>
            </a:r>
          </a:p>
          <a:p>
            <a:pPr algn="r" rtl="1"/>
            <a:r>
              <a:rPr lang="he-IL" sz="1600" b="1" dirty="0" smtClean="0"/>
              <a:t>לצרכי נוחות קריאה.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53487" y="858853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17854">
            <a:off x="4763723" y="885138"/>
            <a:ext cx="1285037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9240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381099" y="2129742"/>
            <a:ext cx="5299914" cy="74201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80301" y="2397334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1500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9280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88114" y="3858488"/>
            <a:ext cx="5308306" cy="41282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19015">
            <a:off x="4899164" y="3697077"/>
            <a:ext cx="1221638" cy="631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Seq = </a:t>
            </a:r>
            <a:r>
              <a:rPr lang="he-IL" sz="1600" b="1" dirty="0" smtClean="0">
                <a:solidFill>
                  <a:srgbClr val="FF0000"/>
                </a:solidFill>
              </a:rPr>
              <a:t>9280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/>
              <a:t>Ack = </a:t>
            </a:r>
            <a:r>
              <a:rPr lang="he-IL" sz="1600" b="1" dirty="0" smtClean="0">
                <a:solidFill>
                  <a:srgbClr val="FF0000"/>
                </a:solidFill>
              </a:rPr>
              <a:t>1540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338684" y="4563429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21309824">
            <a:off x="4985302" y="4495008"/>
            <a:ext cx="1341494" cy="6529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Seq = </a:t>
            </a:r>
            <a:r>
              <a:rPr lang="he-IL" sz="1600" b="1" dirty="0" smtClean="0">
                <a:solidFill>
                  <a:srgbClr val="FF0000"/>
                </a:solidFill>
              </a:rPr>
              <a:t>1540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Ack = </a:t>
            </a:r>
            <a:r>
              <a:rPr lang="he-IL" sz="1600" b="1" dirty="0" smtClean="0">
                <a:solidFill>
                  <a:srgbClr val="FF0000"/>
                </a:solidFill>
              </a:rPr>
              <a:t>9320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49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31" y="708535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11540" y="664440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1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51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247" y="3241949"/>
            <a:ext cx="276661" cy="250117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1578668" y="3367007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b="1" dirty="0" smtClean="0">
                <a:solidFill>
                  <a:srgbClr val="FF0000"/>
                </a:solidFill>
              </a:rPr>
              <a:t>טיימר 2 הסתיים</a:t>
            </a:r>
            <a:r>
              <a:rPr lang="en-US" sz="1400" b="1" dirty="0">
                <a:solidFill>
                  <a:srgbClr val="FF0000"/>
                </a:solidFill>
              </a:rPr>
              <a:t/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Time out</a:t>
            </a:r>
          </a:p>
          <a:p>
            <a:pPr algn="ctr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53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31" y="1533703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1611540" y="1489608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</a:t>
            </a:r>
            <a:r>
              <a:rPr lang="en-US" sz="1400" b="1" dirty="0" smtClean="0">
                <a:solidFill>
                  <a:sysClr val="windowText" lastClr="000000"/>
                </a:solidFill>
              </a:rPr>
              <a:t>2</a:t>
            </a:r>
            <a:r>
              <a:rPr lang="he-IL" sz="1400" b="1" dirty="0" smtClean="0">
                <a:solidFill>
                  <a:sysClr val="windowText" lastClr="000000"/>
                </a:solidFill>
              </a:rPr>
              <a:t>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pic>
        <p:nvPicPr>
          <p:cNvPr id="55" name="Picture 2" descr="http://www.fontsaddict.com/images/icons/png/2789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46" y="3762694"/>
            <a:ext cx="276661" cy="2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1615055" y="3718599"/>
            <a:ext cx="1425038" cy="33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1400" b="1" dirty="0" smtClean="0">
                <a:solidFill>
                  <a:sysClr val="windowText" lastClr="000000"/>
                </a:solidFill>
              </a:rPr>
              <a:t>טיימר 2 מתחיל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8114" y="1715067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517854">
            <a:off x="4801772" y="1688189"/>
            <a:ext cx="1221638" cy="5136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9280</a:t>
            </a:r>
          </a:p>
        </p:txBody>
      </p:sp>
    </p:spTree>
    <p:extLst>
      <p:ext uri="{BB962C8B-B14F-4D97-AF65-F5344CB8AC3E}">
        <p14:creationId xmlns:p14="http://schemas.microsoft.com/office/powerpoint/2010/main" val="13416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40" grpId="0" animBg="1"/>
      <p:bldP spid="44" grpId="0" animBg="1"/>
      <p:bldP spid="46" grpId="0" animBg="1"/>
      <p:bldP spid="48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0526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4946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694" y="662716"/>
            <a:ext cx="1285037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4190</a:t>
            </a:r>
            <a:endParaRPr lang="en-US" sz="1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5595" y="1572857"/>
            <a:ext cx="5315843" cy="3542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309824">
            <a:off x="4957082" y="1482241"/>
            <a:ext cx="1341494" cy="570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35100</a:t>
            </a:r>
            <a:endParaRPr lang="he-IL" sz="1600" b="1" dirty="0" smtClean="0"/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4210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32131" y="2358752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517854">
            <a:off x="4753660" y="2338472"/>
            <a:ext cx="1221638" cy="6552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4210</a:t>
            </a:r>
          </a:p>
          <a:p>
            <a:pPr algn="ctr"/>
            <a:r>
              <a:rPr lang="en-US" sz="1600" b="1" dirty="0" err="1" smtClean="0"/>
              <a:t>Ack</a:t>
            </a:r>
            <a:r>
              <a:rPr lang="en-US" sz="1600" b="1" dirty="0" smtClean="0"/>
              <a:t> = 35150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3249199"/>
            <a:ext cx="5300232" cy="48756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5006574" y="3271571"/>
            <a:ext cx="1341494" cy="554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35150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4230</a:t>
            </a:r>
            <a:endParaRPr lang="en-US" sz="16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45595" y="4088891"/>
            <a:ext cx="5282767" cy="6411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517854">
            <a:off x="4768905" y="4068745"/>
            <a:ext cx="1221638" cy="631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4230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35200</a:t>
            </a:r>
            <a:endParaRPr lang="en-US" sz="16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272551" y="5039808"/>
            <a:ext cx="5300232" cy="3968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1309824">
            <a:off x="4919169" y="4971387"/>
            <a:ext cx="1341494" cy="6529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35200</a:t>
            </a:r>
            <a:br>
              <a:rPr lang="en-US" sz="1600" b="1" dirty="0" smtClean="0"/>
            </a:br>
            <a:r>
              <a:rPr lang="en-US" sz="1600" b="1" dirty="0" err="1" smtClean="0"/>
              <a:t>Ack</a:t>
            </a:r>
            <a:r>
              <a:rPr lang="en-US" sz="1600" b="1" dirty="0" smtClean="0"/>
              <a:t> = 4250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2918565" y="5934273"/>
            <a:ext cx="5658058" cy="73706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שימו לב - אורך החבילות לא מפורט בציור (זה חלק מהשאלה...).</a:t>
            </a:r>
            <a:endParaRPr lang="en-US" sz="1600" b="1" dirty="0" smtClean="0">
              <a:solidFill>
                <a:sysClr val="windowText" lastClr="000000"/>
              </a:solidFill>
            </a:endParaRPr>
          </a:p>
          <a:p>
            <a:pPr algn="r" rtl="1"/>
            <a:r>
              <a:rPr lang="he-IL" sz="1600" b="1" dirty="0" smtClean="0">
                <a:solidFill>
                  <a:sysClr val="windowText" lastClr="000000"/>
                </a:solidFill>
              </a:rPr>
              <a:t>השלימו את החסר.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939849" y="125830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  <p:bldP spid="13" grpId="0" animBg="1"/>
      <p:bldP spid="18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1540" y="286536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א'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8735" y="333685"/>
            <a:ext cx="1425038" cy="33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>
                <a:solidFill>
                  <a:sysClr val="windowText" lastClr="000000"/>
                </a:solidFill>
              </a:rPr>
              <a:t>צד ב'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595" y="718528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5199" y="664440"/>
            <a:ext cx="1557923" cy="5365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5850" y="671990"/>
            <a:ext cx="1557923" cy="5531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17854">
            <a:off x="4739975" y="658999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850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314666" y="4026365"/>
            <a:ext cx="5305246" cy="3101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1309824">
            <a:off x="4967482" y="4009473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1450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</a:t>
            </a:r>
            <a:r>
              <a:rPr lang="en-US" b="1" dirty="0" smtClean="0">
                <a:solidFill>
                  <a:sysClr val="windowText" lastClr="000000"/>
                </a:solidFill>
              </a:rPr>
              <a:t>6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29414" y="1303870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517854">
            <a:off x="4723794" y="124434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1150</a:t>
            </a:r>
            <a:endParaRPr lang="en-US" sz="16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01567" y="1935909"/>
            <a:ext cx="2646397" cy="3287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17854">
            <a:off x="4695947" y="1876380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1450</a:t>
            </a:r>
            <a:endParaRPr lang="en-US" sz="16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76016" y="2536190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517854">
            <a:off x="4670396" y="247666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1750</a:t>
            </a:r>
            <a:endParaRPr lang="en-US" sz="1600" b="1" dirty="0"/>
          </a:p>
        </p:txBody>
      </p:sp>
      <p:sp>
        <p:nvSpPr>
          <p:cNvPr id="14" name="Multiply 13"/>
          <p:cNvSpPr/>
          <p:nvPr/>
        </p:nvSpPr>
        <p:spPr>
          <a:xfrm>
            <a:off x="5722739" y="2026797"/>
            <a:ext cx="613318" cy="50678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4666" y="3174516"/>
            <a:ext cx="5343896" cy="59360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517854">
            <a:off x="4709046" y="3114987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2050</a:t>
            </a:r>
            <a:endParaRPr lang="en-US" sz="1600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01567" y="4758800"/>
            <a:ext cx="5356995" cy="44172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517854">
            <a:off x="4695947" y="4699271"/>
            <a:ext cx="1235490" cy="4929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Seq</a:t>
            </a:r>
            <a:r>
              <a:rPr lang="en-US" sz="1600" b="1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1450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09998" y="718528"/>
            <a:ext cx="1813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b="1" dirty="0" smtClean="0"/>
              <a:t>*בכל החבילות</a:t>
            </a:r>
          </a:p>
          <a:p>
            <a:pPr algn="r" rtl="1"/>
            <a:r>
              <a:rPr lang="he-IL" sz="1600" b="1" dirty="0" smtClean="0"/>
              <a:t>בתרגיל זה שדה</a:t>
            </a:r>
          </a:p>
          <a:p>
            <a:pPr algn="r" rtl="1"/>
            <a:r>
              <a:rPr lang="he-IL" sz="1600" b="1" dirty="0" smtClean="0"/>
              <a:t>ה-</a:t>
            </a:r>
            <a:r>
              <a:rPr lang="en-US" sz="1600" b="1" dirty="0" err="1" smtClean="0"/>
              <a:t>len</a:t>
            </a:r>
            <a:r>
              <a:rPr lang="he-IL" sz="1600" b="1" dirty="0" smtClean="0"/>
              <a:t> הוא 300.</a:t>
            </a:r>
          </a:p>
          <a:p>
            <a:pPr algn="r" rtl="1"/>
            <a:r>
              <a:rPr lang="he-IL" sz="1600" b="1" dirty="0" smtClean="0"/>
              <a:t>הוא לא נכתב בכל</a:t>
            </a:r>
          </a:p>
          <a:p>
            <a:pPr algn="r" rtl="1"/>
            <a:r>
              <a:rPr lang="he-IL" sz="1600" b="1" dirty="0" smtClean="0"/>
              <a:t>חבילה בנפרד</a:t>
            </a:r>
          </a:p>
          <a:p>
            <a:pPr algn="r" rtl="1"/>
            <a:r>
              <a:rPr lang="he-IL" sz="1600" b="1" dirty="0" smtClean="0"/>
              <a:t>לצרכי נוחות קריאה.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23017" y="5519047"/>
            <a:ext cx="5305246" cy="3101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 rot="21309824">
            <a:off x="4975833" y="5502155"/>
            <a:ext cx="1341494" cy="41828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Ack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2350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8" grpId="0" animBg="1"/>
      <p:bldP spid="25" grpId="0" animBg="1"/>
      <p:bldP spid="29" grpId="0" animBg="1"/>
      <p:bldP spid="31" grpId="0" animBg="1"/>
      <p:bldP spid="33" grpId="0" animBg="1"/>
      <p:bldP spid="14" grpId="0" animBg="1"/>
      <p:bldP spid="35" grpId="0" animBg="1"/>
      <p:bldP spid="3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7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732" y="707721"/>
            <a:ext cx="11851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צד א' רוצה לשלוח את המסר: </a:t>
            </a:r>
            <a:r>
              <a:rPr lang="en-US" dirty="0" smtClean="0"/>
              <a:t>Hey!</a:t>
            </a:r>
            <a:r>
              <a:rPr lang="he-IL" dirty="0" smtClean="0"/>
              <a:t> לצד ב'.   </a:t>
            </a:r>
            <a:r>
              <a:rPr lang="en-US" b="1" dirty="0" smtClean="0"/>
              <a:t>ISN=400</a:t>
            </a:r>
          </a:p>
          <a:p>
            <a:pPr algn="r" rtl="1"/>
            <a:r>
              <a:rPr lang="he-IL" dirty="0" smtClean="0"/>
              <a:t>צד ב' רוצה לשלוח את המסר: </a:t>
            </a:r>
            <a:r>
              <a:rPr lang="en-US" dirty="0" smtClean="0"/>
              <a:t>Superstar</a:t>
            </a:r>
            <a:r>
              <a:rPr lang="he-IL" dirty="0" smtClean="0"/>
              <a:t> לצד א'. </a:t>
            </a:r>
            <a:r>
              <a:rPr lang="en-US" b="1" dirty="0" smtClean="0"/>
              <a:t>ISN=150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 smtClean="0"/>
              <a:t>המסר הראשון </a:t>
            </a:r>
            <a:r>
              <a:rPr lang="he-IL" dirty="0"/>
              <a:t>יישלח </a:t>
            </a:r>
            <a:r>
              <a:rPr lang="he-IL" dirty="0" smtClean="0"/>
              <a:t>אות-אות, כך שכל חבילה תכיל אות אחת: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המסר השני יישלח כך שבכל חבילה יש 3 אותיות, לפי התיאור: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מלאו את הטבלה בשקף הבא.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כתבו במדויק את האופן בו המסרים יועברו בין הצדדים (בו-זמנית, כלומר בתקשורת דו-צדדית) בפרוטוקול </a:t>
            </a:r>
            <a:r>
              <a:rPr lang="en-US" dirty="0" smtClean="0"/>
              <a:t>TCP</a:t>
            </a:r>
            <a:r>
              <a:rPr lang="he-IL" dirty="0" smtClean="0"/>
              <a:t>.</a:t>
            </a:r>
            <a:endParaRPr lang="en-US" dirty="0" smtClean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2038260" y="356433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2038260" y="1984101"/>
          <a:ext cx="8121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31467" y="5593061"/>
            <a:ext cx="7228533" cy="889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rgbClr val="C00000"/>
                </a:solidFill>
              </a:rPr>
              <a:t>שימו לב! בתהליך ה-</a:t>
            </a:r>
            <a:r>
              <a:rPr lang="en-US" b="1" dirty="0" smtClean="0">
                <a:solidFill>
                  <a:srgbClr val="C00000"/>
                </a:solidFill>
              </a:rPr>
              <a:t>3 Way Handshake</a:t>
            </a:r>
            <a:r>
              <a:rPr lang="he-IL" b="1" dirty="0" smtClean="0">
                <a:solidFill>
                  <a:srgbClr val="C00000"/>
                </a:solidFill>
              </a:rPr>
              <a:t> לא מועבר מידע מה-</a:t>
            </a:r>
            <a:r>
              <a:rPr lang="en-US" b="1" dirty="0" smtClean="0">
                <a:solidFill>
                  <a:srgbClr val="C00000"/>
                </a:solidFill>
              </a:rPr>
              <a:t>Buffer</a:t>
            </a:r>
            <a:r>
              <a:rPr lang="he-IL" b="1" dirty="0" smtClean="0">
                <a:solidFill>
                  <a:srgbClr val="C00000"/>
                </a:solidFill>
              </a:rPr>
              <a:t> כלל.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he-IL" b="1" dirty="0" smtClean="0">
                <a:solidFill>
                  <a:srgbClr val="C00000"/>
                </a:solidFill>
              </a:rPr>
              <a:t>במסגרת לחיצת היד, כל אחד מהצדדים מעלה את ה-</a:t>
            </a:r>
            <a:r>
              <a:rPr lang="en-US" b="1" dirty="0" err="1" smtClean="0">
                <a:solidFill>
                  <a:srgbClr val="C00000"/>
                </a:solidFill>
              </a:rPr>
              <a:t>Seq</a:t>
            </a:r>
            <a:r>
              <a:rPr lang="he-IL" b="1" dirty="0" smtClean="0">
                <a:solidFill>
                  <a:srgbClr val="C00000"/>
                </a:solidFill>
              </a:rPr>
              <a:t> שלו ב-1 בלבד.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840995" y="150913"/>
            <a:ext cx="1154379" cy="41570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>
                <a:solidFill>
                  <a:sysClr val="windowText" lastClr="000000"/>
                </a:solidFill>
              </a:rPr>
              <a:t>תרגיל 7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38453"/>
              </p:ext>
            </p:extLst>
          </p:nvPr>
        </p:nvGraphicFramePr>
        <p:xfrm>
          <a:off x="7352777" y="74577"/>
          <a:ext cx="3333315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</a:t>
                      </a:r>
                    </a:p>
                    <a:p>
                      <a:r>
                        <a:rPr lang="en-US" b="0" dirty="0" err="1" smtClean="0"/>
                        <a:t>Seq</a:t>
                      </a:r>
                      <a:r>
                        <a:rPr lang="en-US" b="0" dirty="0" smtClean="0"/>
                        <a:t>:</a:t>
                      </a:r>
                      <a:r>
                        <a:rPr lang="en-US" b="0" baseline="0" dirty="0" smtClean="0"/>
                        <a:t> 150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</a:t>
                      </a:r>
                      <a:endParaRPr lang="he-IL" b="1" dirty="0" smtClean="0"/>
                    </a:p>
                    <a:p>
                      <a:r>
                        <a:rPr lang="en-US" dirty="0" smtClean="0"/>
                        <a:t>Seq: 400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 + ACK</a:t>
                      </a:r>
                    </a:p>
                    <a:p>
                      <a:r>
                        <a:rPr lang="en-US" dirty="0" smtClean="0"/>
                        <a:t>Seq: 150</a:t>
                      </a:r>
                    </a:p>
                    <a:p>
                      <a:r>
                        <a:rPr lang="en-US" dirty="0" smtClean="0"/>
                        <a:t>Ack: 401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SYN + ACK</a:t>
                      </a:r>
                    </a:p>
                    <a:p>
                      <a:r>
                        <a:rPr lang="en-US" dirty="0" err="1" smtClean="0"/>
                        <a:t>Seq</a:t>
                      </a:r>
                      <a:r>
                        <a:rPr lang="en-US" dirty="0" smtClean="0"/>
                        <a:t>: 400</a:t>
                      </a:r>
                    </a:p>
                    <a:p>
                      <a:r>
                        <a:rPr lang="en-US" dirty="0" err="1" smtClean="0"/>
                        <a:t>Ack</a:t>
                      </a:r>
                      <a:r>
                        <a:rPr lang="en-US" dirty="0" smtClean="0"/>
                        <a:t>: 151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ACK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ACK</a:t>
                      </a:r>
                    </a:p>
                    <a:p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Seq</a:t>
                      </a:r>
                      <a:r>
                        <a:rPr lang="en-US" dirty="0" smtClean="0"/>
                        <a:t>=151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Len=3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</a:t>
                      </a:r>
                      <a:r>
                        <a:rPr lang="en-US" dirty="0" smtClean="0"/>
                        <a:t>=401</a:t>
                      </a:r>
                    </a:p>
                    <a:p>
                      <a:r>
                        <a:rPr lang="en-US" dirty="0" smtClean="0"/>
                        <a:t>Len=1</a:t>
                      </a:r>
                    </a:p>
                    <a:p>
                      <a:r>
                        <a:rPr lang="en-US" dirty="0" smtClean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Ack</a:t>
                      </a:r>
                      <a:r>
                        <a:rPr lang="en-US" dirty="0" smtClean="0"/>
                        <a:t>=402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Ack</a:t>
                      </a:r>
                      <a:r>
                        <a:rPr lang="en-US" dirty="0" smtClean="0"/>
                        <a:t>=154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9394"/>
              </p:ext>
            </p:extLst>
          </p:nvPr>
        </p:nvGraphicFramePr>
        <p:xfrm>
          <a:off x="2038259" y="5469779"/>
          <a:ext cx="81217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0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32000" y="606327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61710"/>
              </p:ext>
            </p:extLst>
          </p:nvPr>
        </p:nvGraphicFramePr>
        <p:xfrm>
          <a:off x="3739299" y="74577"/>
          <a:ext cx="3333317" cy="534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5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=154</a:t>
                      </a:r>
                    </a:p>
                    <a:p>
                      <a:r>
                        <a:rPr lang="en-US" sz="1600" dirty="0" smtClean="0"/>
                        <a:t>Len=3</a:t>
                      </a:r>
                    </a:p>
                    <a:p>
                      <a:r>
                        <a:rPr lang="en-US" sz="1600" dirty="0" smtClean="0"/>
                        <a:t>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=402</a:t>
                      </a:r>
                    </a:p>
                    <a:p>
                      <a:r>
                        <a:rPr lang="en-US" sz="1600" dirty="0" smtClean="0"/>
                        <a:t>Len=1</a:t>
                      </a:r>
                    </a:p>
                    <a:p>
                      <a:r>
                        <a:rPr lang="en-US" sz="1600" dirty="0" smtClean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6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Ack</a:t>
                      </a:r>
                      <a:r>
                        <a:rPr lang="en-US" sz="1600" dirty="0" smtClean="0"/>
                        <a:t>=403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Ack</a:t>
                      </a:r>
                      <a:r>
                        <a:rPr lang="en-US" sz="1600" dirty="0" smtClean="0"/>
                        <a:t>=157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7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=157</a:t>
                      </a:r>
                    </a:p>
                    <a:p>
                      <a:r>
                        <a:rPr lang="en-US" sz="1600" dirty="0" smtClean="0"/>
                        <a:t>Len=3</a:t>
                      </a:r>
                    </a:p>
                    <a:p>
                      <a:r>
                        <a:rPr lang="en-US" sz="1600" dirty="0" smtClean="0"/>
                        <a:t>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=403</a:t>
                      </a:r>
                    </a:p>
                    <a:p>
                      <a:r>
                        <a:rPr lang="en-US" sz="1600" dirty="0" smtClean="0"/>
                        <a:t>Len=1</a:t>
                      </a:r>
                    </a:p>
                    <a:p>
                      <a:r>
                        <a:rPr lang="en-US" sz="1600" dirty="0" smtClean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8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Ack</a:t>
                      </a:r>
                      <a:r>
                        <a:rPr lang="en-US" sz="1600" dirty="0" smtClean="0"/>
                        <a:t>=404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Ack</a:t>
                      </a:r>
                      <a:r>
                        <a:rPr lang="en-US" sz="1600" dirty="0" smtClean="0"/>
                        <a:t>=160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9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=404</a:t>
                      </a:r>
                    </a:p>
                    <a:p>
                      <a:r>
                        <a:rPr lang="en-US" sz="1600" dirty="0" smtClean="0"/>
                        <a:t>Len=1</a:t>
                      </a:r>
                    </a:p>
                    <a:p>
                      <a:r>
                        <a:rPr lang="en-US" sz="1600" dirty="0" smtClean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2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Ack</a:t>
                      </a:r>
                      <a:r>
                        <a:rPr lang="en-US" sz="1600" dirty="0" smtClean="0"/>
                        <a:t>=405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20041"/>
              </p:ext>
            </p:extLst>
          </p:nvPr>
        </p:nvGraphicFramePr>
        <p:xfrm>
          <a:off x="81699" y="70775"/>
          <a:ext cx="3333315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</a:t>
                      </a:r>
                      <a:r>
                        <a:rPr lang="he-IL" baseline="0" dirty="0" smtClean="0"/>
                        <a:t> ב'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צד א' שולח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endParaRPr lang="en-US" b="0" dirty="0"/>
                    </a:p>
                    <a:p>
                      <a:r>
                        <a:rPr lang="en-US" b="0" dirty="0" err="1" smtClean="0"/>
                        <a:t>Seq</a:t>
                      </a:r>
                      <a:r>
                        <a:rPr lang="en-US" b="0" dirty="0" smtClean="0"/>
                        <a:t>=160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FIN</a:t>
                      </a:r>
                      <a:endParaRPr lang="en-US" b="1" dirty="0"/>
                    </a:p>
                    <a:p>
                      <a:r>
                        <a:rPr lang="en-US" b="0" dirty="0" err="1" smtClean="0"/>
                        <a:t>Seq</a:t>
                      </a:r>
                      <a:r>
                        <a:rPr lang="en-US" b="0" dirty="0" smtClean="0"/>
                        <a:t>=405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11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ACK + FIN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err="1" smtClean="0"/>
                        <a:t>Seq</a:t>
                      </a:r>
                      <a:r>
                        <a:rPr lang="en-US" b="0" baseline="0" dirty="0" smtClean="0"/>
                        <a:t>=161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err="1" smtClean="0"/>
                        <a:t>Ack</a:t>
                      </a:r>
                      <a:r>
                        <a:rPr lang="en-US" b="0" baseline="0" dirty="0" smtClean="0"/>
                        <a:t>=406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ACK + </a:t>
                      </a:r>
                      <a:r>
                        <a:rPr lang="en-US" b="1" baseline="0" dirty="0" smtClean="0"/>
                        <a:t>FIN</a:t>
                      </a:r>
                    </a:p>
                    <a:p>
                      <a:r>
                        <a:rPr lang="en-US" b="0" baseline="0" dirty="0" err="1" smtClean="0"/>
                        <a:t>Seq</a:t>
                      </a:r>
                      <a:r>
                        <a:rPr lang="en-US" b="0" baseline="0" dirty="0" smtClean="0"/>
                        <a:t>=406</a:t>
                      </a:r>
                    </a:p>
                    <a:p>
                      <a:r>
                        <a:rPr lang="en-US" b="0" baseline="0" dirty="0" err="1" smtClean="0"/>
                        <a:t>Ack</a:t>
                      </a:r>
                      <a:r>
                        <a:rPr lang="en-US" b="0" baseline="0" dirty="0" smtClean="0"/>
                        <a:t>=161</a:t>
                      </a:r>
                      <a:endParaRPr lang="en-US" b="0" baseline="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ACK</a:t>
                      </a:r>
                    </a:p>
                    <a:p>
                      <a:r>
                        <a:rPr lang="en-US" b="0" dirty="0" err="1" smtClean="0"/>
                        <a:t>Ack</a:t>
                      </a:r>
                      <a:r>
                        <a:rPr lang="en-US" b="0" dirty="0" smtClean="0"/>
                        <a:t>=407</a:t>
                      </a:r>
                      <a:endParaRPr lang="en-US" b="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ACK</a:t>
                      </a:r>
                    </a:p>
                    <a:p>
                      <a:r>
                        <a:rPr lang="en-US" b="0" dirty="0" err="1" smtClean="0"/>
                        <a:t>Ack</a:t>
                      </a:r>
                      <a:r>
                        <a:rPr lang="en-US" b="0" dirty="0" smtClean="0"/>
                        <a:t>=162</a:t>
                      </a:r>
                      <a:endParaRPr lang="en-US" b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13</a:t>
                      </a:r>
                      <a:endParaRPr lang="en-US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39015" y="62854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פתרון</a:t>
            </a:r>
            <a:endParaRPr lang="he-IL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1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E6344891-1CB6-4A57-A155-EB64E180966C}" vid="{062B489F-C423-484C-B74A-4EAA63EBA3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23388</TotalTime>
  <Words>547</Words>
  <Application>Microsoft Office PowerPoint</Application>
  <PresentationFormat>מסך רחב</PresentationFormat>
  <Paragraphs>206</Paragraphs>
  <Slides>9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Wingdings</vt:lpstr>
      <vt:lpstr>Office Theme</vt:lpstr>
      <vt:lpstr>שיעור 7 - TCP  תרגיל כיתה בזוגות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השכבות</dc:title>
  <dc:creator>AA</dc:creator>
  <cp:lastModifiedBy>user</cp:lastModifiedBy>
  <cp:revision>1297</cp:revision>
  <dcterms:created xsi:type="dcterms:W3CDTF">2016-07-03T20:18:37Z</dcterms:created>
  <dcterms:modified xsi:type="dcterms:W3CDTF">2020-12-30T17:00:43Z</dcterms:modified>
</cp:coreProperties>
</file>