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7"/>
  </p:normalViewPr>
  <p:slideViewPr>
    <p:cSldViewPr snapToGrid="0" snapToObjects="1">
      <p:cViewPr varScale="1">
        <p:scale>
          <a:sx n="76" d="100"/>
          <a:sy n="76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AmazonCloudFront/latest/DeveloperGuide/GettingStarted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5950/6030- Cloud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Cloud Formation</a:t>
            </a:r>
          </a:p>
          <a:p>
            <a:pPr lvl="1"/>
            <a:r>
              <a:rPr lang="en-US" dirty="0" smtClean="0"/>
              <a:t>Helps you model and set-up AWS resources</a:t>
            </a:r>
          </a:p>
          <a:p>
            <a:pPr lvl="1"/>
            <a:r>
              <a:rPr lang="en-US" dirty="0" smtClean="0"/>
              <a:t>Allows organizations to deploy, modify, and update resources in a predictable way.</a:t>
            </a:r>
          </a:p>
          <a:p>
            <a:pPr lvl="0"/>
            <a:r>
              <a:rPr lang="en-US" dirty="0" smtClean="0">
                <a:solidFill>
                  <a:prstClr val="white"/>
                </a:solidFill>
              </a:rPr>
              <a:t>Elastic Beanstalk</a:t>
            </a:r>
          </a:p>
          <a:p>
            <a:pPr lvl="1"/>
            <a:r>
              <a:rPr lang="en-US" dirty="0" smtClean="0">
                <a:solidFill>
                  <a:prstClr val="white"/>
                </a:solidFill>
              </a:rPr>
              <a:t>Fastest and simplest way to get an application up and running on AWS</a:t>
            </a:r>
          </a:p>
          <a:p>
            <a:pPr lvl="1"/>
            <a:r>
              <a:rPr lang="en-US" dirty="0" smtClean="0">
                <a:solidFill>
                  <a:prstClr val="white"/>
                </a:solidFill>
              </a:rPr>
              <a:t>Makes an Application like a folder</a:t>
            </a:r>
            <a:endParaRPr lang="en-US" dirty="0">
              <a:solidFill>
                <a:prstClr val="white"/>
              </a:solidFill>
            </a:endParaRPr>
          </a:p>
          <a:p>
            <a:pPr lvl="0"/>
            <a:r>
              <a:rPr lang="en-US" dirty="0" smtClean="0">
                <a:solidFill>
                  <a:prstClr val="white"/>
                </a:solidFill>
                <a:hlinkClick r:id="rId2"/>
              </a:rPr>
              <a:t>http</a:t>
            </a:r>
            <a:r>
              <a:rPr lang="en-US" dirty="0">
                <a:solidFill>
                  <a:prstClr val="white"/>
                </a:solidFill>
                <a:hlinkClick r:id="rId2"/>
              </a:rPr>
              <a:t>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docs.aws.amazon.com/AmazonCloudFront/latest/DeveloperGuide/GettingStarted.html</a:t>
            </a:r>
            <a:endParaRPr lang="en-US" dirty="0" smtClean="0">
              <a:solidFill>
                <a:prstClr val="white"/>
              </a:solidFill>
            </a:endParaRPr>
          </a:p>
          <a:p>
            <a:pPr lvl="0"/>
            <a:endParaRPr lang="en-US" dirty="0">
              <a:solidFill>
                <a:prstClr val="white"/>
              </a:solidFill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231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and Content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Amazon </a:t>
            </a:r>
            <a:r>
              <a:rPr lang="en-US" dirty="0" err="1" smtClean="0"/>
              <a:t>CloudFront</a:t>
            </a:r>
            <a:endParaRPr lang="en-US" dirty="0" smtClean="0"/>
          </a:p>
          <a:p>
            <a:pPr lvl="1"/>
            <a:r>
              <a:rPr lang="en-US" dirty="0" smtClean="0"/>
              <a:t>Content Delivery Network(CDN)</a:t>
            </a:r>
          </a:p>
          <a:p>
            <a:pPr lvl="1"/>
            <a:r>
              <a:rPr lang="en-US" dirty="0" smtClean="0"/>
              <a:t>Caching </a:t>
            </a:r>
            <a:r>
              <a:rPr lang="en-US" dirty="0"/>
              <a:t>Servers that speed up </a:t>
            </a:r>
            <a:r>
              <a:rPr lang="en-US" dirty="0" smtClean="0"/>
              <a:t>downloading</a:t>
            </a:r>
          </a:p>
          <a:p>
            <a:pPr lvl="1"/>
            <a:r>
              <a:rPr lang="en-US" dirty="0"/>
              <a:t>Routs user to edge location of a time </a:t>
            </a:r>
            <a:r>
              <a:rPr lang="en-US" dirty="0" smtClean="0"/>
              <a:t>display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to use</a:t>
            </a:r>
          </a:p>
          <a:p>
            <a:pPr lvl="2"/>
            <a:r>
              <a:rPr lang="en-US" dirty="0"/>
              <a:t>Static and dynamic content with geographically distributed users</a:t>
            </a:r>
          </a:p>
          <a:p>
            <a:pPr lvl="1"/>
            <a:r>
              <a:rPr lang="en-US" dirty="0"/>
              <a:t>When not to use</a:t>
            </a:r>
          </a:p>
          <a:p>
            <a:pPr lvl="2"/>
            <a:r>
              <a:rPr lang="en-US" dirty="0"/>
              <a:t>All users are at a single location or connection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Optimizes downloads by using geolocation to identify the geographical locations of users, cache content to the edge location closest to each user</a:t>
            </a:r>
          </a:p>
          <a:p>
            <a:pPr lvl="1"/>
            <a:r>
              <a:rPr lang="en-US" dirty="0" smtClean="0">
                <a:solidFill>
                  <a:prstClr val="white"/>
                </a:solidFill>
              </a:rPr>
              <a:t>Use </a:t>
            </a:r>
            <a:r>
              <a:rPr lang="en-US" dirty="0">
                <a:solidFill>
                  <a:prstClr val="white"/>
                </a:solidFill>
              </a:rPr>
              <a:t>dynamic content and </a:t>
            </a:r>
            <a:r>
              <a:rPr lang="en-US" dirty="0" smtClean="0">
                <a:solidFill>
                  <a:prstClr val="white"/>
                </a:solidFill>
              </a:rPr>
              <a:t>multiple(static)</a:t>
            </a:r>
            <a:endParaRPr lang="en-US" dirty="0">
              <a:solidFill>
                <a:prstClr val="white"/>
              </a:solidFill>
            </a:endParaRPr>
          </a:p>
          <a:p>
            <a:pPr lvl="1"/>
            <a:r>
              <a:rPr lang="en-US" dirty="0" smtClean="0"/>
              <a:t>Works with other AWS services(S3 Buckets, S3 Static Websites, EC2)</a:t>
            </a:r>
          </a:p>
        </p:txBody>
      </p:sp>
    </p:spTree>
    <p:extLst>
      <p:ext uri="{BB962C8B-B14F-4D97-AF65-F5344CB8AC3E}">
        <p14:creationId xmlns:p14="http://schemas.microsoft.com/office/powerpoint/2010/main" val="90851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Storage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Appliance with cloud-based storage</a:t>
            </a:r>
          </a:p>
          <a:p>
            <a:r>
              <a:rPr lang="en-US" dirty="0" smtClean="0"/>
              <a:t>Integrate between IT environment and AWS storage </a:t>
            </a:r>
            <a:r>
              <a:rPr lang="en-US" dirty="0" err="1" smtClean="0"/>
              <a:t>infastructure</a:t>
            </a:r>
            <a:endParaRPr lang="en-US" dirty="0" smtClean="0"/>
          </a:p>
          <a:p>
            <a:r>
              <a:rPr lang="en-US" dirty="0" smtClean="0"/>
              <a:t>Configurations</a:t>
            </a:r>
          </a:p>
          <a:p>
            <a:pPr lvl="1"/>
            <a:r>
              <a:rPr lang="en-US" dirty="0" smtClean="0"/>
              <a:t>Gateway- Cashed volumes.</a:t>
            </a:r>
          </a:p>
          <a:p>
            <a:pPr lvl="2"/>
            <a:r>
              <a:rPr lang="en-US" dirty="0" smtClean="0"/>
              <a:t>Extends local storage capacity into Amazon S3</a:t>
            </a:r>
          </a:p>
          <a:p>
            <a:pPr lvl="1"/>
            <a:r>
              <a:rPr lang="en-US" dirty="0" smtClean="0"/>
              <a:t>Gateway-Stored volumes</a:t>
            </a:r>
          </a:p>
          <a:p>
            <a:pPr lvl="2"/>
            <a:r>
              <a:rPr lang="en-US" dirty="0" smtClean="0"/>
              <a:t>Asynchronously back up your data into S3</a:t>
            </a:r>
          </a:p>
          <a:p>
            <a:pPr lvl="1"/>
            <a:r>
              <a:rPr lang="en-US" dirty="0" smtClean="0"/>
              <a:t>Gateway-Virtual Tape Libraries</a:t>
            </a:r>
          </a:p>
          <a:p>
            <a:pPr lvl="2"/>
            <a:r>
              <a:rPr lang="en-US" dirty="0" smtClean="0"/>
              <a:t>Archive data on S3</a:t>
            </a:r>
          </a:p>
          <a:p>
            <a:pPr lvl="0"/>
            <a:endParaRPr lang="en-US" dirty="0">
              <a:solidFill>
                <a:prstClr val="white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28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Directory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Service</a:t>
            </a:r>
          </a:p>
          <a:p>
            <a:pPr lvl="1"/>
            <a:r>
              <a:rPr lang="en-US" dirty="0" smtClean="0"/>
              <a:t>Designed to reduce identity management tasks</a:t>
            </a:r>
          </a:p>
          <a:p>
            <a:pPr lvl="1"/>
            <a:r>
              <a:rPr lang="en-US" dirty="0" smtClean="0">
                <a:solidFill>
                  <a:prstClr val="white"/>
                </a:solidFill>
              </a:rPr>
              <a:t>Directory types</a:t>
            </a:r>
          </a:p>
          <a:p>
            <a:pPr lvl="2"/>
            <a:r>
              <a:rPr lang="en-US" dirty="0" smtClean="0">
                <a:solidFill>
                  <a:prstClr val="white"/>
                </a:solidFill>
              </a:rPr>
              <a:t>Simple AD-user accounts, group memberships, domain-joining EC2 Instances</a:t>
            </a:r>
          </a:p>
          <a:p>
            <a:pPr lvl="2"/>
            <a:r>
              <a:rPr lang="en-US" dirty="0" smtClean="0">
                <a:solidFill>
                  <a:prstClr val="white"/>
                </a:solidFill>
              </a:rPr>
              <a:t>AWS Directory Service for Microsoft Active Directory-MAD on AWS</a:t>
            </a:r>
          </a:p>
          <a:p>
            <a:pPr lvl="3"/>
            <a:r>
              <a:rPr lang="en-US" dirty="0" smtClean="0">
                <a:solidFill>
                  <a:prstClr val="white"/>
                </a:solidFill>
              </a:rPr>
              <a:t>Use when there are more than 5,000 users</a:t>
            </a:r>
          </a:p>
          <a:p>
            <a:pPr lvl="3"/>
            <a:r>
              <a:rPr lang="en-US" dirty="0" smtClean="0">
                <a:solidFill>
                  <a:prstClr val="white"/>
                </a:solidFill>
              </a:rPr>
              <a:t>Can also use to extend your MAD</a:t>
            </a:r>
          </a:p>
          <a:p>
            <a:pPr lvl="2"/>
            <a:r>
              <a:rPr lang="en-US" dirty="0" smtClean="0">
                <a:solidFill>
                  <a:prstClr val="white"/>
                </a:solidFill>
              </a:rPr>
              <a:t>AD Connector- connects to your existing MAD and sends requests to it</a:t>
            </a:r>
          </a:p>
        </p:txBody>
      </p:sp>
    </p:spTree>
    <p:extLst>
      <p:ext uri="{BB962C8B-B14F-4D97-AF65-F5344CB8AC3E}">
        <p14:creationId xmlns:p14="http://schemas.microsoft.com/office/powerpoint/2010/main" val="5491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Management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Key Management Services</a:t>
            </a:r>
          </a:p>
          <a:p>
            <a:pPr lvl="1"/>
            <a:r>
              <a:rPr lang="en-US" dirty="0" smtClean="0"/>
              <a:t>Managed service that makes it easy to create and control encryption keys</a:t>
            </a:r>
          </a:p>
          <a:p>
            <a:pPr lvl="1"/>
            <a:r>
              <a:rPr lang="en-US" dirty="0" smtClean="0"/>
              <a:t>Customer Manager Keys-encrypt and decrypt data</a:t>
            </a:r>
          </a:p>
          <a:p>
            <a:pPr lvl="1"/>
            <a:r>
              <a:rPr lang="en-US" dirty="0" smtClean="0"/>
              <a:t>Data Keys- Use data keys to encrypt large data objects within application</a:t>
            </a:r>
          </a:p>
          <a:p>
            <a:pPr lvl="1"/>
            <a:r>
              <a:rPr lang="en-US" dirty="0" smtClean="0"/>
              <a:t>Envelope Context-Context of the Encryption key</a:t>
            </a:r>
          </a:p>
          <a:p>
            <a:pPr lvl="0"/>
            <a:r>
              <a:rPr lang="en-US" dirty="0" smtClean="0">
                <a:solidFill>
                  <a:prstClr val="white"/>
                </a:solidFill>
              </a:rPr>
              <a:t>AWS </a:t>
            </a:r>
            <a:r>
              <a:rPr lang="en-US" dirty="0" err="1" smtClean="0">
                <a:solidFill>
                  <a:prstClr val="white"/>
                </a:solidFill>
              </a:rPr>
              <a:t>CloudHSM</a:t>
            </a:r>
            <a:endParaRPr lang="en-US" dirty="0" smtClean="0">
              <a:solidFill>
                <a:prstClr val="white"/>
              </a:solidFill>
            </a:endParaRPr>
          </a:p>
          <a:p>
            <a:pPr lvl="1"/>
            <a:r>
              <a:rPr lang="en-US" dirty="0" smtClean="0">
                <a:solidFill>
                  <a:prstClr val="white"/>
                </a:solidFill>
              </a:rPr>
              <a:t>Hardware appliance that provides secure key storage and cryptographic operations</a:t>
            </a:r>
            <a:endParaRPr lang="en-US" dirty="0">
              <a:solidFill>
                <a:prstClr val="white"/>
              </a:solidFill>
            </a:endParaRPr>
          </a:p>
          <a:p>
            <a:pPr lvl="1"/>
            <a:r>
              <a:rPr lang="en-US" dirty="0" smtClean="0"/>
              <a:t>Helps meet compliance requirements by using hardware security module appliances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Cloud Trail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API calls made on your account</a:t>
            </a:r>
          </a:p>
          <a:p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Name of API</a:t>
            </a:r>
          </a:p>
          <a:p>
            <a:pPr lvl="1"/>
            <a:r>
              <a:rPr lang="en-US" dirty="0" smtClean="0"/>
              <a:t>Identity of the caller</a:t>
            </a:r>
          </a:p>
          <a:p>
            <a:pPr lvl="1"/>
            <a:r>
              <a:rPr lang="en-US" dirty="0" smtClean="0"/>
              <a:t>Time of API call</a:t>
            </a:r>
          </a:p>
          <a:p>
            <a:pPr lvl="1"/>
            <a:r>
              <a:rPr lang="en-US" dirty="0" smtClean="0"/>
              <a:t>Request parameters</a:t>
            </a:r>
          </a:p>
          <a:p>
            <a:pPr lvl="1"/>
            <a:r>
              <a:rPr lang="en-US" dirty="0" smtClean="0"/>
              <a:t>Response elements</a:t>
            </a:r>
          </a:p>
          <a:p>
            <a:pPr lvl="0"/>
            <a:r>
              <a:rPr lang="en-US" dirty="0" smtClean="0">
                <a:solidFill>
                  <a:prstClr val="white"/>
                </a:solidFill>
              </a:rPr>
              <a:t>Can create trails in specific regions or all regions</a:t>
            </a:r>
          </a:p>
          <a:p>
            <a:pPr lvl="0"/>
            <a:r>
              <a:rPr lang="en-US" dirty="0" smtClean="0">
                <a:solidFill>
                  <a:prstClr val="white"/>
                </a:solidFill>
              </a:rPr>
              <a:t>Tracks changes, making it easier to troubleshoot operational issues</a:t>
            </a:r>
            <a:endParaRPr lang="en-US" dirty="0">
              <a:solidFill>
                <a:prstClr val="white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Kinesis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massive streaming data</a:t>
            </a:r>
          </a:p>
          <a:p>
            <a:r>
              <a:rPr lang="en-US" dirty="0" smtClean="0"/>
              <a:t>Kinds</a:t>
            </a:r>
          </a:p>
          <a:p>
            <a:pPr lvl="1"/>
            <a:r>
              <a:rPr lang="en-US" dirty="0" smtClean="0"/>
              <a:t>Firehouse- enables you to load massive volumes of streaming data</a:t>
            </a:r>
          </a:p>
          <a:p>
            <a:pPr lvl="1"/>
            <a:r>
              <a:rPr lang="en-US" dirty="0" smtClean="0"/>
              <a:t>Streams- build applications to analyze streaming data</a:t>
            </a:r>
          </a:p>
          <a:p>
            <a:pPr lvl="1"/>
            <a:r>
              <a:rPr lang="en-US" dirty="0" smtClean="0"/>
              <a:t>Analytics- easily analyze data with standard SQL</a:t>
            </a:r>
          </a:p>
        </p:txBody>
      </p:sp>
    </p:spTree>
    <p:extLst>
      <p:ext uri="{BB962C8B-B14F-4D97-AF65-F5344CB8AC3E}">
        <p14:creationId xmlns:p14="http://schemas.microsoft.com/office/powerpoint/2010/main" val="16105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Elastic </a:t>
            </a:r>
            <a:r>
              <a:rPr lang="en-US" dirty="0" err="1" smtClean="0"/>
              <a:t>MapReuce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Provides fully managed Hadoop framework</a:t>
            </a:r>
          </a:p>
          <a:p>
            <a:pPr lvl="1"/>
            <a:r>
              <a:rPr lang="en-US" dirty="0" smtClean="0"/>
              <a:t>Reduces complexity and up-front costs of setting up Hadoop</a:t>
            </a:r>
          </a:p>
          <a:p>
            <a:r>
              <a:rPr lang="en-US" dirty="0" smtClean="0"/>
              <a:t>Cases for</a:t>
            </a:r>
          </a:p>
          <a:p>
            <a:pPr lvl="1"/>
            <a:r>
              <a:rPr lang="en-US" dirty="0" smtClean="0"/>
              <a:t>Hadoop Distributed File System- data is stored over multiple instances</a:t>
            </a:r>
          </a:p>
          <a:p>
            <a:pPr lvl="1"/>
            <a:r>
              <a:rPr lang="en-US" dirty="0" smtClean="0"/>
              <a:t>EMR File System- Clusters of data stored on S3</a:t>
            </a:r>
          </a:p>
          <a:p>
            <a:pPr lvl="2"/>
            <a:r>
              <a:rPr lang="en-US" dirty="0" smtClean="0"/>
              <a:t>Persistent clusters- runs 24/7, use when continuous analysis is needed</a:t>
            </a:r>
          </a:p>
          <a:p>
            <a:pPr lvl="2"/>
            <a:r>
              <a:rPr lang="en-US" dirty="0" smtClean="0"/>
              <a:t>Transient clusters- started only when needed</a:t>
            </a:r>
          </a:p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Log Processing</a:t>
            </a:r>
          </a:p>
          <a:p>
            <a:pPr lvl="1"/>
            <a:r>
              <a:rPr lang="en-US" dirty="0" smtClean="0"/>
              <a:t>Clickstream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7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Pipeline</a:t>
            </a:r>
          </a:p>
          <a:p>
            <a:pPr lvl="1"/>
            <a:r>
              <a:rPr lang="en-US" dirty="0" smtClean="0"/>
              <a:t>Helps move data between AWS compute and storage services</a:t>
            </a:r>
          </a:p>
          <a:p>
            <a:r>
              <a:rPr lang="en-US" dirty="0" smtClean="0"/>
              <a:t>Import/Export</a:t>
            </a:r>
          </a:p>
          <a:p>
            <a:pPr lvl="1"/>
            <a:r>
              <a:rPr lang="en-US" dirty="0" smtClean="0"/>
              <a:t>Accelerates transferring large amounts of data bypassing the internet.</a:t>
            </a:r>
          </a:p>
          <a:p>
            <a:r>
              <a:rPr lang="en-US" dirty="0" err="1" smtClean="0"/>
              <a:t>OpsWorks</a:t>
            </a:r>
            <a:endParaRPr lang="en-US" dirty="0" smtClean="0"/>
          </a:p>
          <a:p>
            <a:pPr lvl="1"/>
            <a:r>
              <a:rPr lang="en-US" dirty="0" smtClean="0"/>
              <a:t>Simple and flexible way to create and manage stacks and applications</a:t>
            </a:r>
          </a:p>
          <a:p>
            <a:pPr lvl="0"/>
            <a:r>
              <a:rPr lang="en-US" dirty="0">
                <a:solidFill>
                  <a:prstClr val="white"/>
                </a:solidFill>
              </a:rPr>
              <a:t>AWS </a:t>
            </a:r>
            <a:r>
              <a:rPr lang="en-US" dirty="0" err="1">
                <a:solidFill>
                  <a:prstClr val="white"/>
                </a:solidFill>
              </a:rPr>
              <a:t>Config</a:t>
            </a:r>
            <a:endParaRPr lang="en-US" dirty="0">
              <a:solidFill>
                <a:prstClr val="white"/>
              </a:solidFill>
            </a:endParaRPr>
          </a:p>
          <a:p>
            <a:pPr lvl="1"/>
            <a:r>
              <a:rPr lang="en-US" dirty="0">
                <a:solidFill>
                  <a:prstClr val="white"/>
                </a:solidFill>
              </a:rPr>
              <a:t>Provides information on configuration history, configuration change notifications and resource </a:t>
            </a:r>
            <a:r>
              <a:rPr lang="en-US" dirty="0" smtClean="0">
                <a:solidFill>
                  <a:prstClr val="white"/>
                </a:solidFill>
              </a:rPr>
              <a:t>inventory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1214</TotalTime>
  <Words>503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Trebuchet MS</vt:lpstr>
      <vt:lpstr>Arial</vt:lpstr>
      <vt:lpstr>Berlin</vt:lpstr>
      <vt:lpstr>Key Services</vt:lpstr>
      <vt:lpstr>Storage and Content Delivery</vt:lpstr>
      <vt:lpstr>AWS Storage Gateway</vt:lpstr>
      <vt:lpstr>Amazon Directory Service</vt:lpstr>
      <vt:lpstr>Key Management Services</vt:lpstr>
      <vt:lpstr>AWS Cloud Trail</vt:lpstr>
      <vt:lpstr>Amazon Kinesis</vt:lpstr>
      <vt:lpstr>Amazon Elastic MapReuce</vt:lpstr>
      <vt:lpstr>AWS Services</vt:lpstr>
      <vt:lpstr>Other Services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Services</dc:title>
  <dc:creator>Parker James Loomis</dc:creator>
  <cp:lastModifiedBy>Parker James Loomis</cp:lastModifiedBy>
  <cp:revision>26</cp:revision>
  <dcterms:created xsi:type="dcterms:W3CDTF">2017-07-31T21:51:47Z</dcterms:created>
  <dcterms:modified xsi:type="dcterms:W3CDTF">2017-08-01T18:06:02Z</dcterms:modified>
</cp:coreProperties>
</file>