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8"/>
  </p:notesMasterIdLst>
  <p:sldIdLst>
    <p:sldId id="310" r:id="rId2"/>
    <p:sldId id="263" r:id="rId3"/>
    <p:sldId id="281" r:id="rId4"/>
    <p:sldId id="282" r:id="rId5"/>
    <p:sldId id="297" r:id="rId6"/>
    <p:sldId id="285" r:id="rId7"/>
    <p:sldId id="300" r:id="rId8"/>
    <p:sldId id="309" r:id="rId9"/>
    <p:sldId id="299" r:id="rId10"/>
    <p:sldId id="294" r:id="rId11"/>
    <p:sldId id="304" r:id="rId12"/>
    <p:sldId id="288" r:id="rId13"/>
    <p:sldId id="311" r:id="rId14"/>
    <p:sldId id="292" r:id="rId15"/>
    <p:sldId id="301" r:id="rId16"/>
    <p:sldId id="302" r:id="rId17"/>
    <p:sldId id="312" r:id="rId18"/>
    <p:sldId id="295" r:id="rId19"/>
    <p:sldId id="303" r:id="rId20"/>
    <p:sldId id="296" r:id="rId21"/>
    <p:sldId id="305" r:id="rId22"/>
    <p:sldId id="308" r:id="rId23"/>
    <p:sldId id="307" r:id="rId24"/>
    <p:sldId id="293" r:id="rId25"/>
    <p:sldId id="313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42" autoAdjust="0"/>
  </p:normalViewPr>
  <p:slideViewPr>
    <p:cSldViewPr snapToGrid="0" snapToObjects="1">
      <p:cViewPr varScale="1">
        <p:scale>
          <a:sx n="78" d="100"/>
          <a:sy n="78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85" d="100"/>
        <a:sy n="1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52EC-AC26-DB43-A4F3-5E2E68A22C64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1AB9A-2550-D04B-A642-A916DAB2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have this slide up while people are coming</a:t>
            </a:r>
            <a:r>
              <a:rPr lang="en-US" baseline="0" dirty="0" smtClean="0"/>
              <a:t> 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SydneyTestersBootcamp</a:t>
            </a:r>
            <a:r>
              <a:rPr lang="en-US" dirty="0" smtClean="0"/>
              <a:t>/</a:t>
            </a:r>
            <a:r>
              <a:rPr lang="en-US" dirty="0" err="1" smtClean="0"/>
              <a:t>QuickQuoteCi.git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Poll SCM:</a:t>
            </a:r>
          </a:p>
          <a:p>
            <a:pPr marL="0" indent="0">
              <a:buFontTx/>
              <a:buNone/>
            </a:pPr>
            <a:r>
              <a:rPr lang="en-US" dirty="0" smtClean="0"/>
              <a:t>* * * * *</a:t>
            </a:r>
          </a:p>
          <a:p>
            <a:pPr marL="0" indent="0">
              <a:buFontTx/>
              <a:buNone/>
            </a:pPr>
            <a:r>
              <a:rPr lang="en-US" dirty="0" smtClean="0"/>
              <a:t>Build step:</a:t>
            </a:r>
          </a:p>
          <a:p>
            <a:pPr marL="0" indent="0">
              <a:buFontTx/>
              <a:buNone/>
            </a:pPr>
            <a:r>
              <a:rPr lang="en-US" dirty="0" smtClean="0"/>
              <a:t>export PATH=/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/gems/ruby-2.1.2@global/bin:/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/rubies/ruby-2.1.2/bin:/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/local/bin:/bin:/</a:t>
            </a:r>
            <a:r>
              <a:rPr lang="en-US" dirty="0" err="1" smtClean="0"/>
              <a:t>usr</a:t>
            </a:r>
            <a:r>
              <a:rPr lang="en-US" dirty="0" smtClean="0"/>
              <a:t>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/bin:/home/vagrant/bin; </a:t>
            </a:r>
          </a:p>
          <a:p>
            <a:pPr marL="0" indent="0">
              <a:buFontTx/>
              <a:buNone/>
            </a:pPr>
            <a:r>
              <a:rPr lang="en-US" dirty="0" smtClean="0"/>
              <a:t>bundle install --path ./; </a:t>
            </a:r>
          </a:p>
          <a:p>
            <a:pPr marL="0" indent="0">
              <a:buFontTx/>
              <a:buNone/>
            </a:pPr>
            <a:r>
              <a:rPr lang="en-US" dirty="0" smtClean="0"/>
              <a:t>bundle exec rake;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SydneyTestersBootcamp</a:t>
            </a:r>
            <a:r>
              <a:rPr lang="en-US" dirty="0" smtClean="0"/>
              <a:t>/</a:t>
            </a:r>
            <a:r>
              <a:rPr lang="en-US" dirty="0" err="1" smtClean="0"/>
              <a:t>QuickQuoteCi.git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Trigger (Poll SCM):</a:t>
            </a:r>
          </a:p>
          <a:p>
            <a:pPr marL="0" indent="0">
              <a:buFontTx/>
              <a:buNone/>
            </a:pPr>
            <a:r>
              <a:rPr lang="en-US" dirty="0" smtClean="0"/>
              <a:t>* * * * *</a:t>
            </a:r>
          </a:p>
          <a:p>
            <a:pPr marL="0" indent="0">
              <a:buFontTx/>
              <a:buNone/>
            </a:pPr>
            <a:r>
              <a:rPr lang="en-US" dirty="0" smtClean="0"/>
              <a:t>Build step:</a:t>
            </a:r>
          </a:p>
          <a:p>
            <a:pPr marL="0" indent="0">
              <a:buFontTx/>
              <a:buNone/>
            </a:pPr>
            <a:r>
              <a:rPr lang="en-US" dirty="0" smtClean="0"/>
              <a:t>export PATH=/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/gems/ruby-2.1.2@global/bin:/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/rubies/ruby-2.1.2/bin:/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/local/bin:/bin:/</a:t>
            </a:r>
            <a:r>
              <a:rPr lang="en-US" dirty="0" err="1" smtClean="0"/>
              <a:t>usr</a:t>
            </a:r>
            <a:r>
              <a:rPr lang="en-US" dirty="0" smtClean="0"/>
              <a:t>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/bin:/home/vagrant/bin; </a:t>
            </a:r>
          </a:p>
          <a:p>
            <a:pPr marL="0" indent="0">
              <a:buFontTx/>
              <a:buNone/>
            </a:pPr>
            <a:r>
              <a:rPr lang="en-US" dirty="0" smtClean="0"/>
              <a:t>bundle install --path ./; </a:t>
            </a:r>
          </a:p>
          <a:p>
            <a:pPr marL="0" indent="0">
              <a:buFontTx/>
              <a:buNone/>
            </a:pPr>
            <a:r>
              <a:rPr lang="en-US" dirty="0" smtClean="0"/>
              <a:t>bundle exec rake;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Plugin, so that we can watch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SydneyTestersBootcamp</a:t>
            </a:r>
            <a:r>
              <a:rPr lang="en-US" dirty="0" smtClean="0"/>
              <a:t>/</a:t>
            </a:r>
            <a:r>
              <a:rPr lang="en-US" dirty="0" err="1" smtClean="0"/>
              <a:t>QuickQuoteCi.git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Trigger (Poll SCM):</a:t>
            </a:r>
          </a:p>
          <a:p>
            <a:pPr marL="0" indent="0">
              <a:buFontTx/>
              <a:buNone/>
            </a:pPr>
            <a:r>
              <a:rPr lang="en-US" dirty="0" smtClean="0"/>
              <a:t>* * * * *</a:t>
            </a:r>
          </a:p>
          <a:p>
            <a:pPr marL="0" indent="0">
              <a:buFontTx/>
              <a:buNone/>
            </a:pPr>
            <a:r>
              <a:rPr lang="en-US" dirty="0" smtClean="0"/>
              <a:t>Build step:</a:t>
            </a:r>
          </a:p>
          <a:p>
            <a:pPr marL="0" indent="0">
              <a:buFontTx/>
              <a:buNone/>
            </a:pPr>
            <a:r>
              <a:rPr lang="en-US" dirty="0" smtClean="0"/>
              <a:t>export PATH=/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/gems/ruby-2.1.2@global/bin:/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/rubies/ruby-2.1.2/bin:/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/local/bin:/bin:/</a:t>
            </a:r>
            <a:r>
              <a:rPr lang="en-US" dirty="0" err="1" smtClean="0"/>
              <a:t>usr</a:t>
            </a:r>
            <a:r>
              <a:rPr lang="en-US" dirty="0" smtClean="0"/>
              <a:t>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/bin:/home/vagrant/bin; </a:t>
            </a:r>
          </a:p>
          <a:p>
            <a:pPr marL="0" indent="0">
              <a:buFontTx/>
              <a:buNone/>
            </a:pPr>
            <a:r>
              <a:rPr lang="en-US" dirty="0" smtClean="0"/>
              <a:t>bundle install --path ./; </a:t>
            </a:r>
          </a:p>
          <a:p>
            <a:pPr marL="0" indent="0">
              <a:buFontTx/>
              <a:buNone/>
            </a:pPr>
            <a:r>
              <a:rPr lang="en-US" dirty="0" smtClean="0"/>
              <a:t>bundle exec rake;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how when I </a:t>
            </a:r>
            <a:r>
              <a:rPr lang="en-US" dirty="0" err="1" smtClean="0"/>
              <a:t>checkin</a:t>
            </a:r>
            <a:r>
              <a:rPr lang="en-US" dirty="0" smtClean="0"/>
              <a:t> to the codebase, a build automatically starts on everyone’s machines.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r>
              <a:rPr lang="en-US" baseline="0" dirty="0" smtClean="0"/>
              <a:t> report files: reports/</a:t>
            </a:r>
            <a:r>
              <a:rPr lang="en-US" baseline="0" dirty="0" err="1" smtClean="0"/>
              <a:t>cucumber.json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Rcov</a:t>
            </a:r>
            <a:r>
              <a:rPr lang="en-US" dirty="0" smtClean="0"/>
              <a:t> report directory</a:t>
            </a:r>
            <a:r>
              <a:rPr lang="en-US" baseline="0" dirty="0" smtClean="0"/>
              <a:t>: coverage/</a:t>
            </a:r>
            <a:r>
              <a:rPr lang="en-US" baseline="0" dirty="0" err="1" smtClean="0"/>
              <a:t>rcov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CD? Need for CD. Slide from TWU?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Stages: Unit Test, Acceptance</a:t>
            </a:r>
            <a:r>
              <a:rPr lang="en-US" baseline="0" dirty="0" smtClean="0"/>
              <a:t> Test, Package, Deploy to Test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, Deploy to Staging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, Deploy to Prod.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Run in parallel, some stages dependent on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 hosting platform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host diff types of apps for free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App (placeholder). Talk about the URL of the app, visit 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Find the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API key.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Talk about how to deploy to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(push to special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repo)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smtClean="0"/>
              <a:t>Step:</a:t>
            </a:r>
          </a:p>
          <a:p>
            <a:r>
              <a:rPr lang="en-US" dirty="0" smtClean="0"/>
              <a:t>export PATH=/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/gems/ruby-2.1.2@global/bin:/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/rubies/ruby-2.1.2/bin:/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/local/bin:/bin:/</a:t>
            </a:r>
            <a:r>
              <a:rPr lang="en-US" dirty="0" err="1" smtClean="0"/>
              <a:t>usr</a:t>
            </a:r>
            <a:r>
              <a:rPr lang="en-US" dirty="0" smtClean="0"/>
              <a:t>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/bin:/home/vagrant/bin; </a:t>
            </a:r>
          </a:p>
          <a:p>
            <a:r>
              <a:rPr lang="en-US" dirty="0" smtClean="0"/>
              <a:t>export APP_NAME=</a:t>
            </a:r>
            <a:r>
              <a:rPr lang="en-US" dirty="0" err="1" smtClean="0"/>
              <a:t>testhdushanci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export HEROKU_API_KEY=03dcc037-28f5-4a24-8eed-c0dacf815fe4;</a:t>
            </a:r>
          </a:p>
          <a:p>
            <a:r>
              <a:rPr lang="en-US" dirty="0" smtClean="0"/>
              <a:t>bundle install --path ./;</a:t>
            </a:r>
          </a:p>
          <a:p>
            <a:r>
              <a:rPr lang="en-US" dirty="0" smtClean="0"/>
              <a:t>bundle exec rake deploy;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speakers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Step:</a:t>
            </a:r>
          </a:p>
          <a:p>
            <a:r>
              <a:rPr lang="en-US" dirty="0" smtClean="0"/>
              <a:t>export PATH=/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/gems/ruby-2.1.2@global/bin:/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/rubies/ruby-2.1.2/bin:/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/local/bin:/bin:/</a:t>
            </a:r>
            <a:r>
              <a:rPr lang="en-US" dirty="0" err="1" smtClean="0"/>
              <a:t>usr</a:t>
            </a:r>
            <a:r>
              <a:rPr lang="en-US" dirty="0" smtClean="0"/>
              <a:t>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/bin:/home/vagrant/bin; </a:t>
            </a:r>
          </a:p>
          <a:p>
            <a:r>
              <a:rPr lang="en-US" dirty="0" smtClean="0"/>
              <a:t>export APP_NAME=</a:t>
            </a:r>
            <a:r>
              <a:rPr lang="en-US" dirty="0" err="1" smtClean="0"/>
              <a:t>testhdushanci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export HEROKU_API_KEY=03dcc037-28f5-4a24-8eed-c0dacf815fe4;</a:t>
            </a:r>
          </a:p>
          <a:p>
            <a:r>
              <a:rPr lang="en-US" dirty="0" smtClean="0"/>
              <a:t>bundle install --path ./;</a:t>
            </a:r>
          </a:p>
          <a:p>
            <a:r>
              <a:rPr lang="en-US" dirty="0" smtClean="0"/>
              <a:t>bundle exec rake deploy;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Step:</a:t>
            </a:r>
          </a:p>
          <a:p>
            <a:r>
              <a:rPr lang="en-US" dirty="0" smtClean="0"/>
              <a:t>export PATH=/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/gems/ruby-2.1.2@global/bin:/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/rubies/ruby-2.1.2/bin:/</a:t>
            </a:r>
            <a:r>
              <a:rPr lang="en-US" dirty="0" err="1" smtClean="0"/>
              <a:t>usr</a:t>
            </a:r>
            <a:r>
              <a:rPr lang="en-US" dirty="0" smtClean="0"/>
              <a:t>/local/bin:/bin:/</a:t>
            </a:r>
            <a:r>
              <a:rPr lang="en-US" dirty="0" err="1" smtClean="0"/>
              <a:t>usr</a:t>
            </a:r>
            <a:r>
              <a:rPr lang="en-US" dirty="0" smtClean="0"/>
              <a:t>/bin:/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rvm</a:t>
            </a:r>
            <a:r>
              <a:rPr lang="en-US" dirty="0" smtClean="0"/>
              <a:t>/bin:/home/vagrant/bin; </a:t>
            </a:r>
          </a:p>
          <a:p>
            <a:r>
              <a:rPr lang="en-US" dirty="0" smtClean="0"/>
              <a:t>export APP_NAME=</a:t>
            </a:r>
            <a:r>
              <a:rPr lang="en-US" dirty="0" err="1" smtClean="0"/>
              <a:t>testhdushanci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export HEROKU_API_KEY=03dcc037-28f5-4a24-8eed-c0dacf815fe4;</a:t>
            </a:r>
          </a:p>
          <a:p>
            <a:r>
              <a:rPr lang="en-US" dirty="0" smtClean="0"/>
              <a:t>bundle install --path ./;</a:t>
            </a:r>
          </a:p>
          <a:p>
            <a:r>
              <a:rPr lang="en-US" dirty="0" smtClean="0"/>
              <a:t>bundle exec rake deploy;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Distributed CI needed?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CD? Need for CD. Slide from TWU?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CI/CD tools.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More focus on hands-on than theory.</a:t>
            </a:r>
          </a:p>
          <a:p>
            <a:r>
              <a:rPr lang="en-US" dirty="0" smtClean="0"/>
              <a:t>Any questions, please stick</a:t>
            </a:r>
            <a:r>
              <a:rPr lang="en-US" baseline="0" dirty="0" smtClean="0"/>
              <a:t> your hands up.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any help in hands-on, stick your hand up.</a:t>
            </a:r>
          </a:p>
          <a:p>
            <a:r>
              <a:rPr lang="en-US" baseline="0" dirty="0" smtClean="0"/>
              <a:t>The app that we’ll use today. Running tests with Rake.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5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More focus on hands-on than theory.</a:t>
            </a:r>
          </a:p>
          <a:p>
            <a:r>
              <a:rPr lang="en-US" dirty="0" smtClean="0"/>
              <a:t>Any questions, please stick</a:t>
            </a:r>
            <a:r>
              <a:rPr lang="en-US" baseline="0" dirty="0" smtClean="0"/>
              <a:t> your hands up.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any help in hands-on, stick your hand up.</a:t>
            </a:r>
          </a:p>
          <a:p>
            <a:r>
              <a:rPr lang="en-US" baseline="0" dirty="0" smtClean="0"/>
              <a:t>The app that we’ll use today. Running tests with Rake.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 with not having CI. Need for CI.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 all the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Monitor code repo for changes, Run per-configured commands (</a:t>
            </a:r>
            <a:r>
              <a:rPr lang="en-US" dirty="0" err="1" smtClean="0"/>
              <a:t>eg</a:t>
            </a:r>
            <a:r>
              <a:rPr lang="en-US" dirty="0" smtClean="0"/>
              <a:t> “Rake”), Show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Jenkins.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CI Server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Opensource</a:t>
            </a:r>
            <a:r>
              <a:rPr lang="en-US" dirty="0" smtClean="0"/>
              <a:t>,</a:t>
            </a:r>
            <a:r>
              <a:rPr lang="en-US" baseline="0" dirty="0" smtClean="0"/>
              <a:t> Free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Written in Java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install,</a:t>
            </a:r>
            <a:r>
              <a:rPr lang="en-US" baseline="0" dirty="0" smtClean="0"/>
              <a:t> configure, upgrade (plugins)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Great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&amp; user communities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what we are about to do? In case people are confused by all the vagrant stuff: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Will start up a </a:t>
            </a:r>
            <a:r>
              <a:rPr lang="en-US" dirty="0" err="1" smtClean="0"/>
              <a:t>Virtualbox</a:t>
            </a:r>
            <a:r>
              <a:rPr lang="en-US" dirty="0" smtClean="0"/>
              <a:t> VM (Centos Linux)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Will use Vagrant (as learnt in previous session) to manage then VM, install dependencies (Java, ruby, bundler,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phantomjs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Why we are running a VM to do this (so everyone has a similar environment)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Configure CI Server to “watch”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Configure CI Server to start tests if any changes in the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what we are about to do? In case people are confused by all the vagrant stuff: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Will start up a </a:t>
            </a:r>
            <a:r>
              <a:rPr lang="en-US" dirty="0" err="1" smtClean="0"/>
              <a:t>Virtualbox</a:t>
            </a:r>
            <a:r>
              <a:rPr lang="en-US" dirty="0" smtClean="0"/>
              <a:t> VM (Centos Linux)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Will use Vagrant (as learnt in previous session) to manage then VM, install dependencies (Java, ruby, bundler,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phantomjs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Why we are running a VM to do this (so everyone has a similar environment)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Configure CI Server to “watch”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Configure CI Server to start tests if any changes in the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1AB9A-2550-D04B-A642-A916DAB257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1165860"/>
            <a:ext cx="7955280" cy="1143000"/>
          </a:xfrm>
          <a:prstGeom prst="rect">
            <a:avLst/>
          </a:prstGeom>
        </p:spPr>
        <p:txBody>
          <a:bodyPr/>
          <a:lstStyle>
            <a:lvl1pPr algn="l">
              <a:defRPr sz="7200" i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ZA" dirty="0"/>
          </a:p>
        </p:txBody>
      </p:sp>
      <p:sp>
        <p:nvSpPr>
          <p:cNvPr id="7" name="Rectangle 5"/>
          <p:cNvSpPr>
            <a:spLocks/>
          </p:cNvSpPr>
          <p:nvPr userDrawn="1"/>
        </p:nvSpPr>
        <p:spPr bwMode="auto">
          <a:xfrm>
            <a:off x="1429" y="1200150"/>
            <a:ext cx="237173" cy="126873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34840" y="3977640"/>
            <a:ext cx="3771900" cy="754380"/>
          </a:xfrm>
          <a:prstGeom prst="rect">
            <a:avLst/>
          </a:prstGeom>
        </p:spPr>
        <p:txBody>
          <a:bodyPr/>
          <a:lstStyle>
            <a:lvl1pPr marL="4287" indent="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</a:lstStyle>
          <a:p>
            <a:pPr lvl="0"/>
            <a:r>
              <a:rPr lang="en-US" dirty="0" smtClean="0"/>
              <a:t>Sub heading</a:t>
            </a:r>
            <a:endParaRPr lang="en-ZA" dirty="0"/>
          </a:p>
        </p:txBody>
      </p:sp>
      <p:sp>
        <p:nvSpPr>
          <p:cNvPr id="12" name="Text Box 1"/>
          <p:cNvSpPr txBox="1">
            <a:spLocks noChangeArrowheads="1"/>
          </p:cNvSpPr>
          <p:nvPr userDrawn="1"/>
        </p:nvSpPr>
        <p:spPr bwMode="auto">
          <a:xfrm>
            <a:off x="8735378" y="6503670"/>
            <a:ext cx="235744" cy="2628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666666"/>
                </a:solidFill>
                <a:latin typeface="Open Sans Light" pitchFamily="34" charset="0"/>
                <a:ea typeface="ヒラギノ角ゴ ProN W3" pitchFamily="-84" charset="-128"/>
                <a:cs typeface="Open Sans Light" pitchFamily="34" charset="0"/>
                <a:sym typeface="Open Sans Light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9pPr>
          </a:lstStyle>
          <a:p>
            <a:pPr>
              <a:defRPr/>
            </a:pPr>
            <a:fld id="{CC417396-CDA4-407C-91A0-B7AB743CD9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Line 3"/>
          <p:cNvSpPr>
            <a:spLocks noChangeShapeType="1"/>
          </p:cNvSpPr>
          <p:nvPr userDrawn="1"/>
        </p:nvSpPr>
        <p:spPr bwMode="auto">
          <a:xfrm>
            <a:off x="8618220" y="6427947"/>
            <a:ext cx="0" cy="42719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496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2E93-84BB-4344-8EF9-717453DEEF15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29F9-3549-0246-B69D-61CB637E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8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ydneyTestersBootcamp/QuickQuoteCi.g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ydneyTestersBootcamp/QuickQuoteCi.gi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35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7955280" cy="1143000"/>
          </a:xfrm>
        </p:spPr>
        <p:txBody>
          <a:bodyPr>
            <a:normAutofit fontScale="90000"/>
          </a:bodyPr>
          <a:lstStyle/>
          <a:p>
            <a:r>
              <a:rPr lang="en-ZA" sz="4800" dirty="0" smtClean="0"/>
              <a:t>If you havent done this already, </a:t>
            </a:r>
            <a:endParaRPr lang="en-ZA" sz="4800" dirty="0"/>
          </a:p>
        </p:txBody>
      </p:sp>
      <p:sp>
        <p:nvSpPr>
          <p:cNvPr id="3" name="Rectangle 2"/>
          <p:cNvSpPr/>
          <p:nvPr/>
        </p:nvSpPr>
        <p:spPr>
          <a:xfrm>
            <a:off x="731520" y="1143000"/>
            <a:ext cx="7955280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Go to your </a:t>
            </a:r>
            <a:r>
              <a:rPr lang="en-AU" sz="2400" b="1" dirty="0" err="1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bootcamp</a:t>
            </a:r>
            <a:r>
              <a:rPr lang="en-AU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 code folder:</a:t>
            </a:r>
            <a:endParaRPr lang="en-AU" sz="24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cd </a:t>
            </a:r>
            <a:r>
              <a:rPr lang="en-US" sz="2400" dirty="0" err="1"/>
              <a:t>sydneyTestersBootcamp</a:t>
            </a:r>
            <a:r>
              <a:rPr lang="en-US" sz="2400" dirty="0" smtClean="0"/>
              <a:t>/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cd 03_ContinuousIntegration/</a:t>
            </a:r>
            <a:endParaRPr lang="en-AU" sz="2400" b="1" dirty="0" smtClean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endParaRPr lang="en-AU" sz="2000" b="1" dirty="0" smtClean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AU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Go to </a:t>
            </a:r>
            <a:r>
              <a:rPr lang="en-AU" sz="2400" b="1" dirty="0" err="1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CI_Server</a:t>
            </a:r>
            <a:r>
              <a:rPr lang="en-AU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 folder and start VM:</a:t>
            </a:r>
            <a:endParaRPr lang="en-AU" sz="24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cd </a:t>
            </a:r>
            <a:r>
              <a:rPr lang="en-US" sz="2400" dirty="0" err="1" smtClean="0"/>
              <a:t>CI_Server</a:t>
            </a:r>
            <a:r>
              <a:rPr lang="en-US" sz="2400" dirty="0" smtClean="0"/>
              <a:t>/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v</a:t>
            </a:r>
            <a:r>
              <a:rPr lang="en-US" sz="2400" dirty="0" smtClean="0"/>
              <a:t>agrant up</a:t>
            </a:r>
            <a:endParaRPr lang="en-AU" sz="24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endParaRPr lang="en-AU" sz="2000" b="1" dirty="0" smtClean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AU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Test if it is up:</a:t>
            </a:r>
            <a:endParaRPr lang="en-AU" sz="24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457200" indent="-457200">
              <a:buFont typeface="Arial"/>
              <a:buChar char="•"/>
            </a:pPr>
            <a:r>
              <a:rPr lang="en-AU" sz="2400" dirty="0"/>
              <a:t>v</a:t>
            </a:r>
            <a:r>
              <a:rPr lang="en-US" sz="2400" dirty="0" err="1" smtClean="0"/>
              <a:t>agrant</a:t>
            </a:r>
            <a:r>
              <a:rPr lang="en-US" sz="2400" dirty="0" smtClean="0"/>
              <a:t> </a:t>
            </a:r>
            <a:r>
              <a:rPr lang="en-US" sz="2400" dirty="0" err="1" smtClean="0"/>
              <a:t>ssh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ava –version</a:t>
            </a:r>
          </a:p>
          <a:p>
            <a:pPr marL="457200" indent="-457200">
              <a:buFont typeface="Arial"/>
              <a:buChar char="•"/>
            </a:pPr>
            <a:endParaRPr lang="en-US" sz="20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Repeat for the </a:t>
            </a:r>
            <a:r>
              <a:rPr lang="en-US" sz="2400" b="1" dirty="0" err="1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CI_Agent</a:t>
            </a:r>
            <a:r>
              <a:rPr lang="en-US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 folder</a:t>
            </a:r>
          </a:p>
          <a:p>
            <a:endParaRPr lang="en-US" sz="2000" b="1" dirty="0" smtClean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Create account at </a:t>
            </a:r>
            <a:r>
              <a:rPr lang="en-US" sz="2400" b="1" dirty="0" err="1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Heroku.com</a:t>
            </a:r>
            <a:r>
              <a:rPr lang="en-US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 and activate it</a:t>
            </a:r>
            <a:endParaRPr lang="en-AU" sz="24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309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 fontScale="90000"/>
          </a:bodyPr>
          <a:lstStyle/>
          <a:p>
            <a:r>
              <a:rPr lang="en-ZA" sz="4800" dirty="0" smtClean="0"/>
              <a:t>Configuring Jenkins Server: Jobs</a:t>
            </a:r>
            <a:endParaRPr lang="en-ZA" sz="4800" dirty="0"/>
          </a:p>
        </p:txBody>
      </p:sp>
      <p:pic>
        <p:nvPicPr>
          <p:cNvPr id="4" name="IMG_4752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1587" y="1418962"/>
            <a:ext cx="2889892" cy="4754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G_4753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637" y="4027559"/>
            <a:ext cx="3957404" cy="28287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50"/>
          <p:cNvSpPr/>
          <p:nvPr/>
        </p:nvSpPr>
        <p:spPr>
          <a:xfrm>
            <a:off x="2792350" y="2415384"/>
            <a:ext cx="2111576" cy="1057203"/>
          </a:xfrm>
          <a:prstGeom prst="rightArrow">
            <a:avLst>
              <a:gd name="adj1" fmla="val 32000"/>
              <a:gd name="adj2" fmla="val 94994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7" y="2709332"/>
            <a:ext cx="1892378" cy="5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94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77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Things to configure</a:t>
            </a:r>
            <a:endParaRPr lang="en-ZA" sz="4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1520" y="1639358"/>
            <a:ext cx="7955280" cy="483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Code Repository to watch</a:t>
            </a:r>
          </a:p>
          <a:p>
            <a:pPr marL="994410" lvl="1" indent="-4572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</a:t>
            </a:r>
            <a:r>
              <a:rPr lang="en-US" sz="2000" dirty="0" err="1">
                <a:solidFill>
                  <a:schemeClr val="tx1"/>
                </a:solidFill>
                <a:latin typeface="+mn-lt"/>
                <a:hlinkClick r:id="rId3"/>
              </a:rPr>
              <a:t>github.com</a:t>
            </a:r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+mn-lt"/>
                <a:hlinkClick r:id="rId3"/>
              </a:rPr>
              <a:t>SydneyTestersBootcamp</a:t>
            </a:r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+mn-lt"/>
                <a:hlinkClick r:id="rId3"/>
              </a:rPr>
              <a:t>QuickQuoteCi.git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ZA" sz="2800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Trigger (ie when to build)</a:t>
            </a:r>
          </a:p>
          <a:p>
            <a:pPr marL="994410" lvl="1" indent="-457200">
              <a:buFont typeface="Arial"/>
              <a:buChar char="•"/>
            </a:pPr>
            <a:r>
              <a:rPr lang="en-ZA" sz="2000" b="1" dirty="0" smtClean="0">
                <a:solidFill>
                  <a:srgbClr val="000000"/>
                </a:solidFill>
                <a:latin typeface="+mn-lt"/>
              </a:rPr>
              <a:t>* * * * *</a:t>
            </a:r>
          </a:p>
          <a:p>
            <a:endParaRPr lang="en-ZA" sz="2800" b="1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Build Steps (ie how to build)</a:t>
            </a:r>
          </a:p>
          <a:p>
            <a:pPr marL="994410" lvl="1" indent="-457200">
              <a:buFont typeface="Arial"/>
              <a:buChar char="•"/>
            </a:pPr>
            <a:r>
              <a:rPr lang="en-ZA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ZA" sz="2000" dirty="0" smtClean="0">
                <a:solidFill>
                  <a:srgbClr val="000000"/>
                </a:solidFill>
                <a:latin typeface="+mn-lt"/>
              </a:rPr>
              <a:t>undle install –path ./</a:t>
            </a:r>
          </a:p>
          <a:p>
            <a:pPr marL="994410" lvl="1" indent="-457200">
              <a:buFont typeface="Arial"/>
              <a:buChar char="•"/>
            </a:pPr>
            <a:r>
              <a:rPr lang="en-ZA" sz="2000" dirty="0" smtClean="0">
                <a:solidFill>
                  <a:srgbClr val="000000"/>
                </a:solidFill>
                <a:latin typeface="+mn-lt"/>
              </a:rPr>
              <a:t>Bundle exec rake</a:t>
            </a:r>
          </a:p>
          <a:p>
            <a:endParaRPr lang="en-ZA" sz="2800" b="1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Post Build Actions</a:t>
            </a:r>
          </a:p>
        </p:txBody>
      </p:sp>
    </p:spTree>
    <p:extLst>
      <p:ext uri="{BB962C8B-B14F-4D97-AF65-F5344CB8AC3E}">
        <p14:creationId xmlns:p14="http://schemas.microsoft.com/office/powerpoint/2010/main" val="273613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Jenkins Plugins</a:t>
            </a:r>
            <a:endParaRPr lang="en-ZA" sz="4800" dirty="0"/>
          </a:p>
        </p:txBody>
      </p:sp>
      <p:pic>
        <p:nvPicPr>
          <p:cNvPr id="3" name="IMG_4713.jpeg"/>
          <p:cNvPicPr/>
          <p:nvPr/>
        </p:nvPicPr>
        <p:blipFill>
          <a:blip r:embed="rId3">
            <a:extLst/>
          </a:blip>
          <a:srcRect l="23559" r="23559"/>
          <a:stretch>
            <a:fillRect/>
          </a:stretch>
        </p:blipFill>
        <p:spPr>
          <a:xfrm>
            <a:off x="5437293" y="2282379"/>
            <a:ext cx="2622973" cy="172664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731520" y="2602765"/>
            <a:ext cx="5511110" cy="1128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Git Plugin</a:t>
            </a:r>
          </a:p>
          <a:p>
            <a:endParaRPr lang="en-ZA" sz="2800" dirty="0" smtClean="0"/>
          </a:p>
          <a:p>
            <a:endParaRPr lang="en-ZA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9" y="4009024"/>
            <a:ext cx="7512577" cy="138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689" y="5595292"/>
            <a:ext cx="813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SydneyTestersBootcamp</a:t>
            </a:r>
            <a:r>
              <a:rPr lang="en-US" sz="2400" dirty="0"/>
              <a:t>/</a:t>
            </a:r>
            <a:r>
              <a:rPr lang="en-US" sz="2400" dirty="0" err="1"/>
              <a:t>QuickQuoteCi.git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8890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77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Things to configure</a:t>
            </a:r>
            <a:endParaRPr lang="en-ZA" sz="4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1520" y="1639358"/>
            <a:ext cx="7955280" cy="483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Code Repository to watch</a:t>
            </a:r>
          </a:p>
          <a:p>
            <a:pPr marL="994410" lvl="1" indent="-4572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</a:t>
            </a:r>
            <a:r>
              <a:rPr lang="en-US" sz="2000" dirty="0" err="1">
                <a:solidFill>
                  <a:schemeClr val="tx1"/>
                </a:solidFill>
                <a:latin typeface="+mn-lt"/>
                <a:hlinkClick r:id="rId3"/>
              </a:rPr>
              <a:t>github.com</a:t>
            </a:r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+mn-lt"/>
                <a:hlinkClick r:id="rId3"/>
              </a:rPr>
              <a:t>SydneyTestersBootcamp</a:t>
            </a:r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+mn-lt"/>
                <a:hlinkClick r:id="rId3"/>
              </a:rPr>
              <a:t>QuickQuoteCi.git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ZA" sz="2800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Trigger (ie when to build)</a:t>
            </a:r>
          </a:p>
          <a:p>
            <a:pPr marL="994410" lvl="1" indent="-457200">
              <a:buFont typeface="Arial"/>
              <a:buChar char="•"/>
            </a:pPr>
            <a:r>
              <a:rPr lang="en-ZA" sz="2000" b="1" dirty="0" smtClean="0">
                <a:solidFill>
                  <a:srgbClr val="000000"/>
                </a:solidFill>
                <a:latin typeface="+mn-lt"/>
              </a:rPr>
              <a:t>* * * * *</a:t>
            </a:r>
          </a:p>
          <a:p>
            <a:endParaRPr lang="en-ZA" sz="2800" b="1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Build Steps (ie how to build)</a:t>
            </a:r>
          </a:p>
          <a:p>
            <a:pPr marL="994410" lvl="1" indent="-457200">
              <a:buFont typeface="Arial"/>
              <a:buChar char="•"/>
            </a:pPr>
            <a:r>
              <a:rPr lang="en-ZA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ZA" sz="2000" dirty="0" smtClean="0">
                <a:solidFill>
                  <a:srgbClr val="000000"/>
                </a:solidFill>
                <a:latin typeface="+mn-lt"/>
              </a:rPr>
              <a:t>undle install –path ./</a:t>
            </a:r>
          </a:p>
          <a:p>
            <a:pPr marL="994410" lvl="1" indent="-457200">
              <a:buFont typeface="Arial"/>
              <a:buChar char="•"/>
            </a:pPr>
            <a:r>
              <a:rPr lang="en-ZA" sz="2000" dirty="0" smtClean="0">
                <a:solidFill>
                  <a:srgbClr val="000000"/>
                </a:solidFill>
                <a:latin typeface="+mn-lt"/>
              </a:rPr>
              <a:t>Bundle exec rake</a:t>
            </a:r>
          </a:p>
          <a:p>
            <a:endParaRPr lang="en-ZA" sz="2800" b="1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Post Build Actions</a:t>
            </a:r>
          </a:p>
        </p:txBody>
      </p:sp>
    </p:spTree>
    <p:extLst>
      <p:ext uri="{BB962C8B-B14F-4D97-AF65-F5344CB8AC3E}">
        <p14:creationId xmlns:p14="http://schemas.microsoft.com/office/powerpoint/2010/main" val="2477825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672973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Demo:</a:t>
            </a:r>
            <a:endParaRPr lang="en-ZA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682750" y="2571750"/>
            <a:ext cx="61436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Make a change to the repo</a:t>
            </a:r>
          </a:p>
          <a:p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Watch the tests run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04329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Jenkins Plugins: Cucumber</a:t>
            </a:r>
            <a:endParaRPr lang="en-ZA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66" y="4948736"/>
            <a:ext cx="6816987" cy="1011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466" y="1967090"/>
            <a:ext cx="6910603" cy="2644057"/>
          </a:xfrm>
          <a:prstGeom prst="rect">
            <a:avLst/>
          </a:prstGeom>
          <a:effectLst>
            <a:glow rad="101600">
              <a:schemeClr val="tx1">
                <a:alpha val="75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2968625" y="5729670"/>
            <a:ext cx="461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results/</a:t>
            </a:r>
            <a:r>
              <a:rPr lang="en-US" sz="2400" dirty="0" err="1" smtClean="0"/>
              <a:t>cucumber.json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2129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8107680" cy="1143000"/>
          </a:xfrm>
        </p:spPr>
        <p:txBody>
          <a:bodyPr>
            <a:normAutofit fontScale="90000"/>
          </a:bodyPr>
          <a:lstStyle/>
          <a:p>
            <a:r>
              <a:rPr lang="en-ZA" sz="4800" dirty="0" smtClean="0"/>
              <a:t>Jenkins Plugins: Code Coverage</a:t>
            </a:r>
            <a:endParaRPr lang="en-ZA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496" y="4421316"/>
            <a:ext cx="6316330" cy="12403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132707"/>
            <a:ext cx="7726785" cy="1783728"/>
          </a:xfrm>
          <a:prstGeom prst="rect">
            <a:avLst/>
          </a:prstGeom>
          <a:effectLst>
            <a:glow rad="101600">
              <a:schemeClr val="tx1">
                <a:alpha val="75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3302000" y="5443835"/>
            <a:ext cx="360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overage/</a:t>
            </a:r>
            <a:r>
              <a:rPr lang="en-US" sz="2400" dirty="0" err="1" smtClean="0"/>
              <a:t>rcov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273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 fontScale="90000"/>
          </a:bodyPr>
          <a:lstStyle/>
          <a:p>
            <a:r>
              <a:rPr lang="en-ZA" sz="4800" dirty="0" smtClean="0"/>
              <a:t>Deployment to Test Environment</a:t>
            </a:r>
            <a:endParaRPr lang="en-ZA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22" y="2439907"/>
            <a:ext cx="6230358" cy="30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829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Build/Deploy Pipelines</a:t>
            </a:r>
            <a:endParaRPr lang="en-ZA" sz="4800" dirty="0"/>
          </a:p>
        </p:txBody>
      </p:sp>
      <p:sp>
        <p:nvSpPr>
          <p:cNvPr id="6" name="Pentagon 5"/>
          <p:cNvSpPr/>
          <p:nvPr/>
        </p:nvSpPr>
        <p:spPr>
          <a:xfrm>
            <a:off x="731520" y="3075200"/>
            <a:ext cx="2022582" cy="795574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Build/Run Automated tests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2585190" y="3075200"/>
            <a:ext cx="2019674" cy="795574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 to QA </a:t>
            </a:r>
            <a:r>
              <a:rPr lang="en-US" dirty="0" err="1" smtClean="0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399613" y="3075200"/>
            <a:ext cx="2142685" cy="795574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 to Staging </a:t>
            </a:r>
            <a:r>
              <a:rPr lang="en-US" dirty="0" err="1" smtClean="0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282189" y="3075200"/>
            <a:ext cx="2142685" cy="795574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 to Production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471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81076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Deploy to Heroku</a:t>
            </a:r>
            <a:endParaRPr lang="en-ZA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6" y="1801046"/>
            <a:ext cx="5785770" cy="2288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272" y="2398974"/>
            <a:ext cx="2758928" cy="3433179"/>
          </a:xfrm>
          <a:prstGeom prst="rect">
            <a:avLst/>
          </a:prstGeom>
          <a:effectLst>
            <a:glow rad="101600">
              <a:schemeClr val="tx1"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24904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673921"/>
            <a:ext cx="8318500" cy="1143000"/>
          </a:xfrm>
        </p:spPr>
        <p:txBody>
          <a:bodyPr>
            <a:noAutofit/>
          </a:bodyPr>
          <a:lstStyle/>
          <a:p>
            <a:r>
              <a:rPr lang="en-ZA" sz="4000" dirty="0" smtClean="0"/>
              <a:t>Continuous Integration</a:t>
            </a:r>
            <a:endParaRPr lang="en-ZA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66648" y="3946120"/>
            <a:ext cx="3640091" cy="754380"/>
          </a:xfrm>
        </p:spPr>
        <p:txBody>
          <a:bodyPr>
            <a:normAutofit/>
          </a:bodyPr>
          <a:lstStyle/>
          <a:p>
            <a:r>
              <a:rPr lang="en-ZA" sz="2800" dirty="0"/>
              <a:t>Alejandro Sanchez</a:t>
            </a:r>
            <a:endParaRPr lang="en-ZA" sz="2800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66648" y="2656643"/>
            <a:ext cx="3967276" cy="75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 smtClean="0"/>
              <a:t>Hans Dushanthakumar</a:t>
            </a:r>
            <a:endParaRPr lang="en-ZA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117" y="2530928"/>
            <a:ext cx="1017635" cy="101763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566648" y="4440062"/>
            <a:ext cx="4120152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/>
              <a:t>sisalex@hotmail.com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66648" y="3171373"/>
            <a:ext cx="4120152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 smtClean="0"/>
              <a:t>hans@</a:t>
            </a:r>
            <a:r>
              <a:rPr lang="en-ZA" sz="1800" dirty="0"/>
              <a:t>thoughtworks.com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297" y="3732288"/>
            <a:ext cx="1217351" cy="1217351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4566648" y="5066732"/>
            <a:ext cx="3640091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 smtClean="0"/>
              <a:t>Leo Salazar</a:t>
            </a:r>
            <a:endParaRPr lang="en-ZA" sz="280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566648" y="5560674"/>
            <a:ext cx="4120152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/>
              <a:t>lsalazar@thoughtworks.com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117" y="5183519"/>
            <a:ext cx="1017635" cy="10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1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 fontScale="90000"/>
          </a:bodyPr>
          <a:lstStyle/>
          <a:p>
            <a:r>
              <a:rPr lang="en-ZA" sz="4800" dirty="0" smtClean="0"/>
              <a:t>Continuous Delivery with Jenkins</a:t>
            </a:r>
            <a:endParaRPr lang="en-ZA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379582"/>
            <a:ext cx="6616700" cy="3200400"/>
          </a:xfrm>
          <a:prstGeom prst="rect">
            <a:avLst/>
          </a:prstGeom>
          <a:effectLst>
            <a:glow rad="101600">
              <a:schemeClr val="tx1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7521471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81076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Jenkins Plugins: Pipelines</a:t>
            </a:r>
            <a:endParaRPr lang="en-ZA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11" y="4600540"/>
            <a:ext cx="5593164" cy="982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647" y="2026221"/>
            <a:ext cx="5896928" cy="21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4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Distributed CI</a:t>
            </a:r>
            <a:endParaRPr lang="en-ZA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3422793"/>
            <a:ext cx="1477433" cy="12224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080877" y="3962570"/>
            <a:ext cx="8568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80877" y="3468692"/>
            <a:ext cx="85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push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46" y="3156894"/>
            <a:ext cx="1716763" cy="1004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405" y="4056484"/>
            <a:ext cx="702152" cy="800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804" y="1447103"/>
            <a:ext cx="1062015" cy="106201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785310" y="2509118"/>
            <a:ext cx="365495" cy="1206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0805" y="3221640"/>
            <a:ext cx="1301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Listen for changes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010646" y="1663871"/>
            <a:ext cx="157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Build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Run Tests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080" y="3518454"/>
            <a:ext cx="1156786" cy="732631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283069" y="2339655"/>
            <a:ext cx="250768" cy="10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30014" y="4191858"/>
            <a:ext cx="126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Feedback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533837" y="2650974"/>
            <a:ext cx="169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Make results visible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239974" y="1970323"/>
            <a:ext cx="106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38" y="893746"/>
            <a:ext cx="564750" cy="5647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01060" y="885252"/>
            <a:ext cx="6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38" y="1700820"/>
            <a:ext cx="638835" cy="63883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937819" y="1970323"/>
            <a:ext cx="3006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1"/>
          </p:cNvCxnSpPr>
          <p:nvPr/>
        </p:nvCxnSpPr>
        <p:spPr>
          <a:xfrm flipV="1">
            <a:off x="5800708" y="1176121"/>
            <a:ext cx="437730" cy="282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97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Distributed CI: Setup</a:t>
            </a:r>
            <a:endParaRPr lang="en-ZA" sz="48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731520" y="2099733"/>
            <a:ext cx="7459980" cy="437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Start up a slave machine</a:t>
            </a:r>
          </a:p>
          <a:p>
            <a:endParaRPr lang="en-ZA" sz="2000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Configure slave node in Jenkins</a:t>
            </a:r>
          </a:p>
          <a:p>
            <a:pPr marL="994410" lvl="1" indent="-457200">
              <a:buFont typeface="Arial"/>
              <a:buChar char="•"/>
            </a:pPr>
            <a:r>
              <a:rPr lang="en-ZA" sz="2000" b="1" dirty="0" smtClean="0"/>
              <a:t>Remote Path</a:t>
            </a:r>
          </a:p>
          <a:p>
            <a:pPr lvl="2"/>
            <a:r>
              <a:rPr lang="en-ZA" sz="2000" dirty="0" smtClean="0">
                <a:solidFill>
                  <a:schemeClr val="tx1"/>
                </a:solidFill>
                <a:latin typeface="+mn-lt"/>
              </a:rPr>
              <a:t>/vagrant</a:t>
            </a:r>
            <a:endParaRPr lang="en-ZA" sz="2000" dirty="0">
              <a:solidFill>
                <a:schemeClr val="tx1"/>
              </a:solidFill>
              <a:latin typeface="+mn-lt"/>
            </a:endParaRPr>
          </a:p>
          <a:p>
            <a:pPr lvl="1"/>
            <a:endParaRPr lang="en-ZA" sz="1400" b="1" dirty="0" smtClean="0"/>
          </a:p>
          <a:p>
            <a:pPr marL="994410" lvl="1" indent="-457200">
              <a:buFont typeface="Arial"/>
              <a:buChar char="•"/>
            </a:pPr>
            <a:r>
              <a:rPr lang="en-ZA" sz="2000" b="1" dirty="0" smtClean="0"/>
              <a:t>Host </a:t>
            </a:r>
          </a:p>
          <a:p>
            <a:pPr lvl="2"/>
            <a:r>
              <a:rPr lang="en-ZA" sz="2000" dirty="0" smtClean="0">
                <a:solidFill>
                  <a:schemeClr val="tx1"/>
                </a:solidFill>
                <a:latin typeface="+mn-lt"/>
              </a:rPr>
              <a:t>‘vagrant ssh’ into the CI Agent VM and run ‘ifconfig’ to find IP address of CI Agent</a:t>
            </a:r>
          </a:p>
          <a:p>
            <a:pPr lvl="2"/>
            <a:endParaRPr lang="en-ZA" sz="1400" dirty="0" smtClean="0">
              <a:solidFill>
                <a:schemeClr val="tx1"/>
              </a:solidFill>
              <a:latin typeface="+mn-lt"/>
            </a:endParaRPr>
          </a:p>
          <a:p>
            <a:pPr marL="994410" lvl="1" indent="-457200">
              <a:buFont typeface="Arial"/>
              <a:buChar char="•"/>
            </a:pPr>
            <a:r>
              <a:rPr lang="en-ZA" sz="2000" b="1" dirty="0" smtClean="0"/>
              <a:t>Username/</a:t>
            </a:r>
            <a:r>
              <a:rPr lang="en-ZA" sz="2000" b="1" dirty="0" smtClean="0"/>
              <a:t>password </a:t>
            </a:r>
          </a:p>
          <a:p>
            <a:pPr lvl="2"/>
            <a:r>
              <a:rPr lang="en-ZA" sz="2000" dirty="0" smtClean="0">
                <a:solidFill>
                  <a:schemeClr val="tx1"/>
                </a:solidFill>
                <a:latin typeface="+mn-lt"/>
              </a:rPr>
              <a:t>username: vagrant, password: vagrant</a:t>
            </a:r>
            <a:endParaRPr lang="en-ZA" sz="2000" dirty="0">
              <a:solidFill>
                <a:schemeClr val="tx1"/>
              </a:solidFill>
              <a:latin typeface="+mn-lt"/>
            </a:endParaRPr>
          </a:p>
          <a:p>
            <a:pPr marL="994410" lvl="1" indent="-457200">
              <a:buFont typeface="Arial"/>
              <a:buChar char="•"/>
            </a:pPr>
            <a:endParaRPr lang="en-ZA" sz="2000" b="1" dirty="0" smtClean="0"/>
          </a:p>
          <a:p>
            <a:endParaRPr lang="en-ZA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350285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Other CI/CD Tools</a:t>
            </a:r>
            <a:endParaRPr lang="en-ZA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023533"/>
            <a:ext cx="24511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4254500"/>
            <a:ext cx="2451100" cy="928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465" y="4254500"/>
            <a:ext cx="2191891" cy="897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265" y="2142066"/>
            <a:ext cx="2755900" cy="77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1026" y="3064932"/>
            <a:ext cx="2929194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4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Recap</a:t>
            </a:r>
            <a:endParaRPr lang="en-ZA" sz="48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31520" y="2133717"/>
            <a:ext cx="7459980" cy="3755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Why CI</a:t>
            </a:r>
          </a:p>
          <a:p>
            <a:endParaRPr lang="en-ZA" sz="2800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Installing/Configuring Jenkins server</a:t>
            </a:r>
          </a:p>
          <a:p>
            <a:pPr marL="461487" indent="-457200">
              <a:buFont typeface="Arial"/>
              <a:buChar char="•"/>
            </a:pPr>
            <a:endParaRPr lang="en-ZA" sz="2800" b="1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Installed/configured plugins</a:t>
            </a:r>
          </a:p>
          <a:p>
            <a:endParaRPr lang="en-ZA" sz="2800" b="1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Deployed to Heroku</a:t>
            </a:r>
          </a:p>
        </p:txBody>
      </p:sp>
    </p:spTree>
    <p:extLst>
      <p:ext uri="{BB962C8B-B14F-4D97-AF65-F5344CB8AC3E}">
        <p14:creationId xmlns:p14="http://schemas.microsoft.com/office/powerpoint/2010/main" val="21109189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2514093"/>
            <a:ext cx="7955280" cy="1143000"/>
          </a:xfrm>
        </p:spPr>
        <p:txBody>
          <a:bodyPr>
            <a:normAutofit/>
          </a:bodyPr>
          <a:lstStyle/>
          <a:p>
            <a:pPr algn="ctr"/>
            <a:r>
              <a:rPr lang="en-ZA" sz="4000" dirty="0" smtClean="0"/>
              <a:t>Questions &amp; Comments?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3218162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Agenda</a:t>
            </a:r>
            <a:endParaRPr lang="en-ZA" sz="48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31520" y="2133717"/>
            <a:ext cx="7459980" cy="316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87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53721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84582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16586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200" kern="1200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47447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ZA" sz="3200" kern="1200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Continuous Integration Intro</a:t>
            </a:r>
          </a:p>
          <a:p>
            <a:endParaRPr lang="en-ZA" sz="2800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Installing Jenkins server</a:t>
            </a:r>
          </a:p>
          <a:p>
            <a:pPr marL="461487" indent="-457200">
              <a:buFont typeface="Arial"/>
              <a:buChar char="•"/>
            </a:pPr>
            <a:endParaRPr lang="en-ZA" sz="2800" b="1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Configuring Jenkins</a:t>
            </a:r>
          </a:p>
          <a:p>
            <a:endParaRPr lang="en-ZA" sz="2800" b="1" dirty="0" smtClean="0"/>
          </a:p>
          <a:p>
            <a:pPr marL="461487" indent="-457200">
              <a:buFont typeface="Arial"/>
              <a:buChar char="•"/>
            </a:pPr>
            <a:r>
              <a:rPr lang="en-ZA" sz="2800" b="1" dirty="0" smtClean="0"/>
              <a:t>Deployment using Jenkins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34" y="1801046"/>
            <a:ext cx="2356765" cy="1765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300" y="37168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36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69228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Development process</a:t>
            </a:r>
            <a:endParaRPr lang="en-ZA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37" y="2700867"/>
            <a:ext cx="1913732" cy="1992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34" y="1801046"/>
            <a:ext cx="1477433" cy="1222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" y="4992216"/>
            <a:ext cx="2071701" cy="1291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34" y="3229043"/>
            <a:ext cx="1329267" cy="17631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8417" y="1993900"/>
            <a:ext cx="706967" cy="706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6901" y="3398576"/>
            <a:ext cx="1236225" cy="9024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9196" y="5367102"/>
            <a:ext cx="746404" cy="647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1489" y="3229043"/>
            <a:ext cx="1455311" cy="9684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22987" y="1789550"/>
            <a:ext cx="1211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Feature 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82907" y="3023491"/>
            <a:ext cx="141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Feature 2, Part 1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55384" y="4831620"/>
            <a:ext cx="141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Feature 2, Part 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217492" y="2400825"/>
            <a:ext cx="85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Merge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353894" y="2522284"/>
            <a:ext cx="145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Integration 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1886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77532"/>
            <a:ext cx="7955280" cy="1143000"/>
          </a:xfrm>
        </p:spPr>
        <p:txBody>
          <a:bodyPr>
            <a:normAutofit fontScale="90000"/>
          </a:bodyPr>
          <a:lstStyle/>
          <a:p>
            <a:r>
              <a:rPr lang="en-ZA" sz="4800" dirty="0" smtClean="0"/>
              <a:t>Development process with CI</a:t>
            </a:r>
            <a:endParaRPr lang="en-ZA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6" y="2925039"/>
            <a:ext cx="938800" cy="776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52" y="5580080"/>
            <a:ext cx="1393742" cy="8686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34" y="4050729"/>
            <a:ext cx="992422" cy="1316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6681" y="3094799"/>
            <a:ext cx="607014" cy="6070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056" y="4387317"/>
            <a:ext cx="1170738" cy="8546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8740" y="5801419"/>
            <a:ext cx="746404" cy="647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393" y="3094799"/>
            <a:ext cx="499918" cy="499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2906" y="2987703"/>
            <a:ext cx="520700" cy="355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698" y="3002978"/>
            <a:ext cx="517604" cy="448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8220" y="2889926"/>
            <a:ext cx="520700" cy="35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388" y="3175619"/>
            <a:ext cx="499918" cy="499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019" y="3030902"/>
            <a:ext cx="517604" cy="4488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6541" y="2917850"/>
            <a:ext cx="520700" cy="35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709" y="3203543"/>
            <a:ext cx="499918" cy="499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675" y="3398114"/>
            <a:ext cx="499918" cy="49991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396679" y="3297395"/>
            <a:ext cx="608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 flipH="1" flipV="1">
            <a:off x="2333317" y="3786543"/>
            <a:ext cx="1132830" cy="74917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2566548" y="3836062"/>
            <a:ext cx="2494486" cy="22259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9140" y="1436485"/>
            <a:ext cx="766643" cy="766643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3855742" y="1826586"/>
            <a:ext cx="1753398" cy="1063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75783" y="1447103"/>
            <a:ext cx="157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Build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Run Tests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49030" y="2203128"/>
            <a:ext cx="520219" cy="713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40441" y="1560114"/>
            <a:ext cx="1301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Listen for changes</a:t>
            </a:r>
            <a:endParaRPr lang="en-US" sz="2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525627" y="2203128"/>
            <a:ext cx="1048153" cy="229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7096" y="2154989"/>
            <a:ext cx="1156786" cy="73263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573780" y="2886830"/>
            <a:ext cx="169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Make results visible</a:t>
            </a:r>
            <a:endParaRPr lang="en-US" sz="20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6791" y="2524356"/>
            <a:ext cx="975060" cy="5704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0649" y="3451854"/>
            <a:ext cx="975060" cy="5704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666075" y="4187262"/>
            <a:ext cx="85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4637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6" grpId="0"/>
      <p:bldP spid="41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Jenkins</a:t>
            </a:r>
            <a:endParaRPr lang="en-ZA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68" y="2159595"/>
            <a:ext cx="2844800" cy="284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46" y="2349500"/>
            <a:ext cx="3238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1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046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Overview</a:t>
            </a:r>
            <a:endParaRPr lang="en-ZA" sz="4800" dirty="0"/>
          </a:p>
        </p:txBody>
      </p:sp>
      <p:sp>
        <p:nvSpPr>
          <p:cNvPr id="3" name="Rectangle 2"/>
          <p:cNvSpPr/>
          <p:nvPr/>
        </p:nvSpPr>
        <p:spPr>
          <a:xfrm>
            <a:off x="731520" y="2088258"/>
            <a:ext cx="795528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Install </a:t>
            </a:r>
            <a:r>
              <a:rPr lang="en-AU" sz="2800" b="1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Jenkins on a </a:t>
            </a:r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VM (Centos Linux)</a:t>
            </a:r>
            <a:endParaRPr lang="en-AU" sz="28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Install </a:t>
            </a:r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plug </a:t>
            </a:r>
            <a:r>
              <a:rPr lang="en-AU" sz="2800" b="1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Configuration of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Create a Job to watch a Git Repository and Start the test on change</a:t>
            </a:r>
          </a:p>
        </p:txBody>
      </p:sp>
    </p:spTree>
    <p:extLst>
      <p:ext uri="{BB962C8B-B14F-4D97-AF65-F5344CB8AC3E}">
        <p14:creationId xmlns:p14="http://schemas.microsoft.com/office/powerpoint/2010/main" val="1277859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Start your VMs</a:t>
            </a:r>
            <a:endParaRPr lang="en-ZA" sz="4800" dirty="0"/>
          </a:p>
        </p:txBody>
      </p:sp>
      <p:sp>
        <p:nvSpPr>
          <p:cNvPr id="3" name="Rectangle 2"/>
          <p:cNvSpPr/>
          <p:nvPr/>
        </p:nvSpPr>
        <p:spPr>
          <a:xfrm>
            <a:off x="731520" y="1292684"/>
            <a:ext cx="7955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Go to your </a:t>
            </a:r>
            <a:r>
              <a:rPr lang="en-AU" sz="2800" b="1" dirty="0" err="1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bootcamp</a:t>
            </a:r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 code folder:</a:t>
            </a:r>
            <a:endParaRPr lang="en-AU" sz="28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cd </a:t>
            </a:r>
            <a:r>
              <a:rPr lang="en-US" sz="2400" dirty="0" err="1"/>
              <a:t>sydneyTestersBootcamp</a:t>
            </a:r>
            <a:r>
              <a:rPr lang="en-US" sz="2400" dirty="0" smtClean="0"/>
              <a:t>/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cd 03_ContinuousIntegration/</a:t>
            </a:r>
            <a:endParaRPr lang="en-AU" sz="2400" b="1" dirty="0" smtClean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endParaRPr lang="en-AU" sz="2000" b="1" dirty="0" smtClean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Go to </a:t>
            </a:r>
            <a:r>
              <a:rPr lang="en-AU" sz="2800" b="1" dirty="0" err="1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CI_Server</a:t>
            </a:r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 folder and start VM:</a:t>
            </a:r>
            <a:endParaRPr lang="en-AU" sz="28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cd </a:t>
            </a:r>
            <a:r>
              <a:rPr lang="en-US" sz="2400" dirty="0" err="1" smtClean="0"/>
              <a:t>CI_Server</a:t>
            </a:r>
            <a:r>
              <a:rPr lang="en-US" sz="2400" dirty="0" smtClean="0"/>
              <a:t>/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v</a:t>
            </a:r>
            <a:r>
              <a:rPr lang="en-US" sz="2400" dirty="0" smtClean="0"/>
              <a:t>agrant up</a:t>
            </a:r>
            <a:endParaRPr lang="en-AU" sz="24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endParaRPr lang="en-AU" sz="2000" b="1" dirty="0" smtClean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Test if it is up:</a:t>
            </a:r>
            <a:endParaRPr lang="en-AU" sz="28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457200" indent="-457200">
              <a:buFont typeface="Arial"/>
              <a:buChar char="•"/>
            </a:pPr>
            <a:r>
              <a:rPr lang="en-AU" sz="2400" dirty="0"/>
              <a:t>v</a:t>
            </a:r>
            <a:r>
              <a:rPr lang="en-US" sz="2400" dirty="0" err="1" smtClean="0"/>
              <a:t>agrant</a:t>
            </a:r>
            <a:r>
              <a:rPr lang="en-US" sz="2400" dirty="0" smtClean="0"/>
              <a:t> </a:t>
            </a:r>
            <a:r>
              <a:rPr lang="en-US" sz="2400" dirty="0" err="1" smtClean="0"/>
              <a:t>ssh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ava –version</a:t>
            </a:r>
          </a:p>
          <a:p>
            <a:pPr marL="457200" indent="-457200">
              <a:buFont typeface="Arial"/>
              <a:buChar char="•"/>
            </a:pPr>
            <a:endParaRPr lang="en-US" sz="20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Repeat for the </a:t>
            </a:r>
            <a:r>
              <a:rPr lang="en-US" sz="2400" b="1" dirty="0" err="1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CI_Agent</a:t>
            </a:r>
            <a:r>
              <a:rPr lang="en-US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 folder</a:t>
            </a:r>
            <a:endParaRPr lang="en-AU" sz="24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282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43853"/>
            <a:ext cx="7955280" cy="1143000"/>
          </a:xfrm>
        </p:spPr>
        <p:txBody>
          <a:bodyPr>
            <a:normAutofit/>
          </a:bodyPr>
          <a:lstStyle/>
          <a:p>
            <a:r>
              <a:rPr lang="en-ZA" sz="4800" dirty="0" smtClean="0"/>
              <a:t>Installation</a:t>
            </a:r>
            <a:endParaRPr lang="en-ZA" sz="4800" dirty="0"/>
          </a:p>
        </p:txBody>
      </p:sp>
      <p:sp>
        <p:nvSpPr>
          <p:cNvPr id="3" name="Rectangle 2"/>
          <p:cNvSpPr/>
          <p:nvPr/>
        </p:nvSpPr>
        <p:spPr>
          <a:xfrm>
            <a:off x="731520" y="1766969"/>
            <a:ext cx="7955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Installation</a:t>
            </a:r>
            <a:r>
              <a:rPr lang="en-AU" sz="2800" b="1" dirty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:</a:t>
            </a:r>
          </a:p>
          <a:p>
            <a:pPr marL="457200" indent="-457200">
              <a:buFont typeface="Arial"/>
              <a:buChar char="•"/>
            </a:pPr>
            <a:r>
              <a:rPr lang="en-AU" sz="2400" dirty="0" err="1">
                <a:ea typeface="ヒラギノ角ゴ ProN W3" pitchFamily="-84" charset="-128"/>
                <a:sym typeface="Gill Sans" pitchFamily="-84" charset="0"/>
              </a:rPr>
              <a:t>sudo</a:t>
            </a:r>
            <a:r>
              <a:rPr lang="en-AU" sz="2400" dirty="0">
                <a:ea typeface="ヒラギノ角ゴ ProN W3" pitchFamily="-84" charset="-128"/>
                <a:sym typeface="Gill Sans" pitchFamily="-84" charset="0"/>
              </a:rPr>
              <a:t> </a:t>
            </a:r>
            <a:r>
              <a:rPr lang="en-AU" sz="2400" dirty="0" smtClean="0">
                <a:ea typeface="ヒラギノ角ゴ ProN W3" pitchFamily="-84" charset="-128"/>
                <a:sym typeface="Gill Sans" pitchFamily="-84" charset="0"/>
              </a:rPr>
              <a:t>yum install </a:t>
            </a:r>
            <a:r>
              <a:rPr lang="en-AU" sz="2400" dirty="0" err="1" smtClean="0">
                <a:ea typeface="ヒラギノ角ゴ ProN W3" pitchFamily="-84" charset="-128"/>
                <a:sym typeface="Gill Sans" pitchFamily="-84" charset="0"/>
              </a:rPr>
              <a:t>jenkins</a:t>
            </a:r>
            <a:endParaRPr lang="en-AU" sz="2400" dirty="0" smtClean="0">
              <a:ea typeface="ヒラギノ角ゴ ProN W3" pitchFamily="-84" charset="-128"/>
              <a:sym typeface="Gill Sans" pitchFamily="-84" charset="0"/>
            </a:endParaRPr>
          </a:p>
          <a:p>
            <a:pPr marL="457200" indent="-457200">
              <a:buFont typeface="Arial"/>
              <a:buChar char="•"/>
            </a:pPr>
            <a:endParaRPr lang="en-AU" sz="2800" b="1" dirty="0" smtClean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Installation from local installer:</a:t>
            </a:r>
            <a:endParaRPr lang="en-AU" sz="28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457200" indent="-457200">
              <a:buFont typeface="Arial"/>
              <a:buChar char="•"/>
            </a:pPr>
            <a:r>
              <a:rPr lang="en-AU" sz="2400" dirty="0" err="1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sudo</a:t>
            </a:r>
            <a:r>
              <a:rPr lang="en-AU" sz="2400" dirty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 </a:t>
            </a:r>
            <a:r>
              <a:rPr lang="en-AU" sz="2400" dirty="0" smtClean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rpm –</a:t>
            </a:r>
            <a:r>
              <a:rPr lang="en-AU" sz="2400" dirty="0" err="1" smtClean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i</a:t>
            </a:r>
            <a:r>
              <a:rPr lang="en-AU" sz="2400" dirty="0" smtClean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 /Installers/</a:t>
            </a:r>
            <a:r>
              <a:rPr lang="en-AU" sz="2400" dirty="0" err="1" smtClean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jenkins</a:t>
            </a:r>
            <a:r>
              <a:rPr lang="en-AU" sz="2400" dirty="0" smtClean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….rpm</a:t>
            </a:r>
          </a:p>
          <a:p>
            <a:pPr marL="457200" indent="-457200">
              <a:buFont typeface="Arial"/>
              <a:buChar char="•"/>
            </a:pPr>
            <a:endParaRPr lang="en-AU" sz="24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AU" sz="28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Start/Stop Jenkins service:</a:t>
            </a:r>
            <a:endParaRPr lang="en-AU" sz="28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pPr marL="457200" indent="-457200">
              <a:buFont typeface="Arial"/>
              <a:buChar char="•"/>
            </a:pPr>
            <a:r>
              <a:rPr lang="en-AU" sz="2400" dirty="0" err="1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sudo</a:t>
            </a:r>
            <a:r>
              <a:rPr lang="en-AU" sz="2400" dirty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 </a:t>
            </a:r>
            <a:r>
              <a:rPr lang="en-AU" sz="2400" dirty="0" smtClean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service </a:t>
            </a:r>
            <a:r>
              <a:rPr lang="en-AU" sz="2400" dirty="0" err="1" smtClean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jenkins</a:t>
            </a:r>
            <a:r>
              <a:rPr lang="en-AU" sz="2400" dirty="0" smtClean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 start</a:t>
            </a:r>
          </a:p>
          <a:p>
            <a:pPr marL="457200" indent="-457200">
              <a:buFont typeface="Arial"/>
              <a:buChar char="•"/>
            </a:pPr>
            <a:endParaRPr lang="en-AU" sz="2400" b="1" dirty="0">
              <a:solidFill>
                <a:schemeClr val="accent1"/>
              </a:solidFill>
              <a:latin typeface="MarydaleRegular" pitchFamily="27" charset="0"/>
              <a:ea typeface="ヒラギノ角ゴ ProN W3" pitchFamily="-84" charset="-128"/>
              <a:sym typeface="Gill Sans" pitchFamily="-84" charset="0"/>
            </a:endParaRPr>
          </a:p>
          <a:p>
            <a:r>
              <a:rPr lang="en-AU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Access </a:t>
            </a:r>
            <a:r>
              <a:rPr lang="en-AU" sz="2400" b="1" dirty="0" err="1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jenkins</a:t>
            </a:r>
            <a:r>
              <a:rPr lang="en-AU" sz="2400" b="1" dirty="0" smtClean="0">
                <a:solidFill>
                  <a:schemeClr val="accent1"/>
                </a:solidFill>
                <a:latin typeface="MarydaleRegular" pitchFamily="27" charset="0"/>
                <a:ea typeface="ヒラギノ角ゴ ProN W3" pitchFamily="-84" charset="-128"/>
                <a:sym typeface="Gill Sans" pitchFamily="-84" charset="0"/>
              </a:rPr>
              <a:t> server from host machine:</a:t>
            </a:r>
          </a:p>
          <a:p>
            <a:pPr marL="457200" indent="-457200">
              <a:buFont typeface="Arial"/>
              <a:buChar char="•"/>
            </a:pPr>
            <a:r>
              <a:rPr lang="en-AU" sz="2400" dirty="0" smtClean="0">
                <a:solidFill>
                  <a:srgbClr val="000000"/>
                </a:solidFill>
                <a:ea typeface="ヒラギノ角ゴ ProN W3" pitchFamily="-84" charset="-128"/>
                <a:sym typeface="Gill Sans" pitchFamily="-84" charset="0"/>
              </a:rPr>
              <a:t>http://localhost:9080</a:t>
            </a:r>
            <a:endParaRPr lang="en-AU" sz="2400" dirty="0">
              <a:solidFill>
                <a:srgbClr val="000000"/>
              </a:solidFill>
              <a:ea typeface="ヒラギノ角ゴ ProN W3" pitchFamily="-84" charset="-128"/>
              <a:sym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51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27761</TotalTime>
  <Words>1838</Words>
  <Application>Microsoft Macintosh PowerPoint</Application>
  <PresentationFormat>On-screen Show (4:3)</PresentationFormat>
  <Paragraphs>275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If you havent done this already, </vt:lpstr>
      <vt:lpstr>Continuous Integration</vt:lpstr>
      <vt:lpstr>Agenda</vt:lpstr>
      <vt:lpstr>Development process</vt:lpstr>
      <vt:lpstr>Development process with CI</vt:lpstr>
      <vt:lpstr>Jenkins</vt:lpstr>
      <vt:lpstr>Overview</vt:lpstr>
      <vt:lpstr>Start your VMs</vt:lpstr>
      <vt:lpstr>Installation</vt:lpstr>
      <vt:lpstr>Configuring Jenkins Server: Jobs</vt:lpstr>
      <vt:lpstr>Things to configure</vt:lpstr>
      <vt:lpstr>Jenkins Plugins</vt:lpstr>
      <vt:lpstr>Things to configure</vt:lpstr>
      <vt:lpstr>Demo:</vt:lpstr>
      <vt:lpstr>Jenkins Plugins: Cucumber</vt:lpstr>
      <vt:lpstr>Jenkins Plugins: Code Coverage</vt:lpstr>
      <vt:lpstr>Deployment to Test Environment</vt:lpstr>
      <vt:lpstr>Build/Deploy Pipelines</vt:lpstr>
      <vt:lpstr>Deploy to Heroku</vt:lpstr>
      <vt:lpstr>Continuous Delivery with Jenkins</vt:lpstr>
      <vt:lpstr>Jenkins Plugins: Pipelines</vt:lpstr>
      <vt:lpstr>Distributed CI</vt:lpstr>
      <vt:lpstr>Distributed CI: Setup</vt:lpstr>
      <vt:lpstr>Other CI/CD Tools</vt:lpstr>
      <vt:lpstr>Recap</vt:lpstr>
      <vt:lpstr>Questions &amp; Comments?</vt:lpstr>
    </vt:vector>
  </TitlesOfParts>
  <Company>ThoughtWorks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Tests Faster Feedback</dc:title>
  <dc:creator>Hans Dushanthakumar</dc:creator>
  <cp:lastModifiedBy>Hans Dushanthakumar</cp:lastModifiedBy>
  <cp:revision>394</cp:revision>
  <dcterms:created xsi:type="dcterms:W3CDTF">2014-07-14T23:28:47Z</dcterms:created>
  <dcterms:modified xsi:type="dcterms:W3CDTF">2014-10-22T06:55:13Z</dcterms:modified>
</cp:coreProperties>
</file>