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0693400" cy="15125700"/>
  <p:notesSz cx="10693400" cy="15125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5"/>
    <p:restoredTop sz="94688"/>
  </p:normalViewPr>
  <p:slideViewPr>
    <p:cSldViewPr>
      <p:cViewPr>
        <p:scale>
          <a:sx n="102" d="100"/>
          <a:sy n="102" d="100"/>
        </p:scale>
        <p:origin x="60" y="-36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758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057900" y="0"/>
            <a:ext cx="4632325" cy="758825"/>
          </a:xfrm>
          <a:prstGeom prst="rect">
            <a:avLst/>
          </a:prstGeom>
        </p:spPr>
        <p:txBody>
          <a:bodyPr vert="horz" lIns="91440" tIns="45720" rIns="91440" bIns="45720" rtlCol="0"/>
          <a:lstStyle>
            <a:lvl1pPr algn="r">
              <a:defRPr sz="1200"/>
            </a:lvl1pPr>
          </a:lstStyle>
          <a:p>
            <a:fld id="{24FCF4EB-3BC9-F74A-A5D6-5FFDAAF8F1CE}" type="datetimeFigureOut">
              <a:rPr lang="en-GB" smtClean="0"/>
              <a:t>05/06/2025</a:t>
            </a:fld>
            <a:endParaRPr lang="en-GB"/>
          </a:p>
        </p:txBody>
      </p:sp>
      <p:sp>
        <p:nvSpPr>
          <p:cNvPr id="4" name="Slide Image Placeholder 3"/>
          <p:cNvSpPr>
            <a:spLocks noGrp="1" noRot="1" noChangeAspect="1"/>
          </p:cNvSpPr>
          <p:nvPr>
            <p:ph type="sldImg" idx="2"/>
          </p:nvPr>
        </p:nvSpPr>
        <p:spPr>
          <a:xfrm>
            <a:off x="3541713" y="1890713"/>
            <a:ext cx="3609975" cy="5105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69975" y="7278688"/>
            <a:ext cx="8553450" cy="59563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4366875"/>
            <a:ext cx="4633913" cy="758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057900" y="14366875"/>
            <a:ext cx="4632325" cy="758825"/>
          </a:xfrm>
          <a:prstGeom prst="rect">
            <a:avLst/>
          </a:prstGeom>
        </p:spPr>
        <p:txBody>
          <a:bodyPr vert="horz" lIns="91440" tIns="45720" rIns="91440" bIns="45720" rtlCol="0" anchor="b"/>
          <a:lstStyle>
            <a:lvl1pPr algn="r">
              <a:defRPr sz="1200"/>
            </a:lvl1pPr>
          </a:lstStyle>
          <a:p>
            <a:fld id="{1CDF132A-86FD-2242-9F57-573AEB3E6077}" type="slidenum">
              <a:rPr lang="en-GB" smtClean="0"/>
              <a:t>‹Nr.›</a:t>
            </a:fld>
            <a:endParaRPr lang="en-GB"/>
          </a:p>
        </p:txBody>
      </p:sp>
    </p:spTree>
    <p:extLst>
      <p:ext uri="{BB962C8B-B14F-4D97-AF65-F5344CB8AC3E}">
        <p14:creationId xmlns:p14="http://schemas.microsoft.com/office/powerpoint/2010/main" val="358965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CDF132A-86FD-2242-9F57-573AEB3E6077}" type="slidenum">
              <a:rPr lang="en-GB" smtClean="0"/>
              <a:t>1</a:t>
            </a:fld>
            <a:endParaRPr lang="en-GB"/>
          </a:p>
        </p:txBody>
      </p:sp>
    </p:spTree>
    <p:extLst>
      <p:ext uri="{BB962C8B-B14F-4D97-AF65-F5344CB8AC3E}">
        <p14:creationId xmlns:p14="http://schemas.microsoft.com/office/powerpoint/2010/main" val="60352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D415E-61E7-A07A-4557-8E6409815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EC7BD5-4AB7-D2DA-7687-E687EC3FC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A8E10-5AA3-8EF4-5898-0A87A92BD04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F9302C2-47CD-1F00-1AC5-2A41D9BD2365}"/>
              </a:ext>
            </a:extLst>
          </p:cNvPr>
          <p:cNvSpPr>
            <a:spLocks noGrp="1"/>
          </p:cNvSpPr>
          <p:nvPr>
            <p:ph type="sldNum" sz="quarter" idx="5"/>
          </p:nvPr>
        </p:nvSpPr>
        <p:spPr/>
        <p:txBody>
          <a:bodyPr/>
          <a:lstStyle/>
          <a:p>
            <a:fld id="{1CDF132A-86FD-2242-9F57-573AEB3E6077}" type="slidenum">
              <a:rPr lang="en-GB" smtClean="0"/>
              <a:t>2</a:t>
            </a:fld>
            <a:endParaRPr lang="en-GB"/>
          </a:p>
        </p:txBody>
      </p:sp>
    </p:spTree>
    <p:extLst>
      <p:ext uri="{BB962C8B-B14F-4D97-AF65-F5344CB8AC3E}">
        <p14:creationId xmlns:p14="http://schemas.microsoft.com/office/powerpoint/2010/main" val="240312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4688967"/>
            <a:ext cx="9089390" cy="317639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8470392"/>
            <a:ext cx="7485380" cy="3781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3478911"/>
            <a:ext cx="4651629"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3478911"/>
            <a:ext cx="4651629" cy="99829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5579" y="2071182"/>
            <a:ext cx="6697980" cy="1402715"/>
          </a:xfrm>
          <a:custGeom>
            <a:avLst/>
            <a:gdLst/>
            <a:ahLst/>
            <a:cxnLst/>
            <a:rect l="l" t="t" r="r" b="b"/>
            <a:pathLst>
              <a:path w="6697980" h="1402714">
                <a:moveTo>
                  <a:pt x="6625704" y="0"/>
                </a:moveTo>
                <a:lnTo>
                  <a:pt x="71996" y="0"/>
                </a:lnTo>
                <a:lnTo>
                  <a:pt x="30373" y="1124"/>
                </a:lnTo>
                <a:lnTo>
                  <a:pt x="8999" y="8999"/>
                </a:lnTo>
                <a:lnTo>
                  <a:pt x="1124" y="30373"/>
                </a:lnTo>
                <a:lnTo>
                  <a:pt x="0" y="71996"/>
                </a:lnTo>
                <a:lnTo>
                  <a:pt x="0" y="1330629"/>
                </a:lnTo>
                <a:lnTo>
                  <a:pt x="1124" y="1372252"/>
                </a:lnTo>
                <a:lnTo>
                  <a:pt x="8999" y="1393626"/>
                </a:lnTo>
                <a:lnTo>
                  <a:pt x="30373" y="1401501"/>
                </a:lnTo>
                <a:lnTo>
                  <a:pt x="71996" y="1402626"/>
                </a:lnTo>
                <a:lnTo>
                  <a:pt x="6625704" y="1402626"/>
                </a:lnTo>
                <a:lnTo>
                  <a:pt x="6667327" y="1401501"/>
                </a:lnTo>
                <a:lnTo>
                  <a:pt x="6688701" y="1393626"/>
                </a:lnTo>
                <a:lnTo>
                  <a:pt x="6696575" y="1372252"/>
                </a:lnTo>
                <a:lnTo>
                  <a:pt x="6697700" y="1330629"/>
                </a:lnTo>
                <a:lnTo>
                  <a:pt x="6697700" y="71996"/>
                </a:lnTo>
                <a:lnTo>
                  <a:pt x="6696575" y="30373"/>
                </a:lnTo>
                <a:lnTo>
                  <a:pt x="6688701" y="8999"/>
                </a:lnTo>
                <a:lnTo>
                  <a:pt x="6667327" y="1124"/>
                </a:lnTo>
                <a:lnTo>
                  <a:pt x="6625704" y="0"/>
                </a:lnTo>
                <a:close/>
              </a:path>
            </a:pathLst>
          </a:custGeom>
          <a:solidFill>
            <a:srgbClr val="DBECF7"/>
          </a:solidFill>
        </p:spPr>
        <p:txBody>
          <a:bodyPr wrap="square" lIns="0" tIns="0" rIns="0" bIns="0" rtlCol="0"/>
          <a:lstStyle/>
          <a:p>
            <a:endParaRPr/>
          </a:p>
        </p:txBody>
      </p:sp>
      <p:sp>
        <p:nvSpPr>
          <p:cNvPr id="17" name="bg object 17"/>
          <p:cNvSpPr/>
          <p:nvPr/>
        </p:nvSpPr>
        <p:spPr>
          <a:xfrm>
            <a:off x="295579" y="6103181"/>
            <a:ext cx="4996815" cy="1892935"/>
          </a:xfrm>
          <a:custGeom>
            <a:avLst/>
            <a:gdLst/>
            <a:ahLst/>
            <a:cxnLst/>
            <a:rect l="l" t="t" r="r" b="b"/>
            <a:pathLst>
              <a:path w="4996815" h="1892934">
                <a:moveTo>
                  <a:pt x="4924425" y="0"/>
                </a:moveTo>
                <a:lnTo>
                  <a:pt x="71996" y="0"/>
                </a:lnTo>
                <a:lnTo>
                  <a:pt x="30373" y="1124"/>
                </a:lnTo>
                <a:lnTo>
                  <a:pt x="8999" y="8999"/>
                </a:lnTo>
                <a:lnTo>
                  <a:pt x="1124" y="30373"/>
                </a:lnTo>
                <a:lnTo>
                  <a:pt x="0" y="71996"/>
                </a:lnTo>
                <a:lnTo>
                  <a:pt x="0" y="1820405"/>
                </a:lnTo>
                <a:lnTo>
                  <a:pt x="1124" y="1862028"/>
                </a:lnTo>
                <a:lnTo>
                  <a:pt x="8999" y="1883402"/>
                </a:lnTo>
                <a:lnTo>
                  <a:pt x="30373" y="1891276"/>
                </a:lnTo>
                <a:lnTo>
                  <a:pt x="71996" y="1892401"/>
                </a:lnTo>
                <a:lnTo>
                  <a:pt x="4924425" y="1892401"/>
                </a:lnTo>
                <a:lnTo>
                  <a:pt x="4966047" y="1891276"/>
                </a:lnTo>
                <a:lnTo>
                  <a:pt x="4987421" y="1883402"/>
                </a:lnTo>
                <a:lnTo>
                  <a:pt x="4995296" y="1862028"/>
                </a:lnTo>
                <a:lnTo>
                  <a:pt x="4996421" y="1820405"/>
                </a:lnTo>
                <a:lnTo>
                  <a:pt x="4996421" y="71996"/>
                </a:lnTo>
                <a:lnTo>
                  <a:pt x="4995296" y="30373"/>
                </a:lnTo>
                <a:lnTo>
                  <a:pt x="4987421" y="8999"/>
                </a:lnTo>
                <a:lnTo>
                  <a:pt x="4966047" y="1124"/>
                </a:lnTo>
                <a:lnTo>
                  <a:pt x="4924425" y="0"/>
                </a:lnTo>
                <a:close/>
              </a:path>
            </a:pathLst>
          </a:custGeom>
          <a:solidFill>
            <a:srgbClr val="DBECF7"/>
          </a:solidFill>
        </p:spPr>
        <p:txBody>
          <a:bodyPr wrap="square" lIns="0" tIns="0" rIns="0" bIns="0" rtlCol="0"/>
          <a:lstStyle/>
          <a:p>
            <a:endParaRPr/>
          </a:p>
        </p:txBody>
      </p:sp>
      <p:sp>
        <p:nvSpPr>
          <p:cNvPr id="18" name="bg object 18"/>
          <p:cNvSpPr/>
          <p:nvPr/>
        </p:nvSpPr>
        <p:spPr>
          <a:xfrm>
            <a:off x="5551580" y="6103181"/>
            <a:ext cx="4884420" cy="1892935"/>
          </a:xfrm>
          <a:custGeom>
            <a:avLst/>
            <a:gdLst/>
            <a:ahLst/>
            <a:cxnLst/>
            <a:rect l="l" t="t" r="r" b="b"/>
            <a:pathLst>
              <a:path w="4884420" h="1892934">
                <a:moveTo>
                  <a:pt x="4811839" y="0"/>
                </a:moveTo>
                <a:lnTo>
                  <a:pt x="71996" y="0"/>
                </a:lnTo>
                <a:lnTo>
                  <a:pt x="30373" y="1124"/>
                </a:lnTo>
                <a:lnTo>
                  <a:pt x="8999" y="8999"/>
                </a:lnTo>
                <a:lnTo>
                  <a:pt x="1124" y="30373"/>
                </a:lnTo>
                <a:lnTo>
                  <a:pt x="0" y="71996"/>
                </a:lnTo>
                <a:lnTo>
                  <a:pt x="0" y="1820405"/>
                </a:lnTo>
                <a:lnTo>
                  <a:pt x="1124" y="1862028"/>
                </a:lnTo>
                <a:lnTo>
                  <a:pt x="8999" y="1883402"/>
                </a:lnTo>
                <a:lnTo>
                  <a:pt x="30373" y="1891276"/>
                </a:lnTo>
                <a:lnTo>
                  <a:pt x="71996" y="1892401"/>
                </a:lnTo>
                <a:lnTo>
                  <a:pt x="4811839" y="1892401"/>
                </a:lnTo>
                <a:lnTo>
                  <a:pt x="4853462" y="1891276"/>
                </a:lnTo>
                <a:lnTo>
                  <a:pt x="4874836" y="1883402"/>
                </a:lnTo>
                <a:lnTo>
                  <a:pt x="4882710" y="1862028"/>
                </a:lnTo>
                <a:lnTo>
                  <a:pt x="4883835" y="1820405"/>
                </a:lnTo>
                <a:lnTo>
                  <a:pt x="4883835" y="71996"/>
                </a:lnTo>
                <a:lnTo>
                  <a:pt x="4882710" y="30373"/>
                </a:lnTo>
                <a:lnTo>
                  <a:pt x="4874836" y="8999"/>
                </a:lnTo>
                <a:lnTo>
                  <a:pt x="4853462" y="1124"/>
                </a:lnTo>
                <a:lnTo>
                  <a:pt x="4811839" y="0"/>
                </a:lnTo>
                <a:close/>
              </a:path>
            </a:pathLst>
          </a:custGeom>
          <a:solidFill>
            <a:srgbClr val="DBECF7"/>
          </a:solidFill>
        </p:spPr>
        <p:txBody>
          <a:bodyPr wrap="square" lIns="0" tIns="0" rIns="0" bIns="0" rtlCol="0"/>
          <a:lstStyle/>
          <a:p>
            <a:endParaRPr/>
          </a:p>
        </p:txBody>
      </p:sp>
      <p:sp>
        <p:nvSpPr>
          <p:cNvPr id="19" name="bg object 19"/>
          <p:cNvSpPr/>
          <p:nvPr/>
        </p:nvSpPr>
        <p:spPr>
          <a:xfrm>
            <a:off x="304580" y="4060181"/>
            <a:ext cx="10131425" cy="1306195"/>
          </a:xfrm>
          <a:custGeom>
            <a:avLst/>
            <a:gdLst/>
            <a:ahLst/>
            <a:cxnLst/>
            <a:rect l="l" t="t" r="r" b="b"/>
            <a:pathLst>
              <a:path w="10131425" h="1306195">
                <a:moveTo>
                  <a:pt x="10058831" y="0"/>
                </a:moveTo>
                <a:lnTo>
                  <a:pt x="71996" y="0"/>
                </a:lnTo>
                <a:lnTo>
                  <a:pt x="30373" y="1124"/>
                </a:lnTo>
                <a:lnTo>
                  <a:pt x="8999" y="8999"/>
                </a:lnTo>
                <a:lnTo>
                  <a:pt x="1124" y="30373"/>
                </a:lnTo>
                <a:lnTo>
                  <a:pt x="0" y="71996"/>
                </a:lnTo>
                <a:lnTo>
                  <a:pt x="0" y="1233563"/>
                </a:lnTo>
                <a:lnTo>
                  <a:pt x="1124" y="1275193"/>
                </a:lnTo>
                <a:lnTo>
                  <a:pt x="8999" y="1296571"/>
                </a:lnTo>
                <a:lnTo>
                  <a:pt x="30373" y="1304447"/>
                </a:lnTo>
                <a:lnTo>
                  <a:pt x="71996" y="1305572"/>
                </a:lnTo>
                <a:lnTo>
                  <a:pt x="10058831" y="1305572"/>
                </a:lnTo>
                <a:lnTo>
                  <a:pt x="10100462" y="1304447"/>
                </a:lnTo>
                <a:lnTo>
                  <a:pt x="10121839" y="1296571"/>
                </a:lnTo>
                <a:lnTo>
                  <a:pt x="10129715" y="1275193"/>
                </a:lnTo>
                <a:lnTo>
                  <a:pt x="10130840" y="1233563"/>
                </a:lnTo>
                <a:lnTo>
                  <a:pt x="10130840" y="71996"/>
                </a:lnTo>
                <a:lnTo>
                  <a:pt x="10129715" y="30373"/>
                </a:lnTo>
                <a:lnTo>
                  <a:pt x="10121839" y="8999"/>
                </a:lnTo>
                <a:lnTo>
                  <a:pt x="10100462" y="1124"/>
                </a:lnTo>
                <a:lnTo>
                  <a:pt x="10058831" y="0"/>
                </a:lnTo>
                <a:close/>
              </a:path>
            </a:pathLst>
          </a:custGeom>
          <a:solidFill>
            <a:srgbClr val="DBECF7"/>
          </a:solidFill>
        </p:spPr>
        <p:txBody>
          <a:bodyPr wrap="square" lIns="0" tIns="0" rIns="0" bIns="0" rtlCol="0"/>
          <a:lstStyle/>
          <a:p>
            <a:endParaRPr/>
          </a:p>
        </p:txBody>
      </p:sp>
      <p:sp>
        <p:nvSpPr>
          <p:cNvPr id="20" name="bg object 20"/>
          <p:cNvSpPr/>
          <p:nvPr/>
        </p:nvSpPr>
        <p:spPr>
          <a:xfrm>
            <a:off x="304580" y="8722181"/>
            <a:ext cx="10131425" cy="5942330"/>
          </a:xfrm>
          <a:custGeom>
            <a:avLst/>
            <a:gdLst/>
            <a:ahLst/>
            <a:cxnLst/>
            <a:rect l="l" t="t" r="r" b="b"/>
            <a:pathLst>
              <a:path w="10131425" h="5942330">
                <a:moveTo>
                  <a:pt x="10058831" y="0"/>
                </a:moveTo>
                <a:lnTo>
                  <a:pt x="71996" y="0"/>
                </a:lnTo>
                <a:lnTo>
                  <a:pt x="30373" y="1124"/>
                </a:lnTo>
                <a:lnTo>
                  <a:pt x="8999" y="8999"/>
                </a:lnTo>
                <a:lnTo>
                  <a:pt x="1124" y="30373"/>
                </a:lnTo>
                <a:lnTo>
                  <a:pt x="0" y="71996"/>
                </a:lnTo>
                <a:lnTo>
                  <a:pt x="0" y="5869800"/>
                </a:lnTo>
                <a:lnTo>
                  <a:pt x="1124" y="5911430"/>
                </a:lnTo>
                <a:lnTo>
                  <a:pt x="8999" y="5932808"/>
                </a:lnTo>
                <a:lnTo>
                  <a:pt x="30373" y="5940684"/>
                </a:lnTo>
                <a:lnTo>
                  <a:pt x="71996" y="5941809"/>
                </a:lnTo>
                <a:lnTo>
                  <a:pt x="10058831" y="5941809"/>
                </a:lnTo>
                <a:lnTo>
                  <a:pt x="10100462" y="5940684"/>
                </a:lnTo>
                <a:lnTo>
                  <a:pt x="10121839" y="5932808"/>
                </a:lnTo>
                <a:lnTo>
                  <a:pt x="10129715" y="5911430"/>
                </a:lnTo>
                <a:lnTo>
                  <a:pt x="10130840" y="5869800"/>
                </a:lnTo>
                <a:lnTo>
                  <a:pt x="10130840" y="71996"/>
                </a:lnTo>
                <a:lnTo>
                  <a:pt x="10129715" y="30373"/>
                </a:lnTo>
                <a:lnTo>
                  <a:pt x="10121839" y="8999"/>
                </a:lnTo>
                <a:lnTo>
                  <a:pt x="10100462" y="1124"/>
                </a:lnTo>
                <a:lnTo>
                  <a:pt x="10058831" y="0"/>
                </a:lnTo>
                <a:close/>
              </a:path>
            </a:pathLst>
          </a:custGeom>
          <a:solidFill>
            <a:srgbClr val="DBECF7"/>
          </a:solidFill>
        </p:spPr>
        <p:txBody>
          <a:bodyPr wrap="square" lIns="0" tIns="0" rIns="0" bIns="0" rtlCol="0"/>
          <a:lstStyle/>
          <a:p>
            <a:endParaRPr/>
          </a:p>
        </p:txBody>
      </p:sp>
      <p:sp>
        <p:nvSpPr>
          <p:cNvPr id="21" name="bg object 21"/>
          <p:cNvSpPr/>
          <p:nvPr/>
        </p:nvSpPr>
        <p:spPr>
          <a:xfrm>
            <a:off x="2079911" y="252164"/>
            <a:ext cx="4886960" cy="502920"/>
          </a:xfrm>
          <a:custGeom>
            <a:avLst/>
            <a:gdLst/>
            <a:ahLst/>
            <a:cxnLst/>
            <a:rect l="l" t="t" r="r" b="b"/>
            <a:pathLst>
              <a:path w="4886959" h="502920">
                <a:moveTo>
                  <a:pt x="4814366" y="0"/>
                </a:moveTo>
                <a:lnTo>
                  <a:pt x="71996" y="0"/>
                </a:lnTo>
                <a:lnTo>
                  <a:pt x="30373" y="1124"/>
                </a:lnTo>
                <a:lnTo>
                  <a:pt x="8999" y="8999"/>
                </a:lnTo>
                <a:lnTo>
                  <a:pt x="1124" y="30373"/>
                </a:lnTo>
                <a:lnTo>
                  <a:pt x="0" y="71996"/>
                </a:lnTo>
                <a:lnTo>
                  <a:pt x="0" y="430796"/>
                </a:lnTo>
                <a:lnTo>
                  <a:pt x="1124" y="472419"/>
                </a:lnTo>
                <a:lnTo>
                  <a:pt x="8999" y="493793"/>
                </a:lnTo>
                <a:lnTo>
                  <a:pt x="30373" y="501668"/>
                </a:lnTo>
                <a:lnTo>
                  <a:pt x="71996" y="502793"/>
                </a:lnTo>
                <a:lnTo>
                  <a:pt x="4814366" y="502793"/>
                </a:lnTo>
                <a:lnTo>
                  <a:pt x="4855997" y="501668"/>
                </a:lnTo>
                <a:lnTo>
                  <a:pt x="4877374" y="493793"/>
                </a:lnTo>
                <a:lnTo>
                  <a:pt x="4885250" y="472419"/>
                </a:lnTo>
                <a:lnTo>
                  <a:pt x="4886375" y="430796"/>
                </a:lnTo>
                <a:lnTo>
                  <a:pt x="4886375" y="71996"/>
                </a:lnTo>
                <a:lnTo>
                  <a:pt x="4885250" y="30373"/>
                </a:lnTo>
                <a:lnTo>
                  <a:pt x="4877374" y="8999"/>
                </a:lnTo>
                <a:lnTo>
                  <a:pt x="4855997" y="1124"/>
                </a:lnTo>
                <a:lnTo>
                  <a:pt x="4814366" y="0"/>
                </a:lnTo>
                <a:close/>
              </a:path>
            </a:pathLst>
          </a:custGeom>
          <a:solidFill>
            <a:srgbClr val="DBECF7"/>
          </a:solidFill>
        </p:spPr>
        <p:txBody>
          <a:bodyPr wrap="square" lIns="0" tIns="0" rIns="0" bIns="0" rtlCol="0"/>
          <a:lstStyle/>
          <a:p>
            <a:endParaRPr/>
          </a:p>
        </p:txBody>
      </p:sp>
      <p:sp>
        <p:nvSpPr>
          <p:cNvPr id="22" name="bg object 22"/>
          <p:cNvSpPr/>
          <p:nvPr/>
        </p:nvSpPr>
        <p:spPr>
          <a:xfrm>
            <a:off x="2079911" y="972164"/>
            <a:ext cx="4886960" cy="502920"/>
          </a:xfrm>
          <a:custGeom>
            <a:avLst/>
            <a:gdLst/>
            <a:ahLst/>
            <a:cxnLst/>
            <a:rect l="l" t="t" r="r" b="b"/>
            <a:pathLst>
              <a:path w="4886959" h="502919">
                <a:moveTo>
                  <a:pt x="4814366" y="0"/>
                </a:moveTo>
                <a:lnTo>
                  <a:pt x="71996" y="0"/>
                </a:lnTo>
                <a:lnTo>
                  <a:pt x="30373" y="1124"/>
                </a:lnTo>
                <a:lnTo>
                  <a:pt x="8999" y="8999"/>
                </a:lnTo>
                <a:lnTo>
                  <a:pt x="1124" y="30373"/>
                </a:lnTo>
                <a:lnTo>
                  <a:pt x="0" y="71996"/>
                </a:lnTo>
                <a:lnTo>
                  <a:pt x="0" y="430796"/>
                </a:lnTo>
                <a:lnTo>
                  <a:pt x="1124" y="472419"/>
                </a:lnTo>
                <a:lnTo>
                  <a:pt x="8999" y="493793"/>
                </a:lnTo>
                <a:lnTo>
                  <a:pt x="30373" y="501668"/>
                </a:lnTo>
                <a:lnTo>
                  <a:pt x="71996" y="502793"/>
                </a:lnTo>
                <a:lnTo>
                  <a:pt x="4814366" y="502793"/>
                </a:lnTo>
                <a:lnTo>
                  <a:pt x="4855997" y="501668"/>
                </a:lnTo>
                <a:lnTo>
                  <a:pt x="4877374" y="493793"/>
                </a:lnTo>
                <a:lnTo>
                  <a:pt x="4885250" y="472419"/>
                </a:lnTo>
                <a:lnTo>
                  <a:pt x="4886375" y="430796"/>
                </a:lnTo>
                <a:lnTo>
                  <a:pt x="4886375" y="71996"/>
                </a:lnTo>
                <a:lnTo>
                  <a:pt x="4885250" y="30373"/>
                </a:lnTo>
                <a:lnTo>
                  <a:pt x="4877374" y="8999"/>
                </a:lnTo>
                <a:lnTo>
                  <a:pt x="4855997" y="1124"/>
                </a:lnTo>
                <a:lnTo>
                  <a:pt x="4814366" y="0"/>
                </a:lnTo>
                <a:close/>
              </a:path>
            </a:pathLst>
          </a:custGeom>
          <a:solidFill>
            <a:srgbClr val="DBECF7"/>
          </a:solidFill>
        </p:spPr>
        <p:txBody>
          <a:bodyPr wrap="square" lIns="0" tIns="0" rIns="0" bIns="0" rtlCol="0"/>
          <a:lstStyle/>
          <a:p>
            <a:endParaRPr/>
          </a:p>
        </p:txBody>
      </p:sp>
      <p:sp>
        <p:nvSpPr>
          <p:cNvPr id="2" name="Holder 2"/>
          <p:cNvSpPr>
            <a:spLocks noGrp="1"/>
          </p:cNvSpPr>
          <p:nvPr>
            <p:ph type="title"/>
          </p:nvPr>
        </p:nvSpPr>
        <p:spPr>
          <a:xfrm>
            <a:off x="534670" y="605028"/>
            <a:ext cx="9624060" cy="242011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3478911"/>
            <a:ext cx="9624060"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14066901"/>
            <a:ext cx="3421888" cy="7562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14066901"/>
            <a:ext cx="2459482" cy="7562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6/5/2025</a:t>
            </a:fld>
            <a:endParaRPr lang="en-US"/>
          </a:p>
        </p:txBody>
      </p:sp>
      <p:sp>
        <p:nvSpPr>
          <p:cNvPr id="6" name="Holder 6"/>
          <p:cNvSpPr>
            <a:spLocks noGrp="1"/>
          </p:cNvSpPr>
          <p:nvPr>
            <p:ph type="sldNum" sz="quarter" idx="7"/>
          </p:nvPr>
        </p:nvSpPr>
        <p:spPr>
          <a:xfrm>
            <a:off x="7699248" y="14066901"/>
            <a:ext cx="2459482" cy="7562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creative/" TargetMode="External"/><Relationship Id="rId18" Type="http://schemas.openxmlformats.org/officeDocument/2006/relationships/image" Target="../media/image14.png"/><Relationship Id="rId3" Type="http://schemas.openxmlformats.org/officeDocument/2006/relationships/hyperlink" Target="http://WWW.CREATIVE-COMPANION.COM/"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creative/" TargetMode="External"/><Relationship Id="rId18" Type="http://schemas.openxmlformats.org/officeDocument/2006/relationships/image" Target="../media/image14.png"/><Relationship Id="rId3" Type="http://schemas.openxmlformats.org/officeDocument/2006/relationships/hyperlink" Target="http://WWW.CREATIVE-COMPANION.COM/"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notesSlide" Target="../notesSlides/notesSlide2.xml"/><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0012" y="14837716"/>
            <a:ext cx="3309620" cy="208279"/>
          </a:xfrm>
          <a:prstGeom prst="rect">
            <a:avLst/>
          </a:prstGeom>
        </p:spPr>
        <p:txBody>
          <a:bodyPr vert="horz" wrap="square" lIns="0" tIns="12700" rIns="0" bIns="0" rtlCol="0">
            <a:spAutoFit/>
          </a:bodyPr>
          <a:lstStyle/>
          <a:p>
            <a:pPr marL="12700">
              <a:lnSpc>
                <a:spcPct val="100000"/>
              </a:lnSpc>
              <a:spcBef>
                <a:spcPts val="100"/>
              </a:spcBef>
            </a:pPr>
            <a:r>
              <a:rPr sz="1200" b="1" spc="-200" dirty="0">
                <a:solidFill>
                  <a:srgbClr val="58595B"/>
                </a:solidFill>
                <a:latin typeface="Arial"/>
                <a:cs typeface="Arial"/>
              </a:rPr>
              <a:t>THE</a:t>
            </a:r>
            <a:r>
              <a:rPr sz="1200" b="1" spc="-40" dirty="0">
                <a:solidFill>
                  <a:srgbClr val="58595B"/>
                </a:solidFill>
                <a:latin typeface="Arial"/>
                <a:cs typeface="Arial"/>
              </a:rPr>
              <a:t> </a:t>
            </a:r>
            <a:r>
              <a:rPr sz="1200" b="1" spc="-204" dirty="0">
                <a:solidFill>
                  <a:srgbClr val="231F20"/>
                </a:solidFill>
                <a:latin typeface="Arial"/>
                <a:cs typeface="Arial"/>
              </a:rPr>
              <a:t>PERSONA</a:t>
            </a:r>
            <a:r>
              <a:rPr sz="1200" b="1" spc="-40" dirty="0">
                <a:solidFill>
                  <a:srgbClr val="231F20"/>
                </a:solidFill>
                <a:latin typeface="Arial"/>
                <a:cs typeface="Arial"/>
              </a:rPr>
              <a:t> </a:t>
            </a:r>
            <a:r>
              <a:rPr sz="1200" b="1" spc="-235" dirty="0">
                <a:solidFill>
                  <a:srgbClr val="231F20"/>
                </a:solidFill>
                <a:latin typeface="Arial"/>
                <a:cs typeface="Arial"/>
              </a:rPr>
              <a:t>CORE</a:t>
            </a:r>
            <a:r>
              <a:rPr sz="1200" b="1" spc="-35" dirty="0">
                <a:solidFill>
                  <a:srgbClr val="231F20"/>
                </a:solidFill>
                <a:latin typeface="Arial"/>
                <a:cs typeface="Arial"/>
              </a:rPr>
              <a:t> </a:t>
            </a:r>
            <a:r>
              <a:rPr sz="1200" b="1" spc="-210" dirty="0">
                <a:solidFill>
                  <a:srgbClr val="231F20"/>
                </a:solidFill>
                <a:latin typeface="Arial"/>
                <a:cs typeface="Arial"/>
              </a:rPr>
              <a:t>POSTER</a:t>
            </a:r>
            <a:r>
              <a:rPr sz="1200" b="1" spc="-40" dirty="0">
                <a:solidFill>
                  <a:srgbClr val="231F20"/>
                </a:solidFill>
                <a:latin typeface="Arial"/>
                <a:cs typeface="Arial"/>
              </a:rPr>
              <a:t> </a:t>
            </a:r>
            <a:r>
              <a:rPr sz="1200" b="1" spc="-140" dirty="0">
                <a:solidFill>
                  <a:srgbClr val="58595B"/>
                </a:solidFill>
                <a:latin typeface="Arial"/>
                <a:cs typeface="Arial"/>
              </a:rPr>
              <a:t>by</a:t>
            </a:r>
            <a:r>
              <a:rPr sz="1200" b="1" spc="-40" dirty="0">
                <a:solidFill>
                  <a:srgbClr val="58595B"/>
                </a:solidFill>
                <a:latin typeface="Arial"/>
                <a:cs typeface="Arial"/>
              </a:rPr>
              <a:t> </a:t>
            </a:r>
            <a:r>
              <a:rPr sz="1200" b="1" spc="-195" dirty="0">
                <a:solidFill>
                  <a:srgbClr val="58595B"/>
                </a:solidFill>
                <a:latin typeface="Arial"/>
                <a:cs typeface="Arial"/>
              </a:rPr>
              <a:t>CREATIVE</a:t>
            </a:r>
            <a:r>
              <a:rPr sz="1200" b="1" spc="-35" dirty="0">
                <a:solidFill>
                  <a:srgbClr val="58595B"/>
                </a:solidFill>
                <a:latin typeface="Arial"/>
                <a:cs typeface="Arial"/>
              </a:rPr>
              <a:t> </a:t>
            </a:r>
            <a:r>
              <a:rPr sz="1200" b="1" spc="-170" dirty="0">
                <a:solidFill>
                  <a:srgbClr val="58595B"/>
                </a:solidFill>
                <a:latin typeface="Arial"/>
                <a:cs typeface="Arial"/>
              </a:rPr>
              <a:t>COMPANION</a:t>
            </a:r>
            <a:endParaRPr sz="1200">
              <a:latin typeface="Arial"/>
              <a:cs typeface="Arial"/>
            </a:endParaRPr>
          </a:p>
        </p:txBody>
      </p:sp>
      <p:sp>
        <p:nvSpPr>
          <p:cNvPr id="3" name="object 3"/>
          <p:cNvSpPr txBox="1"/>
          <p:nvPr/>
        </p:nvSpPr>
        <p:spPr>
          <a:xfrm>
            <a:off x="444875" y="999898"/>
            <a:ext cx="2121422"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DESCRIPTOR</a:t>
            </a:r>
            <a:endParaRPr sz="2000" spc="-150" dirty="0">
              <a:latin typeface="Arial"/>
              <a:cs typeface="Arial"/>
            </a:endParaRPr>
          </a:p>
        </p:txBody>
      </p:sp>
      <p:sp>
        <p:nvSpPr>
          <p:cNvPr id="4" name="object 4"/>
          <p:cNvSpPr txBox="1"/>
          <p:nvPr/>
        </p:nvSpPr>
        <p:spPr>
          <a:xfrm>
            <a:off x="462711" y="323176"/>
            <a:ext cx="1168025"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NAME</a:t>
            </a:r>
            <a:endParaRPr sz="2000" b="1" spc="-150" dirty="0">
              <a:latin typeface="Arial"/>
              <a:cs typeface="Arial"/>
            </a:endParaRPr>
          </a:p>
        </p:txBody>
      </p:sp>
      <p:sp>
        <p:nvSpPr>
          <p:cNvPr id="5" name="object 5"/>
          <p:cNvSpPr txBox="1"/>
          <p:nvPr/>
        </p:nvSpPr>
        <p:spPr>
          <a:xfrm>
            <a:off x="441087" y="3664758"/>
            <a:ext cx="6709409" cy="574516"/>
          </a:xfrm>
          <a:prstGeom prst="rect">
            <a:avLst/>
          </a:prstGeom>
        </p:spPr>
        <p:txBody>
          <a:bodyPr vert="horz" wrap="square" lIns="0" tIns="12700" rIns="0" bIns="0" rtlCol="0">
            <a:spAutoFit/>
          </a:bodyPr>
          <a:lstStyle/>
          <a:p>
            <a:pPr marL="15875">
              <a:lnSpc>
                <a:spcPct val="100000"/>
              </a:lnSpc>
              <a:spcBef>
                <a:spcPts val="100"/>
              </a:spcBef>
            </a:pPr>
            <a:r>
              <a:rPr sz="2000" b="1" spc="-150" dirty="0">
                <a:solidFill>
                  <a:srgbClr val="808285"/>
                </a:solidFill>
                <a:latin typeface="Arial"/>
                <a:cs typeface="Arial"/>
              </a:rPr>
              <a:t>WHO IS IT ?</a:t>
            </a:r>
            <a:endParaRPr sz="2000" spc="-150" dirty="0">
              <a:latin typeface="Arial"/>
              <a:cs typeface="Arial"/>
            </a:endParaRPr>
          </a:p>
          <a:p>
            <a:pPr marL="12700">
              <a:lnSpc>
                <a:spcPct val="100000"/>
              </a:lnSpc>
              <a:spcBef>
                <a:spcPts val="870"/>
              </a:spcBef>
            </a:pPr>
            <a:r>
              <a:rPr sz="900" dirty="0">
                <a:solidFill>
                  <a:srgbClr val="58595B"/>
                </a:solidFill>
                <a:latin typeface="Trebuchet MS"/>
                <a:cs typeface="Trebuchet MS"/>
              </a:rPr>
              <a:t>Sketch</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personal</a:t>
            </a:r>
            <a:r>
              <a:rPr sz="900" spc="-5" dirty="0">
                <a:solidFill>
                  <a:srgbClr val="58595B"/>
                </a:solidFill>
                <a:latin typeface="Trebuchet MS"/>
                <a:cs typeface="Trebuchet MS"/>
              </a:rPr>
              <a:t> </a:t>
            </a:r>
            <a:r>
              <a:rPr sz="900" spc="-40" dirty="0">
                <a:solidFill>
                  <a:srgbClr val="58595B"/>
                </a:solidFill>
                <a:latin typeface="Trebuchet MS"/>
                <a:cs typeface="Trebuchet MS"/>
              </a:rPr>
              <a:t>profile,</a:t>
            </a:r>
            <a:r>
              <a:rPr sz="900" spc="-5" dirty="0">
                <a:solidFill>
                  <a:srgbClr val="58595B"/>
                </a:solidFill>
                <a:latin typeface="Trebuchet MS"/>
                <a:cs typeface="Trebuchet MS"/>
              </a:rPr>
              <a:t> </a:t>
            </a:r>
            <a:r>
              <a:rPr sz="900" dirty="0">
                <a:solidFill>
                  <a:srgbClr val="58595B"/>
                </a:solidFill>
                <a:latin typeface="Trebuchet MS"/>
                <a:cs typeface="Trebuchet MS"/>
              </a:rPr>
              <a:t>age,</a:t>
            </a:r>
            <a:r>
              <a:rPr sz="900" spc="-5" dirty="0">
                <a:solidFill>
                  <a:srgbClr val="58595B"/>
                </a:solidFill>
                <a:latin typeface="Trebuchet MS"/>
                <a:cs typeface="Trebuchet MS"/>
              </a:rPr>
              <a:t> </a:t>
            </a:r>
            <a:r>
              <a:rPr sz="900" spc="-25" dirty="0">
                <a:solidFill>
                  <a:srgbClr val="58595B"/>
                </a:solidFill>
                <a:latin typeface="Trebuchet MS"/>
                <a:cs typeface="Trebuchet MS"/>
              </a:rPr>
              <a:t>location,</a:t>
            </a:r>
            <a:r>
              <a:rPr sz="900" spc="-5" dirty="0">
                <a:solidFill>
                  <a:srgbClr val="58595B"/>
                </a:solidFill>
                <a:latin typeface="Trebuchet MS"/>
                <a:cs typeface="Trebuchet MS"/>
              </a:rPr>
              <a:t> </a:t>
            </a:r>
            <a:r>
              <a:rPr sz="900" spc="-20" dirty="0">
                <a:solidFill>
                  <a:srgbClr val="58595B"/>
                </a:solidFill>
                <a:latin typeface="Trebuchet MS"/>
                <a:cs typeface="Trebuchet MS"/>
              </a:rPr>
              <a:t>job</a:t>
            </a:r>
            <a:r>
              <a:rPr sz="900" spc="-5" dirty="0">
                <a:solidFill>
                  <a:srgbClr val="58595B"/>
                </a:solidFill>
                <a:latin typeface="Trebuchet MS"/>
                <a:cs typeface="Trebuchet MS"/>
              </a:rPr>
              <a:t> </a:t>
            </a:r>
            <a:r>
              <a:rPr sz="900" spc="-70" dirty="0">
                <a:solidFill>
                  <a:srgbClr val="58595B"/>
                </a:solidFill>
                <a:latin typeface="Trebuchet MS"/>
                <a:cs typeface="Trebuchet MS"/>
              </a:rPr>
              <a:t>title,</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kind</a:t>
            </a:r>
            <a:r>
              <a:rPr sz="900" spc="-5" dirty="0">
                <a:solidFill>
                  <a:srgbClr val="58595B"/>
                </a:solidFill>
                <a:latin typeface="Trebuchet MS"/>
                <a:cs typeface="Trebuchet MS"/>
              </a:rPr>
              <a:t> </a:t>
            </a:r>
            <a:r>
              <a:rPr sz="900" spc="-10" dirty="0">
                <a:solidFill>
                  <a:srgbClr val="58595B"/>
                </a:solidFill>
                <a:latin typeface="Trebuchet MS"/>
                <a:cs typeface="Trebuchet MS"/>
              </a:rPr>
              <a:t>of</a:t>
            </a:r>
            <a:r>
              <a:rPr sz="900" spc="-5" dirty="0">
                <a:solidFill>
                  <a:srgbClr val="58595B"/>
                </a:solidFill>
                <a:latin typeface="Trebuchet MS"/>
                <a:cs typeface="Trebuchet MS"/>
              </a:rPr>
              <a:t> </a:t>
            </a:r>
            <a:r>
              <a:rPr sz="900" dirty="0">
                <a:solidFill>
                  <a:srgbClr val="58595B"/>
                </a:solidFill>
                <a:latin typeface="Trebuchet MS"/>
                <a:cs typeface="Trebuchet MS"/>
              </a:rPr>
              <a:t>person</a:t>
            </a:r>
            <a:r>
              <a:rPr sz="900" spc="-5" dirty="0">
                <a:solidFill>
                  <a:srgbClr val="58595B"/>
                </a:solidFill>
                <a:latin typeface="Trebuchet MS"/>
                <a:cs typeface="Trebuchet MS"/>
              </a:rPr>
              <a:t> </a:t>
            </a:r>
            <a:r>
              <a:rPr sz="900" dirty="0">
                <a:solidFill>
                  <a:srgbClr val="58595B"/>
                </a:solidFill>
                <a:latin typeface="Trebuchet MS"/>
                <a:cs typeface="Trebuchet MS"/>
              </a:rPr>
              <a:t>is</a:t>
            </a:r>
            <a:r>
              <a:rPr sz="900" spc="-5" dirty="0">
                <a:solidFill>
                  <a:srgbClr val="58595B"/>
                </a:solidFill>
                <a:latin typeface="Trebuchet MS"/>
                <a:cs typeface="Trebuchet MS"/>
              </a:rPr>
              <a:t> </a:t>
            </a:r>
            <a:r>
              <a:rPr sz="900" dirty="0">
                <a:solidFill>
                  <a:srgbClr val="58595B"/>
                </a:solidFill>
                <a:latin typeface="Trebuchet MS"/>
                <a:cs typeface="Trebuchet MS"/>
              </a:rPr>
              <a:t>it?</a:t>
            </a:r>
            <a:r>
              <a:rPr sz="900" spc="-5" dirty="0">
                <a:solidFill>
                  <a:srgbClr val="58595B"/>
                </a:solidFill>
                <a:latin typeface="Trebuchet MS"/>
                <a:cs typeface="Trebuchet MS"/>
              </a:rPr>
              <a:t> </a:t>
            </a:r>
            <a:r>
              <a:rPr sz="900" dirty="0">
                <a:solidFill>
                  <a:srgbClr val="58595B"/>
                </a:solidFill>
                <a:latin typeface="Trebuchet MS"/>
                <a:cs typeface="Trebuchet MS"/>
              </a:rPr>
              <a:t>Think</a:t>
            </a:r>
            <a:r>
              <a:rPr sz="900" spc="-10"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dirty="0">
                <a:solidFill>
                  <a:srgbClr val="58595B"/>
                </a:solidFill>
                <a:latin typeface="Trebuchet MS"/>
                <a:cs typeface="Trebuchet MS"/>
              </a:rPr>
              <a:t>one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dirty="0">
                <a:solidFill>
                  <a:srgbClr val="58595B"/>
                </a:solidFill>
                <a:latin typeface="Trebuchet MS"/>
                <a:cs typeface="Trebuchet MS"/>
              </a:rPr>
              <a:t>more</a:t>
            </a:r>
            <a:r>
              <a:rPr sz="900" spc="-5" dirty="0">
                <a:solidFill>
                  <a:srgbClr val="58595B"/>
                </a:solidFill>
                <a:latin typeface="Trebuchet MS"/>
                <a:cs typeface="Trebuchet MS"/>
              </a:rPr>
              <a:t> </a:t>
            </a:r>
            <a:r>
              <a:rPr sz="900" dirty="0">
                <a:solidFill>
                  <a:srgbClr val="58595B"/>
                </a:solidFill>
                <a:latin typeface="Trebuchet MS"/>
                <a:cs typeface="Trebuchet MS"/>
              </a:rPr>
              <a:t>personas</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spc="-10" dirty="0">
                <a:solidFill>
                  <a:srgbClr val="58595B"/>
                </a:solidFill>
                <a:latin typeface="Trebuchet MS"/>
                <a:cs typeface="Trebuchet MS"/>
              </a:rPr>
              <a:t>segmentation.</a:t>
            </a:r>
            <a:endParaRPr sz="900" dirty="0">
              <a:latin typeface="Trebuchet MS"/>
              <a:cs typeface="Trebuchet MS"/>
            </a:endParaRPr>
          </a:p>
        </p:txBody>
      </p:sp>
      <p:sp>
        <p:nvSpPr>
          <p:cNvPr id="6" name="object 6"/>
          <p:cNvSpPr txBox="1"/>
          <p:nvPr/>
        </p:nvSpPr>
        <p:spPr>
          <a:xfrm>
            <a:off x="2130841" y="982995"/>
            <a:ext cx="4812115" cy="428322"/>
          </a:xfrm>
          <a:prstGeom prst="rect">
            <a:avLst/>
          </a:prstGeom>
        </p:spPr>
        <p:txBody>
          <a:bodyPr vert="horz" wrap="square" lIns="0" tIns="12700" rIns="0" bIns="0" rtlCol="0">
            <a:spAutoFit/>
          </a:bodyPr>
          <a:lstStyle/>
          <a:p>
            <a:r>
              <a:rPr lang="en-US" sz="900" dirty="0">
                <a:solidFill>
                  <a:schemeClr val="bg1">
                    <a:lumMod val="50000"/>
                  </a:schemeClr>
                </a:solidFill>
                <a:latin typeface="Arial" panose="020B0604020202020204" pitchFamily="34" charset="0"/>
                <a:cs typeface="Arial" panose="020B0604020202020204" pitchFamily="34" charset="0"/>
              </a:rPr>
              <a:t>Not a history expert, but enjoys light, human-centered stories about Switzerland’s past. Anna is emotionally engaged by strong storytelling and visuals that are easy to grasp. She likes content that connects to current events or social issues she cares about.</a:t>
            </a:r>
            <a:endParaRPr lang="en-CH" sz="900" dirty="0">
              <a:solidFill>
                <a:schemeClr val="bg1">
                  <a:lumMod val="50000"/>
                </a:schemeClr>
              </a:solidFill>
              <a:latin typeface="Arial" panose="020B0604020202020204" pitchFamily="34" charset="0"/>
              <a:cs typeface="Arial" panose="020B0604020202020204" pitchFamily="34" charset="0"/>
            </a:endParaRPr>
          </a:p>
        </p:txBody>
      </p:sp>
      <p:sp>
        <p:nvSpPr>
          <p:cNvPr id="7" name="object 7"/>
          <p:cNvSpPr txBox="1"/>
          <p:nvPr/>
        </p:nvSpPr>
        <p:spPr>
          <a:xfrm>
            <a:off x="2216922" y="329093"/>
            <a:ext cx="2725420"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chemeClr val="bg1">
                    <a:lumMod val="50000"/>
                  </a:schemeClr>
                </a:solidFill>
              </a:rPr>
              <a:t>Anna Keller</a:t>
            </a:r>
            <a:r>
              <a:rPr lang="en-CH" sz="900" dirty="0">
                <a:solidFill>
                  <a:schemeClr val="bg1">
                    <a:lumMod val="50000"/>
                  </a:schemeClr>
                </a:solidFill>
                <a:effectLst/>
              </a:rPr>
              <a:t> </a:t>
            </a:r>
            <a:endParaRPr sz="900" dirty="0">
              <a:solidFill>
                <a:schemeClr val="bg1">
                  <a:lumMod val="50000"/>
                </a:schemeClr>
              </a:solidFill>
              <a:latin typeface="Trebuchet MS"/>
              <a:cs typeface="Trebuchet MS"/>
            </a:endParaRPr>
          </a:p>
        </p:txBody>
      </p:sp>
      <p:sp>
        <p:nvSpPr>
          <p:cNvPr id="8" name="object 8"/>
          <p:cNvSpPr txBox="1"/>
          <p:nvPr/>
        </p:nvSpPr>
        <p:spPr>
          <a:xfrm>
            <a:off x="444859" y="5698688"/>
            <a:ext cx="3479165" cy="60016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GOALS?</a:t>
            </a:r>
            <a:endParaRPr sz="2000" spc="-150" dirty="0">
              <a:latin typeface="Arial"/>
              <a:cs typeface="Arial"/>
            </a:endParaRPr>
          </a:p>
          <a:p>
            <a:pPr marL="12700">
              <a:lnSpc>
                <a:spcPct val="100000"/>
              </a:lnSpc>
              <a:spcBef>
                <a:spcPts val="1060"/>
              </a:spcBef>
            </a:pPr>
            <a:r>
              <a:rPr sz="900" dirty="0">
                <a:solidFill>
                  <a:srgbClr val="58595B"/>
                </a:solidFill>
                <a:latin typeface="Trebuchet MS"/>
                <a:cs typeface="Trebuchet MS"/>
              </a:rPr>
              <a:t>W</a:t>
            </a:r>
            <a:r>
              <a:rPr lang="de-CH" sz="900" dirty="0">
                <a:solidFill>
                  <a:srgbClr val="58595B"/>
                </a:solidFill>
                <a:latin typeface="Trebuchet MS"/>
                <a:cs typeface="Trebuchet MS"/>
              </a:rPr>
              <a:t>h</a:t>
            </a:r>
            <a:r>
              <a:rPr sz="900" dirty="0">
                <a:solidFill>
                  <a:srgbClr val="58595B"/>
                </a:solidFill>
                <a:latin typeface="Trebuchet MS"/>
                <a:cs typeface="Trebuchet MS"/>
              </a:rPr>
              <a:t>at</a:t>
            </a:r>
            <a:r>
              <a:rPr sz="900" spc="-5" dirty="0">
                <a:solidFill>
                  <a:srgbClr val="58595B"/>
                </a:solidFill>
                <a:latin typeface="Trebuchet MS"/>
                <a:cs typeface="Trebuchet MS"/>
              </a:rPr>
              <a:t> </a:t>
            </a:r>
            <a:r>
              <a:rPr sz="900" dirty="0">
                <a:solidFill>
                  <a:srgbClr val="58595B"/>
                </a:solidFill>
                <a:latin typeface="Trebuchet MS"/>
                <a:cs typeface="Trebuchet MS"/>
              </a:rPr>
              <a:t>is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supreme motivator?</a:t>
            </a:r>
            <a:r>
              <a:rPr sz="900" spc="-5" dirty="0">
                <a:solidFill>
                  <a:srgbClr val="58595B"/>
                </a:solidFill>
                <a:latin typeface="Trebuchet MS"/>
                <a:cs typeface="Trebuchet MS"/>
              </a:rPr>
              <a:t> </a:t>
            </a:r>
            <a:r>
              <a:rPr sz="900" dirty="0">
                <a:solidFill>
                  <a:srgbClr val="58595B"/>
                </a:solidFill>
                <a:latin typeface="Trebuchet MS"/>
                <a:cs typeface="Trebuchet MS"/>
              </a:rPr>
              <a:t>What </a:t>
            </a:r>
            <a:r>
              <a:rPr sz="900" spc="-20" dirty="0">
                <a:solidFill>
                  <a:srgbClr val="58595B"/>
                </a:solidFill>
                <a:latin typeface="Trebuchet MS"/>
                <a:cs typeface="Trebuchet MS"/>
              </a:rPr>
              <a:t>are</a:t>
            </a:r>
            <a:r>
              <a:rPr sz="900" dirty="0">
                <a:solidFill>
                  <a:srgbClr val="58595B"/>
                </a:solidFill>
                <a:latin typeface="Trebuchet MS"/>
                <a:cs typeface="Trebuchet MS"/>
              </a:rPr>
              <a:t> </a:t>
            </a:r>
            <a:r>
              <a:rPr sz="900" spc="-60" dirty="0">
                <a:solidFill>
                  <a:srgbClr val="58595B"/>
                </a:solidFill>
                <a:latin typeface="Trebuchet MS"/>
                <a:cs typeface="Trebuchet MS"/>
              </a:rPr>
              <a:t>(latent)</a:t>
            </a:r>
            <a:r>
              <a:rPr sz="900" spc="-5" dirty="0">
                <a:solidFill>
                  <a:srgbClr val="58595B"/>
                </a:solidFill>
                <a:latin typeface="Trebuchet MS"/>
                <a:cs typeface="Trebuchet MS"/>
              </a:rPr>
              <a:t> </a:t>
            </a:r>
            <a:r>
              <a:rPr sz="900" dirty="0">
                <a:solidFill>
                  <a:srgbClr val="58595B"/>
                </a:solidFill>
                <a:latin typeface="Trebuchet MS"/>
                <a:cs typeface="Trebuchet MS"/>
              </a:rPr>
              <a:t>needs and</a:t>
            </a:r>
            <a:r>
              <a:rPr sz="900" spc="-5" dirty="0">
                <a:solidFill>
                  <a:srgbClr val="58595B"/>
                </a:solidFill>
                <a:latin typeface="Trebuchet MS"/>
                <a:cs typeface="Trebuchet MS"/>
              </a:rPr>
              <a:t> </a:t>
            </a:r>
            <a:r>
              <a:rPr sz="900" spc="-10" dirty="0">
                <a:solidFill>
                  <a:srgbClr val="58595B"/>
                </a:solidFill>
                <a:latin typeface="Trebuchet MS"/>
                <a:cs typeface="Trebuchet MS"/>
              </a:rPr>
              <a:t>desires?</a:t>
            </a:r>
            <a:endParaRPr sz="900" dirty="0">
              <a:latin typeface="Trebuchet MS"/>
              <a:cs typeface="Trebuchet MS"/>
            </a:endParaRPr>
          </a:p>
        </p:txBody>
      </p:sp>
      <p:sp>
        <p:nvSpPr>
          <p:cNvPr id="9" name="object 9"/>
          <p:cNvSpPr txBox="1"/>
          <p:nvPr/>
        </p:nvSpPr>
        <p:spPr>
          <a:xfrm>
            <a:off x="5695055" y="5698688"/>
            <a:ext cx="4639310"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ATTITUDE?</a:t>
            </a:r>
            <a:endParaRPr sz="2000" spc="-150" dirty="0">
              <a:latin typeface="Arial"/>
              <a:cs typeface="Arial"/>
            </a:endParaRPr>
          </a:p>
          <a:p>
            <a:pPr marL="46355" marR="5080">
              <a:lnSpc>
                <a:spcPct val="138900"/>
              </a:lnSpc>
              <a:spcBef>
                <a:spcPts val="640"/>
              </a:spcBef>
            </a:pP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dirty="0">
                <a:solidFill>
                  <a:srgbClr val="58595B"/>
                </a:solidFill>
                <a:latin typeface="Trebuchet MS"/>
                <a:cs typeface="Trebuchet MS"/>
              </a:rPr>
              <a:t>is</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20" dirty="0">
                <a:solidFill>
                  <a:srgbClr val="58595B"/>
                </a:solidFill>
                <a:latin typeface="Trebuchet MS"/>
                <a:cs typeface="Trebuchet MS"/>
              </a:rPr>
              <a:t>point</a:t>
            </a:r>
            <a:r>
              <a:rPr sz="900" spc="-10" dirty="0">
                <a:solidFill>
                  <a:srgbClr val="58595B"/>
                </a:solidFill>
                <a:latin typeface="Trebuchet MS"/>
                <a:cs typeface="Trebuchet MS"/>
              </a:rPr>
              <a:t> of </a:t>
            </a:r>
            <a:r>
              <a:rPr sz="900" dirty="0">
                <a:solidFill>
                  <a:srgbClr val="58595B"/>
                </a:solidFill>
                <a:latin typeface="Trebuchet MS"/>
                <a:cs typeface="Trebuchet MS"/>
              </a:rPr>
              <a:t>view?</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0" dirty="0">
                <a:solidFill>
                  <a:srgbClr val="58595B"/>
                </a:solidFill>
                <a:latin typeface="Trebuchet MS"/>
                <a:cs typeface="Trebuchet MS"/>
              </a:rPr>
              <a:t> </a:t>
            </a:r>
            <a:r>
              <a:rPr sz="900" dirty="0">
                <a:solidFill>
                  <a:srgbClr val="58595B"/>
                </a:solidFill>
                <a:latin typeface="Trebuchet MS"/>
                <a:cs typeface="Trebuchet MS"/>
              </a:rPr>
              <a:t>is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spc="-20" dirty="0">
                <a:solidFill>
                  <a:srgbClr val="58595B"/>
                </a:solidFill>
                <a:latin typeface="Trebuchet MS"/>
                <a:cs typeface="Trebuchet MS"/>
              </a:rPr>
              <a:t>expectation,</a:t>
            </a:r>
            <a:r>
              <a:rPr sz="900" spc="-15" dirty="0">
                <a:solidFill>
                  <a:srgbClr val="58595B"/>
                </a:solidFill>
                <a:latin typeface="Trebuchet MS"/>
                <a:cs typeface="Trebuchet MS"/>
              </a:rPr>
              <a:t> </a:t>
            </a:r>
            <a:r>
              <a:rPr sz="900" spc="-10" dirty="0">
                <a:solidFill>
                  <a:srgbClr val="58595B"/>
                </a:solidFill>
                <a:latin typeface="Trebuchet MS"/>
                <a:cs typeface="Trebuchet MS"/>
              </a:rPr>
              <a:t>perception of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 </a:t>
            </a:r>
            <a:r>
              <a:rPr sz="900" dirty="0">
                <a:solidFill>
                  <a:srgbClr val="58595B"/>
                </a:solidFill>
                <a:latin typeface="Trebuchet MS"/>
                <a:cs typeface="Trebuchet MS"/>
              </a:rPr>
              <a:t>company</a:t>
            </a:r>
            <a:r>
              <a:rPr sz="900" spc="-15" dirty="0">
                <a:solidFill>
                  <a:srgbClr val="58595B"/>
                </a:solidFill>
                <a:latin typeface="Trebuchet MS"/>
                <a:cs typeface="Trebuchet MS"/>
              </a:rPr>
              <a:t> </a:t>
            </a:r>
            <a:r>
              <a:rPr sz="900" spc="-25" dirty="0">
                <a:solidFill>
                  <a:srgbClr val="58595B"/>
                </a:solidFill>
                <a:latin typeface="Trebuchet MS"/>
                <a:cs typeface="Trebuchet MS"/>
              </a:rPr>
              <a:t>or </a:t>
            </a:r>
            <a:r>
              <a:rPr sz="900" spc="-10" dirty="0">
                <a:solidFill>
                  <a:srgbClr val="58595B"/>
                </a:solidFill>
                <a:latin typeface="Trebuchet MS"/>
                <a:cs typeface="Trebuchet MS"/>
              </a:rPr>
              <a:t>brand.</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spc="-10" dirty="0">
                <a:solidFill>
                  <a:srgbClr val="58595B"/>
                </a:solidFill>
                <a:latin typeface="Trebuchet MS"/>
                <a:cs typeface="Trebuchet MS"/>
              </a:rPr>
              <a:t>motivates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a:t>
            </a:r>
            <a:r>
              <a:rPr sz="900" spc="-15" dirty="0">
                <a:solidFill>
                  <a:srgbClr val="58595B"/>
                </a:solidFill>
                <a:latin typeface="Trebuchet MS"/>
                <a:cs typeface="Trebuchet MS"/>
              </a:rPr>
              <a:t> </a:t>
            </a:r>
            <a:r>
              <a:rPr sz="900" spc="-10" dirty="0">
                <a:solidFill>
                  <a:srgbClr val="58595B"/>
                </a:solidFill>
                <a:latin typeface="Trebuchet MS"/>
                <a:cs typeface="Trebuchet MS"/>
              </a:rPr>
              <a:t>to</a:t>
            </a:r>
            <a:r>
              <a:rPr sz="900" spc="-15" dirty="0">
                <a:solidFill>
                  <a:srgbClr val="58595B"/>
                </a:solidFill>
                <a:latin typeface="Trebuchet MS"/>
                <a:cs typeface="Trebuchet MS"/>
              </a:rPr>
              <a:t> </a:t>
            </a:r>
            <a:r>
              <a:rPr sz="900" dirty="0">
                <a:solidFill>
                  <a:srgbClr val="58595B"/>
                </a:solidFill>
                <a:latin typeface="Trebuchet MS"/>
                <a:cs typeface="Trebuchet MS"/>
              </a:rPr>
              <a:t>go</a:t>
            </a:r>
            <a:r>
              <a:rPr sz="900" spc="-15" dirty="0">
                <a:solidFill>
                  <a:srgbClr val="58595B"/>
                </a:solidFill>
                <a:latin typeface="Trebuchet MS"/>
                <a:cs typeface="Trebuchet MS"/>
              </a:rPr>
              <a:t> </a:t>
            </a:r>
            <a:r>
              <a:rPr sz="900" spc="-10" dirty="0">
                <a:solidFill>
                  <a:srgbClr val="58595B"/>
                </a:solidFill>
                <a:latin typeface="Trebuchet MS"/>
                <a:cs typeface="Trebuchet MS"/>
              </a:rPr>
              <a:t>to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website,</a:t>
            </a:r>
            <a:r>
              <a:rPr sz="900" spc="-15" dirty="0">
                <a:solidFill>
                  <a:srgbClr val="58595B"/>
                </a:solidFill>
                <a:latin typeface="Trebuchet MS"/>
                <a:cs typeface="Trebuchet MS"/>
              </a:rPr>
              <a:t> </a:t>
            </a:r>
            <a:r>
              <a:rPr sz="900" spc="-25" dirty="0">
                <a:solidFill>
                  <a:srgbClr val="58595B"/>
                </a:solidFill>
                <a:latin typeface="Trebuchet MS"/>
                <a:cs typeface="Trebuchet MS"/>
              </a:rPr>
              <a:t>into</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dirty="0">
                <a:solidFill>
                  <a:srgbClr val="58595B"/>
                </a:solidFill>
                <a:latin typeface="Trebuchet MS"/>
                <a:cs typeface="Trebuchet MS"/>
              </a:rPr>
              <a:t>shop,</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dirty="0">
                <a:solidFill>
                  <a:srgbClr val="58595B"/>
                </a:solidFill>
                <a:latin typeface="Trebuchet MS"/>
                <a:cs typeface="Trebuchet MS"/>
              </a:rPr>
              <a:t>use</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a:t>
            </a:r>
            <a:endParaRPr sz="900" dirty="0">
              <a:latin typeface="Trebuchet MS"/>
              <a:cs typeface="Trebuchet MS"/>
            </a:endParaRPr>
          </a:p>
        </p:txBody>
      </p:sp>
      <p:sp>
        <p:nvSpPr>
          <p:cNvPr id="10" name="object 10"/>
          <p:cNvSpPr/>
          <p:nvPr/>
        </p:nvSpPr>
        <p:spPr>
          <a:xfrm>
            <a:off x="462711" y="13364987"/>
            <a:ext cx="2230755" cy="1143000"/>
          </a:xfrm>
          <a:custGeom>
            <a:avLst/>
            <a:gdLst/>
            <a:ahLst/>
            <a:cxnLst/>
            <a:rect l="l" t="t" r="r" b="b"/>
            <a:pathLst>
              <a:path w="2230755" h="1143000">
                <a:moveTo>
                  <a:pt x="2077796" y="0"/>
                </a:moveTo>
                <a:lnTo>
                  <a:pt x="152400" y="0"/>
                </a:lnTo>
                <a:lnTo>
                  <a:pt x="64293" y="2381"/>
                </a:lnTo>
                <a:lnTo>
                  <a:pt x="19050" y="19050"/>
                </a:lnTo>
                <a:lnTo>
                  <a:pt x="2381" y="64293"/>
                </a:lnTo>
                <a:lnTo>
                  <a:pt x="0" y="152400"/>
                </a:lnTo>
                <a:lnTo>
                  <a:pt x="0" y="990600"/>
                </a:lnTo>
                <a:lnTo>
                  <a:pt x="2381" y="1078706"/>
                </a:lnTo>
                <a:lnTo>
                  <a:pt x="19050" y="1123950"/>
                </a:lnTo>
                <a:lnTo>
                  <a:pt x="64293" y="1140618"/>
                </a:lnTo>
                <a:lnTo>
                  <a:pt x="152400" y="1143000"/>
                </a:lnTo>
                <a:lnTo>
                  <a:pt x="2077796" y="1143000"/>
                </a:lnTo>
                <a:lnTo>
                  <a:pt x="2165902" y="1140618"/>
                </a:lnTo>
                <a:lnTo>
                  <a:pt x="2211146" y="1123950"/>
                </a:lnTo>
                <a:lnTo>
                  <a:pt x="2227814" y="1078706"/>
                </a:lnTo>
                <a:lnTo>
                  <a:pt x="2230196" y="990600"/>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1" name="object 11"/>
          <p:cNvSpPr txBox="1"/>
          <p:nvPr/>
        </p:nvSpPr>
        <p:spPr>
          <a:xfrm>
            <a:off x="635262" y="13419421"/>
            <a:ext cx="1931035" cy="978535"/>
          </a:xfrm>
          <a:prstGeom prst="rect">
            <a:avLst/>
          </a:prstGeom>
        </p:spPr>
        <p:txBody>
          <a:bodyPr vert="horz" wrap="square" lIns="0" tIns="12700" rIns="0" bIns="0" rtlCol="0">
            <a:spAutoFit/>
          </a:bodyPr>
          <a:lstStyle/>
          <a:p>
            <a:pPr marL="12700" marR="415925">
              <a:lnSpc>
                <a:spcPct val="138900"/>
              </a:lnSpc>
              <a:spcBef>
                <a:spcPts val="100"/>
              </a:spcBef>
            </a:pPr>
            <a:r>
              <a:rPr sz="900" dirty="0">
                <a:solidFill>
                  <a:srgbClr val="58595B"/>
                </a:solidFill>
                <a:latin typeface="Trebuchet MS"/>
                <a:cs typeface="Trebuchet MS"/>
              </a:rPr>
              <a:t>Fast</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a:t>
            </a:r>
            <a:r>
              <a:rPr sz="900" dirty="0">
                <a:solidFill>
                  <a:srgbClr val="58595B"/>
                </a:solidFill>
                <a:latin typeface="Trebuchet MS"/>
                <a:cs typeface="Trebuchet MS"/>
              </a:rPr>
              <a:t>slow</a:t>
            </a:r>
            <a:r>
              <a:rPr sz="900" spc="10" dirty="0">
                <a:solidFill>
                  <a:srgbClr val="58595B"/>
                </a:solidFill>
                <a:latin typeface="Trebuchet MS"/>
                <a:cs typeface="Trebuchet MS"/>
              </a:rPr>
              <a:t> </a:t>
            </a:r>
            <a:r>
              <a:rPr sz="900" dirty="0">
                <a:solidFill>
                  <a:srgbClr val="58595B"/>
                </a:solidFill>
                <a:latin typeface="Trebuchet MS"/>
                <a:cs typeface="Trebuchet MS"/>
              </a:rPr>
              <a:t>decision</a:t>
            </a:r>
            <a:r>
              <a:rPr sz="900" spc="10" dirty="0">
                <a:solidFill>
                  <a:srgbClr val="58595B"/>
                </a:solidFill>
                <a:latin typeface="Trebuchet MS"/>
                <a:cs typeface="Trebuchet MS"/>
              </a:rPr>
              <a:t> </a:t>
            </a:r>
            <a:r>
              <a:rPr sz="900" spc="-10" dirty="0">
                <a:solidFill>
                  <a:srgbClr val="58595B"/>
                </a:solidFill>
                <a:latin typeface="Trebuchet MS"/>
                <a:cs typeface="Trebuchet MS"/>
              </a:rPr>
              <a:t>maker?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a:p>
            <a:pPr>
              <a:lnSpc>
                <a:spcPct val="100000"/>
              </a:lnSpc>
              <a:spcBef>
                <a:spcPts val="450"/>
              </a:spcBef>
            </a:pPr>
            <a:endParaRPr sz="900" dirty="0">
              <a:latin typeface="Trebuchet MS"/>
              <a:cs typeface="Trebuchet MS"/>
            </a:endParaRPr>
          </a:p>
          <a:p>
            <a:pPr marL="12700" marR="5080">
              <a:lnSpc>
                <a:spcPct val="138900"/>
              </a:lnSpc>
              <a:spcBef>
                <a:spcPts val="5"/>
              </a:spcBef>
            </a:pPr>
            <a:r>
              <a:rPr sz="900" dirty="0">
                <a:solidFill>
                  <a:srgbClr val="58595B"/>
                </a:solidFill>
                <a:latin typeface="Trebuchet MS"/>
                <a:cs typeface="Trebuchet MS"/>
              </a:rPr>
              <a:t>Decisions</a:t>
            </a:r>
            <a:r>
              <a:rPr sz="900" spc="15" dirty="0">
                <a:solidFill>
                  <a:srgbClr val="58595B"/>
                </a:solidFill>
                <a:latin typeface="Trebuchet MS"/>
                <a:cs typeface="Trebuchet MS"/>
              </a:rPr>
              <a:t> </a:t>
            </a:r>
            <a:r>
              <a:rPr sz="900" dirty="0">
                <a:solidFill>
                  <a:srgbClr val="58595B"/>
                </a:solidFill>
                <a:latin typeface="Trebuchet MS"/>
                <a:cs typeface="Trebuchet MS"/>
              </a:rPr>
              <a:t>made</a:t>
            </a:r>
            <a:r>
              <a:rPr sz="900" spc="15" dirty="0">
                <a:solidFill>
                  <a:srgbClr val="58595B"/>
                </a:solidFill>
                <a:latin typeface="Trebuchet MS"/>
                <a:cs typeface="Trebuchet MS"/>
              </a:rPr>
              <a:t> </a:t>
            </a:r>
            <a:r>
              <a:rPr sz="900" dirty="0">
                <a:solidFill>
                  <a:srgbClr val="58595B"/>
                </a:solidFill>
                <a:latin typeface="Trebuchet MS"/>
                <a:cs typeface="Trebuchet MS"/>
              </a:rPr>
              <a:t>on</a:t>
            </a:r>
            <a:r>
              <a:rPr sz="900" spc="15" dirty="0">
                <a:solidFill>
                  <a:srgbClr val="58595B"/>
                </a:solidFill>
                <a:latin typeface="Trebuchet MS"/>
                <a:cs typeface="Trebuchet MS"/>
              </a:rPr>
              <a:t> </a:t>
            </a:r>
            <a:r>
              <a:rPr sz="900" dirty="0">
                <a:solidFill>
                  <a:srgbClr val="58595B"/>
                </a:solidFill>
                <a:latin typeface="Trebuchet MS"/>
                <a:cs typeface="Trebuchet MS"/>
              </a:rPr>
              <a:t>facts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10" dirty="0">
                <a:solidFill>
                  <a:srgbClr val="58595B"/>
                </a:solidFill>
                <a:latin typeface="Trebuchet MS"/>
                <a:cs typeface="Trebuchet MS"/>
              </a:rPr>
              <a:t>emotion?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p:txBody>
      </p:sp>
      <p:sp>
        <p:nvSpPr>
          <p:cNvPr id="12" name="object 12"/>
          <p:cNvSpPr/>
          <p:nvPr/>
        </p:nvSpPr>
        <p:spPr>
          <a:xfrm>
            <a:off x="462711" y="11387083"/>
            <a:ext cx="2230755" cy="774065"/>
          </a:xfrm>
          <a:custGeom>
            <a:avLst/>
            <a:gdLst/>
            <a:ahLst/>
            <a:cxnLst/>
            <a:rect l="l" t="t" r="r" b="b"/>
            <a:pathLst>
              <a:path w="2230755" h="774065">
                <a:moveTo>
                  <a:pt x="2077796" y="0"/>
                </a:moveTo>
                <a:lnTo>
                  <a:pt x="152400" y="0"/>
                </a:lnTo>
                <a:lnTo>
                  <a:pt x="64293" y="2381"/>
                </a:lnTo>
                <a:lnTo>
                  <a:pt x="19050" y="19050"/>
                </a:lnTo>
                <a:lnTo>
                  <a:pt x="2381" y="64293"/>
                </a:lnTo>
                <a:lnTo>
                  <a:pt x="0" y="152400"/>
                </a:lnTo>
                <a:lnTo>
                  <a:pt x="0" y="621372"/>
                </a:lnTo>
                <a:lnTo>
                  <a:pt x="2381" y="709479"/>
                </a:lnTo>
                <a:lnTo>
                  <a:pt x="19050" y="754722"/>
                </a:lnTo>
                <a:lnTo>
                  <a:pt x="64293" y="771391"/>
                </a:lnTo>
                <a:lnTo>
                  <a:pt x="152400" y="773772"/>
                </a:lnTo>
                <a:lnTo>
                  <a:pt x="2077796" y="773772"/>
                </a:lnTo>
                <a:lnTo>
                  <a:pt x="2165902" y="771391"/>
                </a:lnTo>
                <a:lnTo>
                  <a:pt x="2211146" y="754722"/>
                </a:lnTo>
                <a:lnTo>
                  <a:pt x="2227814" y="709479"/>
                </a:lnTo>
                <a:lnTo>
                  <a:pt x="2230196" y="621372"/>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3" name="object 13"/>
          <p:cNvSpPr txBox="1"/>
          <p:nvPr/>
        </p:nvSpPr>
        <p:spPr>
          <a:xfrm>
            <a:off x="635262" y="11432293"/>
            <a:ext cx="1762125" cy="597535"/>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Which</a:t>
            </a:r>
            <a:r>
              <a:rPr sz="900" spc="-20" dirty="0">
                <a:solidFill>
                  <a:srgbClr val="58595B"/>
                </a:solidFill>
                <a:latin typeface="Trebuchet MS"/>
                <a:cs typeface="Trebuchet MS"/>
              </a:rPr>
              <a:t> Trends,</a:t>
            </a:r>
            <a:r>
              <a:rPr sz="900" spc="-15" dirty="0">
                <a:solidFill>
                  <a:srgbClr val="58595B"/>
                </a:solidFill>
                <a:latin typeface="Trebuchet MS"/>
                <a:cs typeface="Trebuchet MS"/>
              </a:rPr>
              <a:t> </a:t>
            </a:r>
            <a:r>
              <a:rPr sz="900" dirty="0">
                <a:solidFill>
                  <a:srgbClr val="58595B"/>
                </a:solidFill>
                <a:latin typeface="Trebuchet MS"/>
                <a:cs typeface="Trebuchet MS"/>
              </a:rPr>
              <a:t>mindstyles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20" dirty="0">
                <a:solidFill>
                  <a:srgbClr val="58595B"/>
                </a:solidFill>
                <a:latin typeface="Trebuchet MS"/>
                <a:cs typeface="Trebuchet MS"/>
              </a:rPr>
              <a:t>other </a:t>
            </a:r>
            <a:r>
              <a:rPr sz="900" spc="-10" dirty="0">
                <a:solidFill>
                  <a:srgbClr val="58595B"/>
                </a:solidFill>
                <a:latin typeface="Trebuchet MS"/>
                <a:cs typeface="Trebuchet MS"/>
              </a:rPr>
              <a:t>indicators</a:t>
            </a:r>
            <a:r>
              <a:rPr sz="900" spc="-35" dirty="0">
                <a:solidFill>
                  <a:srgbClr val="58595B"/>
                </a:solidFill>
                <a:latin typeface="Trebuchet MS"/>
                <a:cs typeface="Trebuchet MS"/>
              </a:rPr>
              <a:t> </a:t>
            </a:r>
            <a:r>
              <a:rPr sz="900" spc="-20" dirty="0">
                <a:solidFill>
                  <a:srgbClr val="58595B"/>
                </a:solidFill>
                <a:latin typeface="Trebuchet MS"/>
                <a:cs typeface="Trebuchet MS"/>
              </a:rPr>
              <a:t>are</a:t>
            </a:r>
            <a:r>
              <a:rPr sz="900" spc="-30" dirty="0">
                <a:solidFill>
                  <a:srgbClr val="58595B"/>
                </a:solidFill>
                <a:latin typeface="Trebuchet MS"/>
                <a:cs typeface="Trebuchet MS"/>
              </a:rPr>
              <a:t> </a:t>
            </a:r>
            <a:r>
              <a:rPr sz="900" dirty="0">
                <a:solidFill>
                  <a:srgbClr val="58595B"/>
                </a:solidFill>
                <a:latin typeface="Trebuchet MS"/>
                <a:cs typeface="Trebuchet MS"/>
              </a:rPr>
              <a:t>applicable</a:t>
            </a:r>
            <a:r>
              <a:rPr sz="900" spc="-30" dirty="0">
                <a:solidFill>
                  <a:srgbClr val="58595B"/>
                </a:solidFill>
                <a:latin typeface="Trebuchet MS"/>
                <a:cs typeface="Trebuchet MS"/>
              </a:rPr>
              <a:t> </a:t>
            </a:r>
            <a:r>
              <a:rPr sz="900" spc="-35" dirty="0">
                <a:solidFill>
                  <a:srgbClr val="58595B"/>
                </a:solidFill>
                <a:latin typeface="Trebuchet MS"/>
                <a:cs typeface="Trebuchet MS"/>
              </a:rPr>
              <a:t>for </a:t>
            </a:r>
            <a:r>
              <a:rPr sz="900" spc="-20" dirty="0">
                <a:solidFill>
                  <a:srgbClr val="58595B"/>
                </a:solidFill>
                <a:latin typeface="Trebuchet MS"/>
                <a:cs typeface="Trebuchet MS"/>
              </a:rPr>
              <a:t>this </a:t>
            </a:r>
            <a:r>
              <a:rPr sz="900" spc="-10" dirty="0">
                <a:solidFill>
                  <a:srgbClr val="58595B"/>
                </a:solidFill>
                <a:latin typeface="Trebuchet MS"/>
                <a:cs typeface="Trebuchet MS"/>
              </a:rPr>
              <a:t>persona?</a:t>
            </a:r>
            <a:endParaRPr sz="900" dirty="0">
              <a:latin typeface="Trebuchet MS"/>
              <a:cs typeface="Trebuchet MS"/>
            </a:endParaRPr>
          </a:p>
        </p:txBody>
      </p:sp>
      <p:sp>
        <p:nvSpPr>
          <p:cNvPr id="14" name="object 14"/>
          <p:cNvSpPr/>
          <p:nvPr/>
        </p:nvSpPr>
        <p:spPr>
          <a:xfrm>
            <a:off x="462711" y="12454222"/>
            <a:ext cx="2230755" cy="617855"/>
          </a:xfrm>
          <a:custGeom>
            <a:avLst/>
            <a:gdLst/>
            <a:ahLst/>
            <a:cxnLst/>
            <a:rect l="l" t="t" r="r" b="b"/>
            <a:pathLst>
              <a:path w="2230755" h="617855">
                <a:moveTo>
                  <a:pt x="2077796" y="0"/>
                </a:moveTo>
                <a:lnTo>
                  <a:pt x="152400" y="0"/>
                </a:lnTo>
                <a:lnTo>
                  <a:pt x="64293" y="2381"/>
                </a:lnTo>
                <a:lnTo>
                  <a:pt x="19050" y="19050"/>
                </a:lnTo>
                <a:lnTo>
                  <a:pt x="2381" y="64293"/>
                </a:lnTo>
                <a:lnTo>
                  <a:pt x="0" y="152400"/>
                </a:lnTo>
                <a:lnTo>
                  <a:pt x="0" y="464997"/>
                </a:lnTo>
                <a:lnTo>
                  <a:pt x="2381" y="553104"/>
                </a:lnTo>
                <a:lnTo>
                  <a:pt x="19050" y="598347"/>
                </a:lnTo>
                <a:lnTo>
                  <a:pt x="64293" y="615016"/>
                </a:lnTo>
                <a:lnTo>
                  <a:pt x="152400" y="617397"/>
                </a:lnTo>
                <a:lnTo>
                  <a:pt x="2077796" y="617397"/>
                </a:lnTo>
                <a:lnTo>
                  <a:pt x="2165902" y="615016"/>
                </a:lnTo>
                <a:lnTo>
                  <a:pt x="2211146" y="598347"/>
                </a:lnTo>
                <a:lnTo>
                  <a:pt x="2227814" y="553104"/>
                </a:lnTo>
                <a:lnTo>
                  <a:pt x="2230196" y="464997"/>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5" name="object 15"/>
          <p:cNvSpPr txBox="1"/>
          <p:nvPr/>
        </p:nvSpPr>
        <p:spPr>
          <a:xfrm>
            <a:off x="635262" y="12523282"/>
            <a:ext cx="1605280" cy="407034"/>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How</a:t>
            </a:r>
            <a:r>
              <a:rPr sz="900" spc="5" dirty="0">
                <a:solidFill>
                  <a:srgbClr val="58595B"/>
                </a:solidFill>
                <a:latin typeface="Trebuchet MS"/>
                <a:cs typeface="Trebuchet MS"/>
              </a:rPr>
              <a:t> </a:t>
            </a:r>
            <a:r>
              <a:rPr sz="900" spc="-25" dirty="0">
                <a:solidFill>
                  <a:srgbClr val="58595B"/>
                </a:solidFill>
                <a:latin typeface="Trebuchet MS"/>
                <a:cs typeface="Trebuchet MS"/>
              </a:rPr>
              <a:t>important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10" dirty="0">
                <a:solidFill>
                  <a:srgbClr val="58595B"/>
                </a:solidFill>
                <a:latin typeface="Trebuchet MS"/>
                <a:cs typeface="Trebuchet MS"/>
              </a:rPr>
              <a:t> </a:t>
            </a:r>
            <a:r>
              <a:rPr sz="900" spc="-10" dirty="0">
                <a:solidFill>
                  <a:srgbClr val="58595B"/>
                </a:solidFill>
                <a:latin typeface="Trebuchet MS"/>
                <a:cs typeface="Trebuchet MS"/>
              </a:rPr>
              <a:t>functional, </a:t>
            </a:r>
            <a:r>
              <a:rPr sz="900" spc="-25" dirty="0">
                <a:solidFill>
                  <a:srgbClr val="58595B"/>
                </a:solidFill>
                <a:latin typeface="Trebuchet MS"/>
                <a:cs typeface="Trebuchet MS"/>
              </a:rPr>
              <a:t>emotional,</a:t>
            </a:r>
            <a:r>
              <a:rPr sz="900" spc="15" dirty="0">
                <a:solidFill>
                  <a:srgbClr val="58595B"/>
                </a:solidFill>
                <a:latin typeface="Trebuchet MS"/>
                <a:cs typeface="Trebuchet MS"/>
              </a:rPr>
              <a:t> </a:t>
            </a:r>
            <a:r>
              <a:rPr sz="900" dirty="0">
                <a:solidFill>
                  <a:srgbClr val="58595B"/>
                </a:solidFill>
                <a:latin typeface="Trebuchet MS"/>
                <a:cs typeface="Trebuchet MS"/>
              </a:rPr>
              <a:t>expressive</a:t>
            </a:r>
            <a:r>
              <a:rPr sz="900" spc="20" dirty="0">
                <a:solidFill>
                  <a:srgbClr val="58595B"/>
                </a:solidFill>
                <a:latin typeface="Trebuchet MS"/>
                <a:cs typeface="Trebuchet MS"/>
              </a:rPr>
              <a:t> </a:t>
            </a:r>
            <a:r>
              <a:rPr sz="900" spc="-20" dirty="0">
                <a:solidFill>
                  <a:srgbClr val="58595B"/>
                </a:solidFill>
                <a:latin typeface="Trebuchet MS"/>
                <a:cs typeface="Trebuchet MS"/>
              </a:rPr>
              <a:t>benefits.</a:t>
            </a:r>
            <a:endParaRPr sz="900" dirty="0">
              <a:latin typeface="Trebuchet MS"/>
              <a:cs typeface="Trebuchet MS"/>
            </a:endParaRPr>
          </a:p>
        </p:txBody>
      </p:sp>
      <p:sp>
        <p:nvSpPr>
          <p:cNvPr id="16" name="object 16"/>
          <p:cNvSpPr txBox="1"/>
          <p:nvPr/>
        </p:nvSpPr>
        <p:spPr>
          <a:xfrm>
            <a:off x="444859" y="8317834"/>
            <a:ext cx="9228455" cy="748090"/>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WHICH BEHAVIOUR?</a:t>
            </a:r>
            <a:endParaRPr sz="2000" spc="-150" dirty="0">
              <a:latin typeface="Arial"/>
              <a:cs typeface="Arial"/>
            </a:endParaRPr>
          </a:p>
          <a:p>
            <a:pPr marL="12700" marR="5080">
              <a:lnSpc>
                <a:spcPct val="138900"/>
              </a:lnSpc>
              <a:spcBef>
                <a:spcPts val="509"/>
              </a:spcBef>
            </a:pPr>
            <a:r>
              <a:rPr lang="en-US" sz="900" dirty="0">
                <a:solidFill>
                  <a:srgbClr val="58595B"/>
                </a:solidFill>
                <a:latin typeface="Trebuchet MS"/>
                <a:cs typeface="Trebuchet MS"/>
              </a:rPr>
              <a:t>What does she do? Describe her behavior when engaging with a service, product, or website. Which channels does she use for different needs (social media, websites, mobile apps)? What captures her interest, what frustrates her, and what might prevent her from using a function, service, or product?</a:t>
            </a:r>
            <a:endParaRPr sz="900" dirty="0">
              <a:latin typeface="Trebuchet MS"/>
              <a:cs typeface="Trebuchet MS"/>
            </a:endParaRPr>
          </a:p>
        </p:txBody>
      </p:sp>
      <p:sp>
        <p:nvSpPr>
          <p:cNvPr id="20" name="object 20"/>
          <p:cNvSpPr txBox="1"/>
          <p:nvPr/>
        </p:nvSpPr>
        <p:spPr>
          <a:xfrm>
            <a:off x="444859" y="1666794"/>
            <a:ext cx="4298315"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QUOTE</a:t>
            </a:r>
            <a:endParaRPr sz="2000" spc="-150" dirty="0">
              <a:latin typeface="Arial"/>
              <a:cs typeface="Arial"/>
            </a:endParaRPr>
          </a:p>
          <a:p>
            <a:pPr marL="12700" marR="5080">
              <a:lnSpc>
                <a:spcPct val="138900"/>
              </a:lnSpc>
              <a:spcBef>
                <a:spcPts val="550"/>
              </a:spcBef>
            </a:pPr>
            <a:r>
              <a:rPr sz="900" dirty="0">
                <a:solidFill>
                  <a:srgbClr val="58595B"/>
                </a:solidFill>
                <a:latin typeface="Trebuchet MS"/>
                <a:cs typeface="Trebuchet MS"/>
              </a:rPr>
              <a:t>Capture</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essence</a:t>
            </a:r>
            <a:r>
              <a:rPr sz="900" spc="-10" dirty="0">
                <a:solidFill>
                  <a:srgbClr val="58595B"/>
                </a:solidFill>
                <a:latin typeface="Trebuchet MS"/>
                <a:cs typeface="Trebuchet MS"/>
              </a:rPr>
              <a:t> to </a:t>
            </a:r>
            <a:r>
              <a:rPr sz="900" dirty="0">
                <a:solidFill>
                  <a:srgbClr val="58595B"/>
                </a:solidFill>
                <a:latin typeface="Trebuchet MS"/>
                <a:cs typeface="Trebuchet MS"/>
              </a:rPr>
              <a:t>one</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two </a:t>
            </a:r>
            <a:r>
              <a:rPr sz="900" dirty="0">
                <a:solidFill>
                  <a:srgbClr val="58595B"/>
                </a:solidFill>
                <a:latin typeface="Trebuchet MS"/>
                <a:cs typeface="Trebuchet MS"/>
              </a:rPr>
              <a:t>points</a:t>
            </a:r>
            <a:r>
              <a:rPr sz="900" spc="-10" dirty="0">
                <a:solidFill>
                  <a:srgbClr val="58595B"/>
                </a:solidFill>
                <a:latin typeface="Trebuchet MS"/>
                <a:cs typeface="Trebuchet MS"/>
              </a:rPr>
              <a:t> </a:t>
            </a:r>
            <a:r>
              <a:rPr sz="900" spc="-45" dirty="0">
                <a:solidFill>
                  <a:srgbClr val="58595B"/>
                </a:solidFill>
                <a:latin typeface="Trebuchet MS"/>
                <a:cs typeface="Trebuchet MS"/>
              </a:rPr>
              <a:t>that</a:t>
            </a:r>
            <a:r>
              <a:rPr sz="900" spc="-10" dirty="0">
                <a:solidFill>
                  <a:srgbClr val="58595B"/>
                </a:solidFill>
                <a:latin typeface="Trebuchet MS"/>
                <a:cs typeface="Trebuchet MS"/>
              </a:rPr>
              <a:t> </a:t>
            </a:r>
            <a:r>
              <a:rPr sz="900" dirty="0">
                <a:solidFill>
                  <a:srgbClr val="58595B"/>
                </a:solidFill>
                <a:latin typeface="Trebuchet MS"/>
                <a:cs typeface="Trebuchet MS"/>
              </a:rPr>
              <a:t>could</a:t>
            </a:r>
            <a:r>
              <a:rPr sz="900" spc="-10" dirty="0">
                <a:solidFill>
                  <a:srgbClr val="58595B"/>
                </a:solidFill>
                <a:latin typeface="Trebuchet MS"/>
                <a:cs typeface="Trebuchet MS"/>
              </a:rPr>
              <a:t> </a:t>
            </a:r>
            <a:r>
              <a:rPr sz="900" dirty="0">
                <a:solidFill>
                  <a:srgbClr val="58595B"/>
                </a:solidFill>
                <a:latin typeface="Trebuchet MS"/>
                <a:cs typeface="Trebuchet MS"/>
              </a:rPr>
              <a:t>come</a:t>
            </a:r>
            <a:r>
              <a:rPr sz="900" spc="-10" dirty="0">
                <a:solidFill>
                  <a:srgbClr val="58595B"/>
                </a:solidFill>
                <a:latin typeface="Trebuchet MS"/>
                <a:cs typeface="Trebuchet MS"/>
              </a:rPr>
              <a:t> </a:t>
            </a:r>
            <a:r>
              <a:rPr sz="900" dirty="0">
                <a:solidFill>
                  <a:srgbClr val="58595B"/>
                </a:solidFill>
                <a:latin typeface="Trebuchet MS"/>
                <a:cs typeface="Trebuchet MS"/>
              </a:rPr>
              <a:t>out</a:t>
            </a:r>
            <a:r>
              <a:rPr sz="900" spc="-10" dirty="0">
                <a:solidFill>
                  <a:srgbClr val="58595B"/>
                </a:solidFill>
                <a:latin typeface="Trebuchet MS"/>
                <a:cs typeface="Trebuchet MS"/>
              </a:rPr>
              <a:t> of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persona’s</a:t>
            </a:r>
            <a:r>
              <a:rPr sz="900" spc="-10" dirty="0">
                <a:solidFill>
                  <a:srgbClr val="58595B"/>
                </a:solidFill>
                <a:latin typeface="Trebuchet MS"/>
                <a:cs typeface="Trebuchet MS"/>
              </a:rPr>
              <a:t> </a:t>
            </a:r>
            <a:r>
              <a:rPr sz="900" spc="-25" dirty="0">
                <a:solidFill>
                  <a:srgbClr val="58595B"/>
                </a:solidFill>
                <a:latin typeface="Trebuchet MS"/>
                <a:cs typeface="Trebuchet MS"/>
              </a:rPr>
              <a:t>own </a:t>
            </a:r>
            <a:r>
              <a:rPr sz="900" dirty="0">
                <a:solidFill>
                  <a:srgbClr val="58595B"/>
                </a:solidFill>
                <a:latin typeface="Trebuchet MS"/>
                <a:cs typeface="Trebuchet MS"/>
              </a:rPr>
              <a:t>mouth</a:t>
            </a:r>
            <a:r>
              <a:rPr sz="900" spc="-35" dirty="0">
                <a:solidFill>
                  <a:srgbClr val="58595B"/>
                </a:solidFill>
                <a:latin typeface="Trebuchet MS"/>
                <a:cs typeface="Trebuchet MS"/>
              </a:rPr>
              <a:t> </a:t>
            </a:r>
            <a:r>
              <a:rPr sz="900" dirty="0">
                <a:solidFill>
                  <a:srgbClr val="58595B"/>
                </a:solidFill>
                <a:latin typeface="Trebuchet MS"/>
                <a:cs typeface="Trebuchet MS"/>
              </a:rPr>
              <a:t>-</a:t>
            </a:r>
            <a:r>
              <a:rPr sz="900" spc="-35" dirty="0">
                <a:solidFill>
                  <a:srgbClr val="58595B"/>
                </a:solidFill>
                <a:latin typeface="Trebuchet MS"/>
                <a:cs typeface="Trebuchet MS"/>
              </a:rPr>
              <a:t> </a:t>
            </a:r>
            <a:r>
              <a:rPr sz="900" spc="55" dirty="0">
                <a:solidFill>
                  <a:srgbClr val="58595B"/>
                </a:solidFill>
                <a:latin typeface="Trebuchet MS"/>
                <a:cs typeface="Trebuchet MS"/>
              </a:rPr>
              <a:t>so</a:t>
            </a:r>
            <a:r>
              <a:rPr sz="900" spc="-35" dirty="0">
                <a:solidFill>
                  <a:srgbClr val="58595B"/>
                </a:solidFill>
                <a:latin typeface="Trebuchet MS"/>
                <a:cs typeface="Trebuchet MS"/>
              </a:rPr>
              <a:t> </a:t>
            </a:r>
            <a:r>
              <a:rPr sz="900" spc="-10" dirty="0">
                <a:solidFill>
                  <a:srgbClr val="58595B"/>
                </a:solidFill>
                <a:latin typeface="Trebuchet MS"/>
                <a:cs typeface="Trebuchet MS"/>
              </a:rPr>
              <a:t>to</a:t>
            </a:r>
            <a:r>
              <a:rPr sz="900" spc="-30" dirty="0">
                <a:solidFill>
                  <a:srgbClr val="58595B"/>
                </a:solidFill>
                <a:latin typeface="Trebuchet MS"/>
                <a:cs typeface="Trebuchet MS"/>
              </a:rPr>
              <a:t> </a:t>
            </a:r>
            <a:r>
              <a:rPr sz="900" spc="-10" dirty="0">
                <a:solidFill>
                  <a:srgbClr val="58595B"/>
                </a:solidFill>
                <a:latin typeface="Trebuchet MS"/>
                <a:cs typeface="Trebuchet MS"/>
              </a:rPr>
              <a:t>speak.</a:t>
            </a:r>
            <a:endParaRPr sz="900" dirty="0">
              <a:latin typeface="Trebuchet MS"/>
              <a:cs typeface="Trebuchet MS"/>
            </a:endParaRPr>
          </a:p>
        </p:txBody>
      </p:sp>
      <p:sp>
        <p:nvSpPr>
          <p:cNvPr id="21" name="object 21"/>
          <p:cNvSpPr txBox="1"/>
          <p:nvPr/>
        </p:nvSpPr>
        <p:spPr>
          <a:xfrm>
            <a:off x="9066499" y="14886744"/>
            <a:ext cx="1400810" cy="147320"/>
          </a:xfrm>
          <a:prstGeom prst="rect">
            <a:avLst/>
          </a:prstGeom>
        </p:spPr>
        <p:txBody>
          <a:bodyPr vert="horz" wrap="square" lIns="0" tIns="12700" rIns="0" bIns="0" rtlCol="0">
            <a:spAutoFit/>
          </a:bodyPr>
          <a:lstStyle/>
          <a:p>
            <a:pPr marL="12700">
              <a:lnSpc>
                <a:spcPct val="100000"/>
              </a:lnSpc>
              <a:spcBef>
                <a:spcPts val="100"/>
              </a:spcBef>
            </a:pPr>
            <a:r>
              <a:rPr sz="800" b="1" spc="-125" dirty="0">
                <a:solidFill>
                  <a:srgbClr val="58595B"/>
                </a:solidFill>
                <a:latin typeface="Arial"/>
                <a:cs typeface="Arial"/>
                <a:hlinkClick r:id="rId3"/>
              </a:rPr>
              <a:t>WWW.CREATIVE-</a:t>
            </a:r>
            <a:r>
              <a:rPr sz="800" b="1" spc="-120" dirty="0">
                <a:solidFill>
                  <a:srgbClr val="58595B"/>
                </a:solidFill>
                <a:latin typeface="Arial"/>
                <a:cs typeface="Arial"/>
                <a:hlinkClick r:id="rId3"/>
              </a:rPr>
              <a:t>COMPANION.COM</a:t>
            </a:r>
            <a:endParaRPr sz="800">
              <a:latin typeface="Arial"/>
              <a:cs typeface="Arial"/>
            </a:endParaRPr>
          </a:p>
        </p:txBody>
      </p:sp>
      <p:sp>
        <p:nvSpPr>
          <p:cNvPr id="36" name="object 36"/>
          <p:cNvSpPr txBox="1"/>
          <p:nvPr/>
        </p:nvSpPr>
        <p:spPr>
          <a:xfrm>
            <a:off x="15038" y="6504123"/>
            <a:ext cx="203200" cy="1087120"/>
          </a:xfrm>
          <a:prstGeom prst="rect">
            <a:avLst/>
          </a:prstGeom>
        </p:spPr>
        <p:txBody>
          <a:bodyPr vert="vert270"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37" name="object 37"/>
          <p:cNvSpPr/>
          <p:nvPr/>
        </p:nvSpPr>
        <p:spPr>
          <a:xfrm>
            <a:off x="111000"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sp>
        <p:nvSpPr>
          <p:cNvPr id="38" name="object 38"/>
          <p:cNvSpPr/>
          <p:nvPr/>
        </p:nvSpPr>
        <p:spPr>
          <a:xfrm>
            <a:off x="98300" y="647405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39" name="object 39"/>
          <p:cNvPicPr/>
          <p:nvPr/>
        </p:nvPicPr>
        <p:blipFill>
          <a:blip r:embed="rId4" cstate="print"/>
          <a:stretch>
            <a:fillRect/>
          </a:stretch>
        </p:blipFill>
        <p:spPr>
          <a:xfrm>
            <a:off x="47500" y="6110656"/>
            <a:ext cx="127000" cy="127001"/>
          </a:xfrm>
          <a:prstGeom prst="rect">
            <a:avLst/>
          </a:prstGeom>
        </p:spPr>
      </p:pic>
      <p:sp>
        <p:nvSpPr>
          <p:cNvPr id="40" name="object 40"/>
          <p:cNvSpPr/>
          <p:nvPr/>
        </p:nvSpPr>
        <p:spPr>
          <a:xfrm>
            <a:off x="111000"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41" name="object 41"/>
          <p:cNvSpPr/>
          <p:nvPr/>
        </p:nvSpPr>
        <p:spPr>
          <a:xfrm>
            <a:off x="98300"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42" name="object 42"/>
          <p:cNvPicPr/>
          <p:nvPr/>
        </p:nvPicPr>
        <p:blipFill>
          <a:blip r:embed="rId5" cstate="print"/>
          <a:stretch>
            <a:fillRect/>
          </a:stretch>
        </p:blipFill>
        <p:spPr>
          <a:xfrm>
            <a:off x="47500" y="7856684"/>
            <a:ext cx="127000" cy="127001"/>
          </a:xfrm>
          <a:prstGeom prst="rect">
            <a:avLst/>
          </a:prstGeom>
        </p:spPr>
      </p:pic>
      <p:sp>
        <p:nvSpPr>
          <p:cNvPr id="43" name="object 43"/>
          <p:cNvSpPr txBox="1"/>
          <p:nvPr/>
        </p:nvSpPr>
        <p:spPr>
          <a:xfrm>
            <a:off x="15038" y="2836729"/>
            <a:ext cx="203200" cy="1377315"/>
          </a:xfrm>
          <a:prstGeom prst="rect">
            <a:avLst/>
          </a:prstGeom>
        </p:spPr>
        <p:txBody>
          <a:bodyPr vert="vert270" wrap="square" lIns="0" tIns="5080" rIns="0" bIns="0" rtlCol="0">
            <a:spAutoFit/>
          </a:bodyPr>
          <a:lstStyle/>
          <a:p>
            <a:pPr marL="12700">
              <a:lnSpc>
                <a:spcPct val="100000"/>
              </a:lnSpc>
              <a:spcBef>
                <a:spcPts val="40"/>
              </a:spcBef>
            </a:pPr>
            <a:r>
              <a:rPr sz="1200" spc="65" dirty="0">
                <a:solidFill>
                  <a:srgbClr val="A7A9AC"/>
                </a:solidFill>
                <a:latin typeface="Trebuchet MS"/>
                <a:cs typeface="Trebuchet MS"/>
              </a:rPr>
              <a:t>EDUCATED</a:t>
            </a:r>
            <a:r>
              <a:rPr sz="1200" spc="5" dirty="0">
                <a:solidFill>
                  <a:srgbClr val="A7A9AC"/>
                </a:solidFill>
                <a:latin typeface="Trebuchet MS"/>
                <a:cs typeface="Trebuchet MS"/>
              </a:rPr>
              <a:t> </a:t>
            </a:r>
            <a:r>
              <a:rPr sz="1200" spc="125" dirty="0">
                <a:solidFill>
                  <a:srgbClr val="A7A9AC"/>
                </a:solidFill>
                <a:latin typeface="Trebuchet MS"/>
                <a:cs typeface="Trebuchet MS"/>
              </a:rPr>
              <a:t>GUESS</a:t>
            </a:r>
            <a:endParaRPr sz="1200">
              <a:latin typeface="Trebuchet MS"/>
              <a:cs typeface="Trebuchet MS"/>
            </a:endParaRPr>
          </a:p>
        </p:txBody>
      </p:sp>
      <p:grpSp>
        <p:nvGrpSpPr>
          <p:cNvPr id="44" name="object 44"/>
          <p:cNvGrpSpPr/>
          <p:nvPr/>
        </p:nvGrpSpPr>
        <p:grpSpPr>
          <a:xfrm>
            <a:off x="47349" y="2062180"/>
            <a:ext cx="127000" cy="648970"/>
            <a:chOff x="47349" y="2062180"/>
            <a:chExt cx="127000" cy="648970"/>
          </a:xfrm>
        </p:grpSpPr>
        <p:sp>
          <p:nvSpPr>
            <p:cNvPr id="45" name="object 45"/>
            <p:cNvSpPr/>
            <p:nvPr/>
          </p:nvSpPr>
          <p:spPr>
            <a:xfrm>
              <a:off x="109498" y="2213732"/>
              <a:ext cx="1270" cy="484505"/>
            </a:xfrm>
            <a:custGeom>
              <a:avLst/>
              <a:gdLst/>
              <a:ahLst/>
              <a:cxnLst/>
              <a:rect l="l" t="t" r="r" b="b"/>
              <a:pathLst>
                <a:path w="1269" h="484505">
                  <a:moveTo>
                    <a:pt x="0" y="484263"/>
                  </a:moveTo>
                  <a:lnTo>
                    <a:pt x="1143" y="0"/>
                  </a:lnTo>
                </a:path>
              </a:pathLst>
            </a:custGeom>
            <a:ln w="25400">
              <a:solidFill>
                <a:srgbClr val="A7A9AC"/>
              </a:solidFill>
              <a:prstDash val="dot"/>
            </a:ln>
          </p:spPr>
          <p:txBody>
            <a:bodyPr wrap="square" lIns="0" tIns="0" rIns="0" bIns="0" rtlCol="0"/>
            <a:lstStyle/>
            <a:p>
              <a:endParaRPr/>
            </a:p>
          </p:txBody>
        </p:sp>
        <p:pic>
          <p:nvPicPr>
            <p:cNvPr id="46" name="object 46"/>
            <p:cNvPicPr/>
            <p:nvPr/>
          </p:nvPicPr>
          <p:blipFill>
            <a:blip r:embed="rId6" cstate="print"/>
            <a:stretch>
              <a:fillRect/>
            </a:stretch>
          </p:blipFill>
          <p:spPr>
            <a:xfrm>
              <a:off x="47349" y="2062180"/>
              <a:ext cx="127000" cy="127005"/>
            </a:xfrm>
            <a:prstGeom prst="rect">
              <a:avLst/>
            </a:prstGeom>
          </p:spPr>
        </p:pic>
      </p:grpSp>
      <p:sp>
        <p:nvSpPr>
          <p:cNvPr id="47" name="object 47"/>
          <p:cNvSpPr/>
          <p:nvPr/>
        </p:nvSpPr>
        <p:spPr>
          <a:xfrm>
            <a:off x="96622" y="2759797"/>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48" name="object 48"/>
          <p:cNvSpPr/>
          <p:nvPr/>
        </p:nvSpPr>
        <p:spPr>
          <a:xfrm>
            <a:off x="111000" y="4360896"/>
            <a:ext cx="0" cy="807720"/>
          </a:xfrm>
          <a:custGeom>
            <a:avLst/>
            <a:gdLst/>
            <a:ahLst/>
            <a:cxnLst/>
            <a:rect l="l" t="t" r="r" b="b"/>
            <a:pathLst>
              <a:path h="807720">
                <a:moveTo>
                  <a:pt x="0" y="0"/>
                </a:moveTo>
                <a:lnTo>
                  <a:pt x="0" y="807554"/>
                </a:lnTo>
              </a:path>
            </a:pathLst>
          </a:custGeom>
          <a:ln w="25400">
            <a:solidFill>
              <a:srgbClr val="A7A9AC"/>
            </a:solidFill>
            <a:prstDash val="dot"/>
          </a:ln>
        </p:spPr>
        <p:txBody>
          <a:bodyPr wrap="square" lIns="0" tIns="0" rIns="0" bIns="0" rtlCol="0"/>
          <a:lstStyle/>
          <a:p>
            <a:endParaRPr/>
          </a:p>
        </p:txBody>
      </p:sp>
      <p:sp>
        <p:nvSpPr>
          <p:cNvPr id="49" name="object 49"/>
          <p:cNvSpPr/>
          <p:nvPr/>
        </p:nvSpPr>
        <p:spPr>
          <a:xfrm>
            <a:off x="98300" y="42712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0" name="object 50"/>
          <p:cNvPicPr/>
          <p:nvPr/>
        </p:nvPicPr>
        <p:blipFill>
          <a:blip r:embed="rId5" cstate="print"/>
          <a:stretch>
            <a:fillRect/>
          </a:stretch>
        </p:blipFill>
        <p:spPr>
          <a:xfrm>
            <a:off x="47500" y="5194207"/>
            <a:ext cx="127000" cy="127002"/>
          </a:xfrm>
          <a:prstGeom prst="rect">
            <a:avLst/>
          </a:prstGeom>
        </p:spPr>
      </p:pic>
      <p:sp>
        <p:nvSpPr>
          <p:cNvPr id="51" name="object 51"/>
          <p:cNvSpPr txBox="1"/>
          <p:nvPr/>
        </p:nvSpPr>
        <p:spPr>
          <a:xfrm>
            <a:off x="10461264" y="6503658"/>
            <a:ext cx="203200" cy="1087120"/>
          </a:xfrm>
          <a:prstGeom prst="rect">
            <a:avLst/>
          </a:prstGeom>
        </p:spPr>
        <p:txBody>
          <a:bodyPr vert="vert"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52" name="object 52"/>
          <p:cNvSpPr/>
          <p:nvPr/>
        </p:nvSpPr>
        <p:spPr>
          <a:xfrm>
            <a:off x="10568247"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53" name="object 53"/>
          <p:cNvSpPr/>
          <p:nvPr/>
        </p:nvSpPr>
        <p:spPr>
          <a:xfrm>
            <a:off x="10555547"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4" name="object 54"/>
          <p:cNvPicPr/>
          <p:nvPr/>
        </p:nvPicPr>
        <p:blipFill>
          <a:blip r:embed="rId7" cstate="print"/>
          <a:stretch>
            <a:fillRect/>
          </a:stretch>
        </p:blipFill>
        <p:spPr>
          <a:xfrm>
            <a:off x="10504747" y="7856684"/>
            <a:ext cx="127000" cy="127002"/>
          </a:xfrm>
          <a:prstGeom prst="rect">
            <a:avLst/>
          </a:prstGeom>
        </p:spPr>
      </p:pic>
      <p:grpSp>
        <p:nvGrpSpPr>
          <p:cNvPr id="55" name="object 55"/>
          <p:cNvGrpSpPr/>
          <p:nvPr/>
        </p:nvGrpSpPr>
        <p:grpSpPr>
          <a:xfrm>
            <a:off x="10504747" y="6110657"/>
            <a:ext cx="127000" cy="288925"/>
            <a:chOff x="10504747" y="6110657"/>
            <a:chExt cx="127000" cy="288925"/>
          </a:xfrm>
        </p:grpSpPr>
        <p:sp>
          <p:nvSpPr>
            <p:cNvPr id="56" name="object 56"/>
            <p:cNvSpPr/>
            <p:nvPr/>
          </p:nvSpPr>
          <p:spPr>
            <a:xfrm>
              <a:off x="10568247"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pic>
          <p:nvPicPr>
            <p:cNvPr id="57" name="object 57"/>
            <p:cNvPicPr/>
            <p:nvPr/>
          </p:nvPicPr>
          <p:blipFill>
            <a:blip r:embed="rId8" cstate="print"/>
            <a:stretch>
              <a:fillRect/>
            </a:stretch>
          </p:blipFill>
          <p:spPr>
            <a:xfrm>
              <a:off x="10504747" y="6110657"/>
              <a:ext cx="127000" cy="127001"/>
            </a:xfrm>
            <a:prstGeom prst="rect">
              <a:avLst/>
            </a:prstGeom>
          </p:spPr>
        </p:pic>
      </p:grpSp>
      <p:sp>
        <p:nvSpPr>
          <p:cNvPr id="58" name="object 58"/>
          <p:cNvSpPr/>
          <p:nvPr/>
        </p:nvSpPr>
        <p:spPr>
          <a:xfrm>
            <a:off x="10555547" y="647405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59" name="object 59"/>
          <p:cNvSpPr txBox="1"/>
          <p:nvPr/>
        </p:nvSpPr>
        <p:spPr>
          <a:xfrm>
            <a:off x="10709" y="11656869"/>
            <a:ext cx="203200" cy="615315"/>
          </a:xfrm>
          <a:prstGeom prst="rect">
            <a:avLst/>
          </a:prstGeom>
        </p:spPr>
        <p:txBody>
          <a:bodyPr vert="vert270"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sp>
        <p:nvSpPr>
          <p:cNvPr id="60" name="object 60"/>
          <p:cNvSpPr/>
          <p:nvPr/>
        </p:nvSpPr>
        <p:spPr>
          <a:xfrm>
            <a:off x="111000" y="8918021"/>
            <a:ext cx="0" cy="2604135"/>
          </a:xfrm>
          <a:custGeom>
            <a:avLst/>
            <a:gdLst/>
            <a:ahLst/>
            <a:cxnLst/>
            <a:rect l="l" t="t" r="r" b="b"/>
            <a:pathLst>
              <a:path h="2604134">
                <a:moveTo>
                  <a:pt x="0" y="2603792"/>
                </a:moveTo>
                <a:lnTo>
                  <a:pt x="0" y="0"/>
                </a:lnTo>
              </a:path>
            </a:pathLst>
          </a:custGeom>
          <a:ln w="25400">
            <a:solidFill>
              <a:srgbClr val="A7A9AC"/>
            </a:solidFill>
            <a:prstDash val="dot"/>
          </a:ln>
        </p:spPr>
        <p:txBody>
          <a:bodyPr wrap="square" lIns="0" tIns="0" rIns="0" bIns="0" rtlCol="0"/>
          <a:lstStyle/>
          <a:p>
            <a:endParaRPr/>
          </a:p>
        </p:txBody>
      </p:sp>
      <p:sp>
        <p:nvSpPr>
          <p:cNvPr id="61" name="object 61"/>
          <p:cNvSpPr/>
          <p:nvPr/>
        </p:nvSpPr>
        <p:spPr>
          <a:xfrm>
            <a:off x="98300" y="11584585"/>
            <a:ext cx="25400" cy="25400"/>
          </a:xfrm>
          <a:custGeom>
            <a:avLst/>
            <a:gdLst/>
            <a:ahLst/>
            <a:cxnLst/>
            <a:rect l="l" t="t" r="r" b="b"/>
            <a:pathLst>
              <a:path w="25400" h="25400">
                <a:moveTo>
                  <a:pt x="0" y="12699"/>
                </a:moveTo>
                <a:lnTo>
                  <a:pt x="3719" y="3719"/>
                </a:lnTo>
                <a:lnTo>
                  <a:pt x="12700" y="0"/>
                </a:lnTo>
                <a:lnTo>
                  <a:pt x="21680" y="3719"/>
                </a:lnTo>
                <a:lnTo>
                  <a:pt x="25400" y="12699"/>
                </a:lnTo>
                <a:lnTo>
                  <a:pt x="21680" y="21680"/>
                </a:lnTo>
                <a:lnTo>
                  <a:pt x="12700" y="25399"/>
                </a:lnTo>
                <a:lnTo>
                  <a:pt x="3719" y="21680"/>
                </a:lnTo>
                <a:lnTo>
                  <a:pt x="0" y="12699"/>
                </a:lnTo>
                <a:close/>
              </a:path>
            </a:pathLst>
          </a:custGeom>
          <a:solidFill>
            <a:srgbClr val="A7A9AC"/>
          </a:solidFill>
        </p:spPr>
        <p:txBody>
          <a:bodyPr wrap="square" lIns="0" tIns="0" rIns="0" bIns="0" rtlCol="0"/>
          <a:lstStyle/>
          <a:p>
            <a:endParaRPr/>
          </a:p>
        </p:txBody>
      </p:sp>
      <p:pic>
        <p:nvPicPr>
          <p:cNvPr id="62" name="object 62"/>
          <p:cNvPicPr/>
          <p:nvPr/>
        </p:nvPicPr>
        <p:blipFill>
          <a:blip r:embed="rId9" cstate="print"/>
          <a:stretch>
            <a:fillRect/>
          </a:stretch>
        </p:blipFill>
        <p:spPr>
          <a:xfrm>
            <a:off x="47500" y="8765986"/>
            <a:ext cx="127000" cy="127000"/>
          </a:xfrm>
          <a:prstGeom prst="rect">
            <a:avLst/>
          </a:prstGeom>
        </p:spPr>
      </p:pic>
      <p:grpSp>
        <p:nvGrpSpPr>
          <p:cNvPr id="63" name="object 63"/>
          <p:cNvGrpSpPr/>
          <p:nvPr/>
        </p:nvGrpSpPr>
        <p:grpSpPr>
          <a:xfrm>
            <a:off x="47500" y="12413341"/>
            <a:ext cx="127000" cy="2212340"/>
            <a:chOff x="47500" y="12413341"/>
            <a:chExt cx="127000" cy="2212340"/>
          </a:xfrm>
        </p:grpSpPr>
        <p:sp>
          <p:nvSpPr>
            <p:cNvPr id="64" name="object 64"/>
            <p:cNvSpPr/>
            <p:nvPr/>
          </p:nvSpPr>
          <p:spPr>
            <a:xfrm>
              <a:off x="111000" y="12413341"/>
              <a:ext cx="0" cy="2060575"/>
            </a:xfrm>
            <a:custGeom>
              <a:avLst/>
              <a:gdLst/>
              <a:ahLst/>
              <a:cxnLst/>
              <a:rect l="l" t="t" r="r" b="b"/>
              <a:pathLst>
                <a:path h="2060575">
                  <a:moveTo>
                    <a:pt x="0" y="0"/>
                  </a:moveTo>
                  <a:lnTo>
                    <a:pt x="0" y="2060574"/>
                  </a:lnTo>
                </a:path>
              </a:pathLst>
            </a:custGeom>
            <a:ln w="25400">
              <a:solidFill>
                <a:srgbClr val="A7A9AC"/>
              </a:solidFill>
              <a:prstDash val="dot"/>
            </a:ln>
          </p:spPr>
          <p:txBody>
            <a:bodyPr wrap="square" lIns="0" tIns="0" rIns="0" bIns="0" rtlCol="0"/>
            <a:lstStyle/>
            <a:p>
              <a:endParaRPr/>
            </a:p>
          </p:txBody>
        </p:sp>
        <p:pic>
          <p:nvPicPr>
            <p:cNvPr id="65" name="object 65"/>
            <p:cNvPicPr/>
            <p:nvPr/>
          </p:nvPicPr>
          <p:blipFill>
            <a:blip r:embed="rId10" cstate="print"/>
            <a:stretch>
              <a:fillRect/>
            </a:stretch>
          </p:blipFill>
          <p:spPr>
            <a:xfrm>
              <a:off x="47500" y="14498680"/>
              <a:ext cx="127000" cy="127006"/>
            </a:xfrm>
            <a:prstGeom prst="rect">
              <a:avLst/>
            </a:prstGeom>
          </p:spPr>
        </p:pic>
      </p:grpSp>
      <p:sp>
        <p:nvSpPr>
          <p:cNvPr id="66" name="object 66"/>
          <p:cNvSpPr/>
          <p:nvPr/>
        </p:nvSpPr>
        <p:spPr>
          <a:xfrm>
            <a:off x="98300" y="12325709"/>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67" name="object 67"/>
          <p:cNvSpPr txBox="1"/>
          <p:nvPr/>
        </p:nvSpPr>
        <p:spPr>
          <a:xfrm>
            <a:off x="10461264" y="11119613"/>
            <a:ext cx="203200" cy="615315"/>
          </a:xfrm>
          <a:prstGeom prst="rect">
            <a:avLst/>
          </a:prstGeom>
        </p:spPr>
        <p:txBody>
          <a:bodyPr vert="vert"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grpSp>
        <p:nvGrpSpPr>
          <p:cNvPr id="68" name="object 68"/>
          <p:cNvGrpSpPr/>
          <p:nvPr/>
        </p:nvGrpSpPr>
        <p:grpSpPr>
          <a:xfrm>
            <a:off x="10500419" y="11869857"/>
            <a:ext cx="127000" cy="2755900"/>
            <a:chOff x="10500419" y="11869857"/>
            <a:chExt cx="127000" cy="2755900"/>
          </a:xfrm>
        </p:grpSpPr>
        <p:sp>
          <p:nvSpPr>
            <p:cNvPr id="69" name="object 69"/>
            <p:cNvSpPr/>
            <p:nvPr/>
          </p:nvSpPr>
          <p:spPr>
            <a:xfrm>
              <a:off x="10563919" y="11869857"/>
              <a:ext cx="0" cy="2604135"/>
            </a:xfrm>
            <a:custGeom>
              <a:avLst/>
              <a:gdLst/>
              <a:ahLst/>
              <a:cxnLst/>
              <a:rect l="l" t="t" r="r" b="b"/>
              <a:pathLst>
                <a:path h="2604134">
                  <a:moveTo>
                    <a:pt x="0" y="0"/>
                  </a:moveTo>
                  <a:lnTo>
                    <a:pt x="0" y="2603792"/>
                  </a:lnTo>
                </a:path>
              </a:pathLst>
            </a:custGeom>
            <a:ln w="25400">
              <a:solidFill>
                <a:srgbClr val="A7A9AC"/>
              </a:solidFill>
              <a:prstDash val="dot"/>
            </a:ln>
          </p:spPr>
          <p:txBody>
            <a:bodyPr wrap="square" lIns="0" tIns="0" rIns="0" bIns="0" rtlCol="0"/>
            <a:lstStyle/>
            <a:p>
              <a:endParaRPr/>
            </a:p>
          </p:txBody>
        </p:sp>
        <p:pic>
          <p:nvPicPr>
            <p:cNvPr id="70" name="object 70"/>
            <p:cNvPicPr/>
            <p:nvPr/>
          </p:nvPicPr>
          <p:blipFill>
            <a:blip r:embed="rId11" cstate="print"/>
            <a:stretch>
              <a:fillRect/>
            </a:stretch>
          </p:blipFill>
          <p:spPr>
            <a:xfrm>
              <a:off x="10500419" y="14498685"/>
              <a:ext cx="127000" cy="127000"/>
            </a:xfrm>
            <a:prstGeom prst="rect">
              <a:avLst/>
            </a:prstGeom>
          </p:spPr>
        </p:pic>
      </p:grpSp>
      <p:sp>
        <p:nvSpPr>
          <p:cNvPr id="71" name="object 71"/>
          <p:cNvSpPr/>
          <p:nvPr/>
        </p:nvSpPr>
        <p:spPr>
          <a:xfrm>
            <a:off x="10551219" y="1178168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72" name="object 72"/>
          <p:cNvSpPr/>
          <p:nvPr/>
        </p:nvSpPr>
        <p:spPr>
          <a:xfrm>
            <a:off x="10563919" y="8917754"/>
            <a:ext cx="0" cy="2060575"/>
          </a:xfrm>
          <a:custGeom>
            <a:avLst/>
            <a:gdLst/>
            <a:ahLst/>
            <a:cxnLst/>
            <a:rect l="l" t="t" r="r" b="b"/>
            <a:pathLst>
              <a:path h="2060575">
                <a:moveTo>
                  <a:pt x="0" y="2060575"/>
                </a:moveTo>
                <a:lnTo>
                  <a:pt x="0" y="0"/>
                </a:lnTo>
              </a:path>
            </a:pathLst>
          </a:custGeom>
          <a:ln w="25400">
            <a:solidFill>
              <a:srgbClr val="A7A9AC"/>
            </a:solidFill>
            <a:prstDash val="dot"/>
          </a:ln>
        </p:spPr>
        <p:txBody>
          <a:bodyPr wrap="square" lIns="0" tIns="0" rIns="0" bIns="0" rtlCol="0"/>
          <a:lstStyle/>
          <a:p>
            <a:endParaRPr/>
          </a:p>
        </p:txBody>
      </p:sp>
      <p:sp>
        <p:nvSpPr>
          <p:cNvPr id="73" name="object 73"/>
          <p:cNvSpPr/>
          <p:nvPr/>
        </p:nvSpPr>
        <p:spPr>
          <a:xfrm>
            <a:off x="10551219" y="11040560"/>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74" name="object 74"/>
          <p:cNvPicPr/>
          <p:nvPr/>
        </p:nvPicPr>
        <p:blipFill>
          <a:blip r:embed="rId12" cstate="print"/>
          <a:stretch>
            <a:fillRect/>
          </a:stretch>
        </p:blipFill>
        <p:spPr>
          <a:xfrm>
            <a:off x="10500419" y="8765986"/>
            <a:ext cx="127000" cy="127003"/>
          </a:xfrm>
          <a:prstGeom prst="rect">
            <a:avLst/>
          </a:prstGeom>
        </p:spPr>
      </p:pic>
      <p:sp>
        <p:nvSpPr>
          <p:cNvPr id="75" name="object 75"/>
          <p:cNvSpPr txBox="1"/>
          <p:nvPr/>
        </p:nvSpPr>
        <p:spPr>
          <a:xfrm>
            <a:off x="4769900" y="14872785"/>
            <a:ext cx="4125595" cy="177800"/>
          </a:xfrm>
          <a:prstGeom prst="rect">
            <a:avLst/>
          </a:prstGeom>
        </p:spPr>
        <p:txBody>
          <a:bodyPr vert="horz" wrap="square" lIns="0" tIns="12700" rIns="0" bIns="0" rtlCol="0">
            <a:spAutoFit/>
          </a:bodyPr>
          <a:lstStyle/>
          <a:p>
            <a:pPr marL="12700" marR="5080">
              <a:lnSpc>
                <a:spcPct val="100000"/>
              </a:lnSpc>
              <a:spcBef>
                <a:spcPts val="100"/>
              </a:spcBef>
            </a:pP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work</a:t>
            </a:r>
            <a:r>
              <a:rPr sz="500" spc="10" dirty="0">
                <a:solidFill>
                  <a:srgbClr val="231F20"/>
                </a:solidFill>
                <a:latin typeface="Arial MT"/>
                <a:cs typeface="Arial MT"/>
              </a:rPr>
              <a:t> </a:t>
            </a:r>
            <a:r>
              <a:rPr sz="500" dirty="0">
                <a:solidFill>
                  <a:srgbClr val="231F20"/>
                </a:solidFill>
                <a:latin typeface="Arial MT"/>
                <a:cs typeface="Arial MT"/>
              </a:rPr>
              <a:t>is</a:t>
            </a:r>
            <a:r>
              <a:rPr sz="500" spc="10" dirty="0">
                <a:solidFill>
                  <a:srgbClr val="231F20"/>
                </a:solidFill>
                <a:latin typeface="Arial MT"/>
                <a:cs typeface="Arial MT"/>
              </a:rPr>
              <a:t> </a:t>
            </a:r>
            <a:r>
              <a:rPr sz="500" spc="-10" dirty="0">
                <a:solidFill>
                  <a:srgbClr val="231F20"/>
                </a:solidFill>
                <a:latin typeface="Arial MT"/>
                <a:cs typeface="Arial MT"/>
              </a:rPr>
              <a:t>licensed</a:t>
            </a:r>
            <a:r>
              <a:rPr sz="500" spc="15" dirty="0">
                <a:solidFill>
                  <a:srgbClr val="231F20"/>
                </a:solidFill>
                <a:latin typeface="Arial MT"/>
                <a:cs typeface="Arial MT"/>
              </a:rPr>
              <a:t> </a:t>
            </a:r>
            <a:r>
              <a:rPr sz="500" dirty="0">
                <a:solidFill>
                  <a:srgbClr val="231F20"/>
                </a:solidFill>
                <a:latin typeface="Arial MT"/>
                <a:cs typeface="Arial MT"/>
              </a:rPr>
              <a:t>under</a:t>
            </a:r>
            <a:r>
              <a:rPr sz="500" spc="10" dirty="0">
                <a:solidFill>
                  <a:srgbClr val="231F20"/>
                </a:solidFill>
                <a:latin typeface="Arial MT"/>
                <a:cs typeface="Arial MT"/>
              </a:rPr>
              <a:t> </a:t>
            </a:r>
            <a:r>
              <a:rPr sz="500" dirty="0">
                <a:solidFill>
                  <a:srgbClr val="231F20"/>
                </a:solidFill>
                <a:latin typeface="Arial MT"/>
                <a:cs typeface="Arial MT"/>
              </a:rPr>
              <a:t>the</a:t>
            </a:r>
            <a:r>
              <a:rPr sz="500" spc="10" dirty="0">
                <a:solidFill>
                  <a:srgbClr val="231F20"/>
                </a:solidFill>
                <a:latin typeface="Arial MT"/>
                <a:cs typeface="Arial MT"/>
              </a:rPr>
              <a:t> </a:t>
            </a:r>
            <a:r>
              <a:rPr sz="500" spc="-10" dirty="0">
                <a:solidFill>
                  <a:srgbClr val="231F20"/>
                </a:solidFill>
                <a:latin typeface="Arial MT"/>
                <a:cs typeface="Arial MT"/>
              </a:rPr>
              <a:t>Creative</a:t>
            </a:r>
            <a:r>
              <a:rPr sz="500" spc="10" dirty="0">
                <a:solidFill>
                  <a:srgbClr val="231F20"/>
                </a:solidFill>
                <a:latin typeface="Arial MT"/>
                <a:cs typeface="Arial MT"/>
              </a:rPr>
              <a:t> </a:t>
            </a:r>
            <a:r>
              <a:rPr sz="500" dirty="0">
                <a:solidFill>
                  <a:srgbClr val="231F20"/>
                </a:solidFill>
                <a:latin typeface="Arial MT"/>
                <a:cs typeface="Arial MT"/>
              </a:rPr>
              <a:t>Commons</a:t>
            </a:r>
            <a:r>
              <a:rPr sz="500" spc="-20" dirty="0">
                <a:solidFill>
                  <a:srgbClr val="231F20"/>
                </a:solidFill>
                <a:latin typeface="Arial MT"/>
                <a:cs typeface="Arial MT"/>
              </a:rPr>
              <a:t> </a:t>
            </a:r>
            <a:r>
              <a:rPr sz="500" spc="-10" dirty="0">
                <a:solidFill>
                  <a:srgbClr val="231F20"/>
                </a:solidFill>
                <a:latin typeface="Arial MT"/>
                <a:cs typeface="Arial MT"/>
              </a:rPr>
              <a:t>Attribution-ShareAlike</a:t>
            </a:r>
            <a:r>
              <a:rPr sz="500" spc="10" dirty="0">
                <a:solidFill>
                  <a:srgbClr val="231F20"/>
                </a:solidFill>
                <a:latin typeface="Arial MT"/>
                <a:cs typeface="Arial MT"/>
              </a:rPr>
              <a:t> </a:t>
            </a:r>
            <a:r>
              <a:rPr sz="500" dirty="0">
                <a:solidFill>
                  <a:srgbClr val="231F20"/>
                </a:solidFill>
                <a:latin typeface="Arial MT"/>
                <a:cs typeface="Arial MT"/>
              </a:rPr>
              <a:t>3.0</a:t>
            </a:r>
            <a:r>
              <a:rPr sz="500" spc="15" dirty="0">
                <a:solidFill>
                  <a:srgbClr val="231F20"/>
                </a:solidFill>
                <a:latin typeface="Arial MT"/>
                <a:cs typeface="Arial MT"/>
              </a:rPr>
              <a:t> </a:t>
            </a:r>
            <a:r>
              <a:rPr sz="500" spc="-10" dirty="0">
                <a:solidFill>
                  <a:srgbClr val="231F20"/>
                </a:solidFill>
                <a:latin typeface="Arial MT"/>
                <a:cs typeface="Arial MT"/>
              </a:rPr>
              <a:t>Unported</a:t>
            </a:r>
            <a:r>
              <a:rPr sz="500" spc="10" dirty="0">
                <a:solidFill>
                  <a:srgbClr val="231F20"/>
                </a:solidFill>
                <a:latin typeface="Arial MT"/>
                <a:cs typeface="Arial MT"/>
              </a:rPr>
              <a:t> </a:t>
            </a:r>
            <a:r>
              <a:rPr sz="500" dirty="0">
                <a:solidFill>
                  <a:srgbClr val="231F20"/>
                </a:solidFill>
                <a:latin typeface="Arial MT"/>
                <a:cs typeface="Arial MT"/>
              </a:rPr>
              <a:t>License. </a:t>
            </a:r>
            <a:r>
              <a:rPr sz="500" spc="-20" dirty="0">
                <a:solidFill>
                  <a:srgbClr val="231F20"/>
                </a:solidFill>
                <a:latin typeface="Arial MT"/>
                <a:cs typeface="Arial MT"/>
              </a:rPr>
              <a:t>To</a:t>
            </a:r>
            <a:r>
              <a:rPr sz="500" spc="10" dirty="0">
                <a:solidFill>
                  <a:srgbClr val="231F20"/>
                </a:solidFill>
                <a:latin typeface="Arial MT"/>
                <a:cs typeface="Arial MT"/>
              </a:rPr>
              <a:t> </a:t>
            </a:r>
            <a:r>
              <a:rPr sz="500" dirty="0">
                <a:solidFill>
                  <a:srgbClr val="231F20"/>
                </a:solidFill>
                <a:latin typeface="Arial MT"/>
                <a:cs typeface="Arial MT"/>
              </a:rPr>
              <a:t>view</a:t>
            </a:r>
            <a:r>
              <a:rPr sz="500" spc="10" dirty="0">
                <a:solidFill>
                  <a:srgbClr val="231F20"/>
                </a:solidFill>
                <a:latin typeface="Arial MT"/>
                <a:cs typeface="Arial MT"/>
              </a:rPr>
              <a:t> </a:t>
            </a:r>
            <a:r>
              <a:rPr sz="500" dirty="0">
                <a:solidFill>
                  <a:srgbClr val="231F20"/>
                </a:solidFill>
                <a:latin typeface="Arial MT"/>
                <a:cs typeface="Arial MT"/>
              </a:rPr>
              <a:t>a</a:t>
            </a:r>
            <a:r>
              <a:rPr sz="500" spc="15" dirty="0">
                <a:solidFill>
                  <a:srgbClr val="231F20"/>
                </a:solidFill>
                <a:latin typeface="Arial MT"/>
                <a:cs typeface="Arial MT"/>
              </a:rPr>
              <a:t> </a:t>
            </a:r>
            <a:r>
              <a:rPr sz="500" dirty="0">
                <a:solidFill>
                  <a:srgbClr val="231F20"/>
                </a:solidFill>
                <a:latin typeface="Arial MT"/>
                <a:cs typeface="Arial MT"/>
              </a:rPr>
              <a:t>copy</a:t>
            </a:r>
            <a:r>
              <a:rPr sz="500" spc="10" dirty="0">
                <a:solidFill>
                  <a:srgbClr val="231F20"/>
                </a:solidFill>
                <a:latin typeface="Arial MT"/>
                <a:cs typeface="Arial MT"/>
              </a:rPr>
              <a:t> </a:t>
            </a:r>
            <a:r>
              <a:rPr sz="500" dirty="0">
                <a:solidFill>
                  <a:srgbClr val="231F20"/>
                </a:solidFill>
                <a:latin typeface="Arial MT"/>
                <a:cs typeface="Arial MT"/>
              </a:rPr>
              <a:t>of</a:t>
            </a:r>
            <a:r>
              <a:rPr sz="500" spc="10" dirty="0">
                <a:solidFill>
                  <a:srgbClr val="231F20"/>
                </a:solidFill>
                <a:latin typeface="Arial MT"/>
                <a:cs typeface="Arial MT"/>
              </a:rPr>
              <a:t> </a:t>
            </a: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license,</a:t>
            </a:r>
            <a:r>
              <a:rPr sz="500" spc="15" dirty="0">
                <a:solidFill>
                  <a:srgbClr val="231F20"/>
                </a:solidFill>
                <a:latin typeface="Arial MT"/>
                <a:cs typeface="Arial MT"/>
              </a:rPr>
              <a:t> </a:t>
            </a:r>
            <a:r>
              <a:rPr sz="500" dirty="0">
                <a:solidFill>
                  <a:srgbClr val="231F20"/>
                </a:solidFill>
                <a:latin typeface="Arial MT"/>
                <a:cs typeface="Arial MT"/>
              </a:rPr>
              <a:t>visit</a:t>
            </a:r>
            <a:r>
              <a:rPr sz="500" spc="10" dirty="0">
                <a:solidFill>
                  <a:srgbClr val="231F20"/>
                </a:solidFill>
                <a:latin typeface="Arial MT"/>
                <a:cs typeface="Arial MT"/>
              </a:rPr>
              <a:t> </a:t>
            </a:r>
            <a:r>
              <a:rPr sz="500" spc="-10" dirty="0">
                <a:solidFill>
                  <a:srgbClr val="231F20"/>
                </a:solidFill>
                <a:latin typeface="Arial MT"/>
                <a:cs typeface="Arial MT"/>
                <a:hlinkClick r:id="rId13"/>
              </a:rPr>
              <a:t>http://creative-</a:t>
            </a:r>
            <a:r>
              <a:rPr sz="500" spc="500" dirty="0">
                <a:solidFill>
                  <a:srgbClr val="231F20"/>
                </a:solidFill>
                <a:latin typeface="Arial MT"/>
                <a:cs typeface="Arial MT"/>
              </a:rPr>
              <a:t> </a:t>
            </a:r>
            <a:r>
              <a:rPr sz="500" dirty="0">
                <a:solidFill>
                  <a:srgbClr val="231F20"/>
                </a:solidFill>
                <a:latin typeface="Arial MT"/>
                <a:cs typeface="Arial MT"/>
              </a:rPr>
              <a:t>commons.org/licenses/by-sa/3.0/ or</a:t>
            </a:r>
            <a:r>
              <a:rPr sz="500" spc="5" dirty="0">
                <a:solidFill>
                  <a:srgbClr val="231F20"/>
                </a:solidFill>
                <a:latin typeface="Arial MT"/>
                <a:cs typeface="Arial MT"/>
              </a:rPr>
              <a:t> </a:t>
            </a:r>
            <a:r>
              <a:rPr sz="500" dirty="0">
                <a:solidFill>
                  <a:srgbClr val="231F20"/>
                </a:solidFill>
                <a:latin typeface="Arial MT"/>
                <a:cs typeface="Arial MT"/>
              </a:rPr>
              <a:t>send</a:t>
            </a:r>
            <a:r>
              <a:rPr sz="500" spc="5" dirty="0">
                <a:solidFill>
                  <a:srgbClr val="231F20"/>
                </a:solidFill>
                <a:latin typeface="Arial MT"/>
                <a:cs typeface="Arial MT"/>
              </a:rPr>
              <a:t> </a:t>
            </a:r>
            <a:r>
              <a:rPr sz="500" dirty="0">
                <a:solidFill>
                  <a:srgbClr val="231F20"/>
                </a:solidFill>
                <a:latin typeface="Arial MT"/>
                <a:cs typeface="Arial MT"/>
              </a:rPr>
              <a:t>a</a:t>
            </a:r>
            <a:r>
              <a:rPr sz="500" spc="5" dirty="0">
                <a:solidFill>
                  <a:srgbClr val="231F20"/>
                </a:solidFill>
                <a:latin typeface="Arial MT"/>
                <a:cs typeface="Arial MT"/>
              </a:rPr>
              <a:t> </a:t>
            </a:r>
            <a:r>
              <a:rPr sz="500" dirty="0">
                <a:solidFill>
                  <a:srgbClr val="231F20"/>
                </a:solidFill>
                <a:latin typeface="Arial MT"/>
                <a:cs typeface="Arial MT"/>
              </a:rPr>
              <a:t>letter to</a:t>
            </a:r>
            <a:r>
              <a:rPr sz="500" spc="5" dirty="0">
                <a:solidFill>
                  <a:srgbClr val="231F20"/>
                </a:solidFill>
                <a:latin typeface="Arial MT"/>
                <a:cs typeface="Arial MT"/>
              </a:rPr>
              <a:t> </a:t>
            </a:r>
            <a:r>
              <a:rPr sz="500" spc="-10" dirty="0">
                <a:solidFill>
                  <a:srgbClr val="231F20"/>
                </a:solidFill>
                <a:latin typeface="Arial MT"/>
                <a:cs typeface="Arial MT"/>
              </a:rPr>
              <a:t>Creative</a:t>
            </a:r>
            <a:r>
              <a:rPr sz="500" spc="5" dirty="0">
                <a:solidFill>
                  <a:srgbClr val="231F20"/>
                </a:solidFill>
                <a:latin typeface="Arial MT"/>
                <a:cs typeface="Arial MT"/>
              </a:rPr>
              <a:t> </a:t>
            </a:r>
            <a:r>
              <a:rPr sz="500" dirty="0">
                <a:solidFill>
                  <a:srgbClr val="231F20"/>
                </a:solidFill>
                <a:latin typeface="Arial MT"/>
                <a:cs typeface="Arial MT"/>
              </a:rPr>
              <a:t>Commons,</a:t>
            </a:r>
            <a:r>
              <a:rPr sz="500" spc="5" dirty="0">
                <a:solidFill>
                  <a:srgbClr val="231F20"/>
                </a:solidFill>
                <a:latin typeface="Arial MT"/>
                <a:cs typeface="Arial MT"/>
              </a:rPr>
              <a:t> </a:t>
            </a:r>
            <a:r>
              <a:rPr sz="500" dirty="0">
                <a:solidFill>
                  <a:srgbClr val="231F20"/>
                </a:solidFill>
                <a:latin typeface="Arial MT"/>
                <a:cs typeface="Arial MT"/>
              </a:rPr>
              <a:t>444 Castro</a:t>
            </a:r>
            <a:r>
              <a:rPr sz="500" spc="5" dirty="0">
                <a:solidFill>
                  <a:srgbClr val="231F20"/>
                </a:solidFill>
                <a:latin typeface="Arial MT"/>
                <a:cs typeface="Arial MT"/>
              </a:rPr>
              <a:t> </a:t>
            </a:r>
            <a:r>
              <a:rPr sz="500" dirty="0">
                <a:solidFill>
                  <a:srgbClr val="231F20"/>
                </a:solidFill>
                <a:latin typeface="Arial MT"/>
                <a:cs typeface="Arial MT"/>
              </a:rPr>
              <a:t>Street,</a:t>
            </a:r>
            <a:r>
              <a:rPr sz="500" spc="5" dirty="0">
                <a:solidFill>
                  <a:srgbClr val="231F20"/>
                </a:solidFill>
                <a:latin typeface="Arial MT"/>
                <a:cs typeface="Arial MT"/>
              </a:rPr>
              <a:t> </a:t>
            </a:r>
            <a:r>
              <a:rPr sz="500" dirty="0">
                <a:solidFill>
                  <a:srgbClr val="231F20"/>
                </a:solidFill>
                <a:latin typeface="Arial MT"/>
                <a:cs typeface="Arial MT"/>
              </a:rPr>
              <a:t>Suite</a:t>
            </a:r>
            <a:r>
              <a:rPr sz="500" spc="5" dirty="0">
                <a:solidFill>
                  <a:srgbClr val="231F20"/>
                </a:solidFill>
                <a:latin typeface="Arial MT"/>
                <a:cs typeface="Arial MT"/>
              </a:rPr>
              <a:t> </a:t>
            </a:r>
            <a:r>
              <a:rPr sz="500" dirty="0">
                <a:solidFill>
                  <a:srgbClr val="231F20"/>
                </a:solidFill>
                <a:latin typeface="Arial MT"/>
                <a:cs typeface="Arial MT"/>
              </a:rPr>
              <a:t>900, </a:t>
            </a:r>
            <a:r>
              <a:rPr sz="500" spc="-10" dirty="0">
                <a:solidFill>
                  <a:srgbClr val="231F20"/>
                </a:solidFill>
                <a:latin typeface="Arial MT"/>
                <a:cs typeface="Arial MT"/>
              </a:rPr>
              <a:t>Mountain</a:t>
            </a:r>
            <a:r>
              <a:rPr sz="500" spc="5" dirty="0">
                <a:solidFill>
                  <a:srgbClr val="231F20"/>
                </a:solidFill>
                <a:latin typeface="Arial MT"/>
                <a:cs typeface="Arial MT"/>
              </a:rPr>
              <a:t> </a:t>
            </a:r>
            <a:r>
              <a:rPr sz="500" spc="-10" dirty="0">
                <a:solidFill>
                  <a:srgbClr val="231F20"/>
                </a:solidFill>
                <a:latin typeface="Arial MT"/>
                <a:cs typeface="Arial MT"/>
              </a:rPr>
              <a:t>View,</a:t>
            </a:r>
            <a:r>
              <a:rPr sz="500" spc="5" dirty="0">
                <a:solidFill>
                  <a:srgbClr val="231F20"/>
                </a:solidFill>
                <a:latin typeface="Arial MT"/>
                <a:cs typeface="Arial MT"/>
              </a:rPr>
              <a:t> </a:t>
            </a:r>
            <a:r>
              <a:rPr sz="500" dirty="0">
                <a:solidFill>
                  <a:srgbClr val="231F20"/>
                </a:solidFill>
                <a:latin typeface="Arial MT"/>
                <a:cs typeface="Arial MT"/>
              </a:rPr>
              <a:t>California,</a:t>
            </a:r>
            <a:r>
              <a:rPr sz="500" spc="5" dirty="0">
                <a:solidFill>
                  <a:srgbClr val="231F20"/>
                </a:solidFill>
                <a:latin typeface="Arial MT"/>
                <a:cs typeface="Arial MT"/>
              </a:rPr>
              <a:t> </a:t>
            </a:r>
            <a:r>
              <a:rPr sz="500" dirty="0">
                <a:solidFill>
                  <a:srgbClr val="231F20"/>
                </a:solidFill>
                <a:latin typeface="Arial MT"/>
                <a:cs typeface="Arial MT"/>
              </a:rPr>
              <a:t>94041, </a:t>
            </a:r>
            <a:r>
              <a:rPr sz="500" spc="-20" dirty="0">
                <a:solidFill>
                  <a:srgbClr val="231F20"/>
                </a:solidFill>
                <a:latin typeface="Arial MT"/>
                <a:cs typeface="Arial MT"/>
              </a:rPr>
              <a:t>USA.</a:t>
            </a:r>
            <a:endParaRPr sz="500">
              <a:latin typeface="Arial MT"/>
              <a:cs typeface="Arial MT"/>
            </a:endParaRPr>
          </a:p>
        </p:txBody>
      </p:sp>
      <p:grpSp>
        <p:nvGrpSpPr>
          <p:cNvPr id="76" name="object 76"/>
          <p:cNvGrpSpPr/>
          <p:nvPr/>
        </p:nvGrpSpPr>
        <p:grpSpPr>
          <a:xfrm>
            <a:off x="3736799" y="14871224"/>
            <a:ext cx="880744" cy="160655"/>
            <a:chOff x="3736799" y="14871224"/>
            <a:chExt cx="880744" cy="160655"/>
          </a:xfrm>
        </p:grpSpPr>
        <p:pic>
          <p:nvPicPr>
            <p:cNvPr id="77" name="object 77"/>
            <p:cNvPicPr/>
            <p:nvPr/>
          </p:nvPicPr>
          <p:blipFill>
            <a:blip r:embed="rId14" cstate="print"/>
            <a:stretch>
              <a:fillRect/>
            </a:stretch>
          </p:blipFill>
          <p:spPr>
            <a:xfrm>
              <a:off x="3736799" y="14871224"/>
              <a:ext cx="160199" cy="160199"/>
            </a:xfrm>
            <a:prstGeom prst="rect">
              <a:avLst/>
            </a:prstGeom>
          </p:spPr>
        </p:pic>
        <p:pic>
          <p:nvPicPr>
            <p:cNvPr id="78" name="object 78"/>
            <p:cNvPicPr/>
            <p:nvPr/>
          </p:nvPicPr>
          <p:blipFill>
            <a:blip r:embed="rId15" cstate="print"/>
            <a:stretch>
              <a:fillRect/>
            </a:stretch>
          </p:blipFill>
          <p:spPr>
            <a:xfrm>
              <a:off x="3916800" y="14871224"/>
              <a:ext cx="160199" cy="160199"/>
            </a:xfrm>
            <a:prstGeom prst="rect">
              <a:avLst/>
            </a:prstGeom>
          </p:spPr>
        </p:pic>
        <p:pic>
          <p:nvPicPr>
            <p:cNvPr id="79" name="object 79"/>
            <p:cNvPicPr/>
            <p:nvPr/>
          </p:nvPicPr>
          <p:blipFill>
            <a:blip r:embed="rId16" cstate="print"/>
            <a:stretch>
              <a:fillRect/>
            </a:stretch>
          </p:blipFill>
          <p:spPr>
            <a:xfrm>
              <a:off x="4096799" y="14871224"/>
              <a:ext cx="160199" cy="160199"/>
            </a:xfrm>
            <a:prstGeom prst="rect">
              <a:avLst/>
            </a:prstGeom>
          </p:spPr>
        </p:pic>
        <p:pic>
          <p:nvPicPr>
            <p:cNvPr id="80" name="object 80"/>
            <p:cNvPicPr/>
            <p:nvPr/>
          </p:nvPicPr>
          <p:blipFill>
            <a:blip r:embed="rId17" cstate="print"/>
            <a:stretch>
              <a:fillRect/>
            </a:stretch>
          </p:blipFill>
          <p:spPr>
            <a:xfrm>
              <a:off x="4276799" y="14871224"/>
              <a:ext cx="160199" cy="160199"/>
            </a:xfrm>
            <a:prstGeom prst="rect">
              <a:avLst/>
            </a:prstGeom>
          </p:spPr>
        </p:pic>
        <p:pic>
          <p:nvPicPr>
            <p:cNvPr id="81" name="object 81"/>
            <p:cNvPicPr/>
            <p:nvPr/>
          </p:nvPicPr>
          <p:blipFill>
            <a:blip r:embed="rId18" cstate="print"/>
            <a:stretch>
              <a:fillRect/>
            </a:stretch>
          </p:blipFill>
          <p:spPr>
            <a:xfrm>
              <a:off x="4456800" y="14871224"/>
              <a:ext cx="160199" cy="160199"/>
            </a:xfrm>
            <a:prstGeom prst="rect">
              <a:avLst/>
            </a:prstGeom>
          </p:spPr>
        </p:pic>
      </p:grpSp>
      <p:sp>
        <p:nvSpPr>
          <p:cNvPr id="83" name="TextBox 82">
            <a:extLst>
              <a:ext uri="{FF2B5EF4-FFF2-40B4-BE49-F238E27FC236}">
                <a16:creationId xmlns:a16="http://schemas.microsoft.com/office/drawing/2014/main" id="{A09E8CED-1504-8354-A3C1-95BF5094942C}"/>
              </a:ext>
            </a:extLst>
          </p:cNvPr>
          <p:cNvSpPr txBox="1"/>
          <p:nvPr/>
        </p:nvSpPr>
        <p:spPr>
          <a:xfrm>
            <a:off x="353453" y="2501916"/>
            <a:ext cx="6585693" cy="533800"/>
          </a:xfrm>
          <a:prstGeom prst="rect">
            <a:avLst/>
          </a:prstGeom>
          <a:noFill/>
        </p:spPr>
        <p:txBody>
          <a:bodyPr wrap="square">
            <a:spAutoFit/>
          </a:bodyPr>
          <a:lstStyle/>
          <a:p>
            <a:pPr>
              <a:lnSpc>
                <a:spcPct val="115000"/>
              </a:lnSpc>
              <a:spcAft>
                <a:spcPts val="800"/>
              </a:spcAft>
              <a:buNone/>
            </a:pPr>
            <a:r>
              <a:rPr lang="en-US"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rPr>
              <a:t>“I’m not a scientist, but I want to understand how pandemics shaped the past and what that can teach us today.”</a:t>
            </a:r>
            <a:endParaRPr lang="en-CH"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rPr>
              <a:t>"It’s wild how history repeats itself. If we saw it coming before, why weren’t we better prepared?"</a:t>
            </a:r>
            <a:endParaRPr lang="en-CH"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p:txBody>
      </p:sp>
      <p:pic>
        <p:nvPicPr>
          <p:cNvPr id="84" name="Grafik 1" descr="Ein Bild, das Menschliches Gesicht, Lächeln, Kleidung, Person enthält.&#10;&#10;KI-generierte Inhalte können fehlerhaft sein.">
            <a:extLst>
              <a:ext uri="{FF2B5EF4-FFF2-40B4-BE49-F238E27FC236}">
                <a16:creationId xmlns:a16="http://schemas.microsoft.com/office/drawing/2014/main" id="{314955F5-D705-FD62-17AD-E89E3EF981AA}"/>
              </a:ext>
            </a:extLst>
          </p:cNvPr>
          <p:cNvPicPr>
            <a:picLocks noChangeAspect="1"/>
          </p:cNvPicPr>
          <p:nvPr/>
        </p:nvPicPr>
        <p:blipFill>
          <a:blip r:embed="rId19"/>
          <a:srcRect r="50491"/>
          <a:stretch>
            <a:fillRect/>
          </a:stretch>
        </p:blipFill>
        <p:spPr>
          <a:xfrm>
            <a:off x="7605999" y="258485"/>
            <a:ext cx="2460021" cy="3299136"/>
          </a:xfrm>
          <a:prstGeom prst="rect">
            <a:avLst/>
          </a:prstGeom>
        </p:spPr>
      </p:pic>
      <p:sp>
        <p:nvSpPr>
          <p:cNvPr id="86" name="TextBox 85">
            <a:extLst>
              <a:ext uri="{FF2B5EF4-FFF2-40B4-BE49-F238E27FC236}">
                <a16:creationId xmlns:a16="http://schemas.microsoft.com/office/drawing/2014/main" id="{1FAEF596-BE51-C4D7-8153-914641D22560}"/>
              </a:ext>
            </a:extLst>
          </p:cNvPr>
          <p:cNvSpPr txBox="1"/>
          <p:nvPr/>
        </p:nvSpPr>
        <p:spPr>
          <a:xfrm>
            <a:off x="353453" y="4251854"/>
            <a:ext cx="9811223" cy="707886"/>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Keller is a 34-year-old communications specialist living in Bern, Switzerland. She works full-time at a communications agency and shares her home with her partner and their dog. She holds a bachelor’s degree in communication and has an average level of digital literacy: she's comfortable with digital tools, websites, and interactive content but not deeply tech-savvy. Anna is a curious, socially aware individual who enjoys light, engaging stories about history, especially when they relate to current issues. She spends her free time walking in nature, browsing social media, and discovering surprising facts about Swiss history.</a:t>
            </a:r>
          </a:p>
        </p:txBody>
      </p:sp>
      <p:sp>
        <p:nvSpPr>
          <p:cNvPr id="88" name="TextBox 87">
            <a:extLst>
              <a:ext uri="{FF2B5EF4-FFF2-40B4-BE49-F238E27FC236}">
                <a16:creationId xmlns:a16="http://schemas.microsoft.com/office/drawing/2014/main" id="{C0EDAF98-A7EB-F3E6-3D32-5C0EAC54FCB7}"/>
              </a:ext>
            </a:extLst>
          </p:cNvPr>
          <p:cNvSpPr txBox="1"/>
          <p:nvPr/>
        </p:nvSpPr>
        <p:spPr>
          <a:xfrm>
            <a:off x="326016" y="6400036"/>
            <a:ext cx="4969884" cy="1331134"/>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Anna’s main motivation is to understand how past pandemics affected society and what we can learn from them today. She's not looking for expert-level analysis but rather wants to grasp the broader historical and social impacts in a way that feels approachable. Her underlying desire is to feel more confident discussing these topics with others and to satisfy her curiosity about how her own region experienced historical public health events. She enjoys being able to share unexpected insights with friends or on social media, especially when they’re thought-provoking or locally relevant.</a:t>
            </a:r>
          </a:p>
        </p:txBody>
      </p:sp>
      <p:sp>
        <p:nvSpPr>
          <p:cNvPr id="90" name="TextBox 89">
            <a:extLst>
              <a:ext uri="{FF2B5EF4-FFF2-40B4-BE49-F238E27FC236}">
                <a16:creationId xmlns:a16="http://schemas.microsoft.com/office/drawing/2014/main" id="{C8FFCD8C-CEB2-624E-1594-488A232E0EDF}"/>
              </a:ext>
            </a:extLst>
          </p:cNvPr>
          <p:cNvSpPr txBox="1"/>
          <p:nvPr/>
        </p:nvSpPr>
        <p:spPr>
          <a:xfrm>
            <a:off x="5639567" y="6515605"/>
            <a:ext cx="4694798" cy="1323439"/>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approaches topics like pandemics with emotional curiosity. She doesn’t want to feel overwhelmed or excluded by overly technical or academic content. Instead, she values websites and resources that feel welcoming, human-centred, and clearly explain ideas without making her feel out of her depth. She expects visual content and storytelling to do the heavy lifting. When she visits a website or data visualization, she's hoping for a meaningful connection something that relates to her life today and sparks a deeper understanding of the past.</a:t>
            </a:r>
          </a:p>
        </p:txBody>
      </p:sp>
      <p:sp>
        <p:nvSpPr>
          <p:cNvPr id="92" name="TextBox 91">
            <a:extLst>
              <a:ext uri="{FF2B5EF4-FFF2-40B4-BE49-F238E27FC236}">
                <a16:creationId xmlns:a16="http://schemas.microsoft.com/office/drawing/2014/main" id="{704B340B-8312-319E-1D6E-9FFDCDA0B3DB}"/>
              </a:ext>
            </a:extLst>
          </p:cNvPr>
          <p:cNvSpPr txBox="1"/>
          <p:nvPr/>
        </p:nvSpPr>
        <p:spPr>
          <a:xfrm>
            <a:off x="434643" y="9194527"/>
            <a:ext cx="9899722" cy="861774"/>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engages most with content she can relate to or that offers a fresh perspective on current issues. She enjoys browsing Instagram and YouTube, especially for short videos, infographics, and emotional storytelling. She’s likely to click on interactive maps or scroll-based stories that feel intuitive and visually rich. However, she tends to skip dense academic texts or complex charts unless something emotionally hooks her first. </a:t>
            </a:r>
          </a:p>
          <a:p>
            <a:r>
              <a:rPr lang="en-GB" sz="1000" dirty="0">
                <a:solidFill>
                  <a:schemeClr val="bg1">
                    <a:lumMod val="50000"/>
                  </a:schemeClr>
                </a:solidFill>
                <a:latin typeface="Arial" panose="020B0604020202020204" pitchFamily="34" charset="0"/>
                <a:cs typeface="Arial" panose="020B0604020202020204" pitchFamily="34" charset="0"/>
              </a:rPr>
              <a:t>She trusts sources that feel down-to-earth and relevant to her life, and she’s often drawn in by local stories or surprising historical facts. When something is too technical, cold, or assumes expert knowledge, she loses interest quickly.</a:t>
            </a:r>
          </a:p>
        </p:txBody>
      </p:sp>
      <p:sp>
        <p:nvSpPr>
          <p:cNvPr id="93" name="TextBox 92">
            <a:extLst>
              <a:ext uri="{FF2B5EF4-FFF2-40B4-BE49-F238E27FC236}">
                <a16:creationId xmlns:a16="http://schemas.microsoft.com/office/drawing/2014/main" id="{28CBDE03-732B-879F-E846-7E82BFCCC297}"/>
              </a:ext>
            </a:extLst>
          </p:cNvPr>
          <p:cNvSpPr txBox="1"/>
          <p:nvPr/>
        </p:nvSpPr>
        <p:spPr>
          <a:xfrm>
            <a:off x="2810958" y="11496504"/>
            <a:ext cx="7406868" cy="553998"/>
          </a:xfrm>
          <a:prstGeom prst="rect">
            <a:avLst/>
          </a:prstGeom>
          <a:noFill/>
        </p:spPr>
        <p:txBody>
          <a:bodyPr wrap="square" rtlCol="0">
            <a:spAutoFit/>
          </a:bodyPr>
          <a:lstStyle/>
          <a:p>
            <a:r>
              <a:rPr lang="en-GB" sz="1000" dirty="0">
                <a:solidFill>
                  <a:schemeClr val="bg1">
                    <a:lumMod val="50000"/>
                  </a:schemeClr>
                </a:solidFill>
              </a:rPr>
              <a:t>Anna reflects a post-COVID trend of wanting to understand public health and history better. She prefers quick, human-centred learning with emotional stories and local relevance. She values content that’s easy to grasp and believes everyone should be able to understand important topics not just experts</a:t>
            </a:r>
          </a:p>
        </p:txBody>
      </p:sp>
      <p:sp>
        <p:nvSpPr>
          <p:cNvPr id="94" name="TextBox 93">
            <a:extLst>
              <a:ext uri="{FF2B5EF4-FFF2-40B4-BE49-F238E27FC236}">
                <a16:creationId xmlns:a16="http://schemas.microsoft.com/office/drawing/2014/main" id="{C472659A-C7D8-5C86-62AF-8051BB90D3A5}"/>
              </a:ext>
            </a:extLst>
          </p:cNvPr>
          <p:cNvSpPr txBox="1"/>
          <p:nvPr/>
        </p:nvSpPr>
        <p:spPr>
          <a:xfrm>
            <a:off x="2851284" y="12363083"/>
            <a:ext cx="7379404" cy="553998"/>
          </a:xfrm>
          <a:prstGeom prst="rect">
            <a:avLst/>
          </a:prstGeom>
          <a:noFill/>
        </p:spPr>
        <p:txBody>
          <a:bodyPr wrap="square" rtlCol="0">
            <a:spAutoFit/>
          </a:bodyPr>
          <a:lstStyle/>
          <a:p>
            <a:r>
              <a:rPr lang="en-GB" sz="1000" dirty="0">
                <a:solidFill>
                  <a:schemeClr val="bg1">
                    <a:lumMod val="50000"/>
                  </a:schemeClr>
                </a:solidFill>
              </a:rPr>
              <a:t>All three matter to Anna, but emotional and expressive benefits matter most. She wants to feel informed and confident, and she loves sharing content that makes her seem thoughtful and socially aware. Functionally, she also appreciates when complex topics are made simple.</a:t>
            </a:r>
          </a:p>
        </p:txBody>
      </p:sp>
      <p:sp>
        <p:nvSpPr>
          <p:cNvPr id="95" name="TextBox 94">
            <a:extLst>
              <a:ext uri="{FF2B5EF4-FFF2-40B4-BE49-F238E27FC236}">
                <a16:creationId xmlns:a16="http://schemas.microsoft.com/office/drawing/2014/main" id="{530776AB-EE91-06E5-7D20-F74697AA805D}"/>
              </a:ext>
            </a:extLst>
          </p:cNvPr>
          <p:cNvSpPr txBox="1"/>
          <p:nvPr/>
        </p:nvSpPr>
        <p:spPr>
          <a:xfrm>
            <a:off x="2866017" y="13405398"/>
            <a:ext cx="7406870" cy="400110"/>
          </a:xfrm>
          <a:prstGeom prst="rect">
            <a:avLst/>
          </a:prstGeom>
          <a:noFill/>
        </p:spPr>
        <p:txBody>
          <a:bodyPr wrap="square" rtlCol="0">
            <a:spAutoFit/>
          </a:bodyPr>
          <a:lstStyle/>
          <a:p>
            <a:r>
              <a:rPr lang="en-GB" sz="1000" dirty="0">
                <a:solidFill>
                  <a:schemeClr val="bg1">
                    <a:lumMod val="50000"/>
                  </a:schemeClr>
                </a:solidFill>
              </a:rPr>
              <a:t>Anna is slow to engage unless something grabs her emotionally. But once she's interested, she quickly explores, clicks, or shares. She needs a personal or emotional hook to get started.</a:t>
            </a:r>
          </a:p>
        </p:txBody>
      </p:sp>
      <p:sp>
        <p:nvSpPr>
          <p:cNvPr id="96" name="TextBox 95">
            <a:extLst>
              <a:ext uri="{FF2B5EF4-FFF2-40B4-BE49-F238E27FC236}">
                <a16:creationId xmlns:a16="http://schemas.microsoft.com/office/drawing/2014/main" id="{29634277-020D-7947-F8D8-DC6B55E6B0CB}"/>
              </a:ext>
            </a:extLst>
          </p:cNvPr>
          <p:cNvSpPr txBox="1"/>
          <p:nvPr/>
        </p:nvSpPr>
        <p:spPr>
          <a:xfrm>
            <a:off x="2866017" y="13971137"/>
            <a:ext cx="7036968" cy="400110"/>
          </a:xfrm>
          <a:prstGeom prst="rect">
            <a:avLst/>
          </a:prstGeom>
          <a:noFill/>
        </p:spPr>
        <p:txBody>
          <a:bodyPr wrap="square" rtlCol="0">
            <a:spAutoFit/>
          </a:bodyPr>
          <a:lstStyle/>
          <a:p>
            <a:r>
              <a:rPr lang="en-GB" sz="1000" dirty="0">
                <a:solidFill>
                  <a:schemeClr val="bg1">
                    <a:lumMod val="50000"/>
                  </a:schemeClr>
                </a:solidFill>
              </a:rPr>
              <a:t>Anna leads with emotion. Stories and visuals catch her attention first. She’ll pay attention to facts if they’re well explained, but she avoids content that feels dry or overly technical.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69C78-7F91-B9B1-9B5D-448621723DB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6A16CA4-60A7-EE9C-ED64-127B0075BB7F}"/>
              </a:ext>
            </a:extLst>
          </p:cNvPr>
          <p:cNvSpPr txBox="1"/>
          <p:nvPr/>
        </p:nvSpPr>
        <p:spPr>
          <a:xfrm>
            <a:off x="270012" y="14837716"/>
            <a:ext cx="3309620" cy="208279"/>
          </a:xfrm>
          <a:prstGeom prst="rect">
            <a:avLst/>
          </a:prstGeom>
        </p:spPr>
        <p:txBody>
          <a:bodyPr vert="horz" wrap="square" lIns="0" tIns="12700" rIns="0" bIns="0" rtlCol="0">
            <a:spAutoFit/>
          </a:bodyPr>
          <a:lstStyle/>
          <a:p>
            <a:pPr marL="12700">
              <a:lnSpc>
                <a:spcPct val="100000"/>
              </a:lnSpc>
              <a:spcBef>
                <a:spcPts val="100"/>
              </a:spcBef>
            </a:pPr>
            <a:r>
              <a:rPr sz="1200" b="1" spc="-200" dirty="0">
                <a:solidFill>
                  <a:srgbClr val="58595B"/>
                </a:solidFill>
                <a:latin typeface="Arial"/>
                <a:cs typeface="Arial"/>
              </a:rPr>
              <a:t>THE</a:t>
            </a:r>
            <a:r>
              <a:rPr sz="1200" b="1" spc="-40" dirty="0">
                <a:solidFill>
                  <a:srgbClr val="58595B"/>
                </a:solidFill>
                <a:latin typeface="Arial"/>
                <a:cs typeface="Arial"/>
              </a:rPr>
              <a:t> </a:t>
            </a:r>
            <a:r>
              <a:rPr sz="1200" b="1" spc="-204" dirty="0">
                <a:solidFill>
                  <a:srgbClr val="231F20"/>
                </a:solidFill>
                <a:latin typeface="Arial"/>
                <a:cs typeface="Arial"/>
              </a:rPr>
              <a:t>PERSONA</a:t>
            </a:r>
            <a:r>
              <a:rPr sz="1200" b="1" spc="-40" dirty="0">
                <a:solidFill>
                  <a:srgbClr val="231F20"/>
                </a:solidFill>
                <a:latin typeface="Arial"/>
                <a:cs typeface="Arial"/>
              </a:rPr>
              <a:t> </a:t>
            </a:r>
            <a:r>
              <a:rPr sz="1200" b="1" spc="-235" dirty="0">
                <a:solidFill>
                  <a:srgbClr val="231F20"/>
                </a:solidFill>
                <a:latin typeface="Arial"/>
                <a:cs typeface="Arial"/>
              </a:rPr>
              <a:t>CORE</a:t>
            </a:r>
            <a:r>
              <a:rPr sz="1200" b="1" spc="-35" dirty="0">
                <a:solidFill>
                  <a:srgbClr val="231F20"/>
                </a:solidFill>
                <a:latin typeface="Arial"/>
                <a:cs typeface="Arial"/>
              </a:rPr>
              <a:t> </a:t>
            </a:r>
            <a:r>
              <a:rPr sz="1200" b="1" spc="-210" dirty="0">
                <a:solidFill>
                  <a:srgbClr val="231F20"/>
                </a:solidFill>
                <a:latin typeface="Arial"/>
                <a:cs typeface="Arial"/>
              </a:rPr>
              <a:t>POSTER</a:t>
            </a:r>
            <a:r>
              <a:rPr sz="1200" b="1" spc="-40" dirty="0">
                <a:solidFill>
                  <a:srgbClr val="231F20"/>
                </a:solidFill>
                <a:latin typeface="Arial"/>
                <a:cs typeface="Arial"/>
              </a:rPr>
              <a:t> </a:t>
            </a:r>
            <a:r>
              <a:rPr sz="1200" b="1" spc="-140" dirty="0">
                <a:solidFill>
                  <a:srgbClr val="58595B"/>
                </a:solidFill>
                <a:latin typeface="Arial"/>
                <a:cs typeface="Arial"/>
              </a:rPr>
              <a:t>by</a:t>
            </a:r>
            <a:r>
              <a:rPr sz="1200" b="1" spc="-40" dirty="0">
                <a:solidFill>
                  <a:srgbClr val="58595B"/>
                </a:solidFill>
                <a:latin typeface="Arial"/>
                <a:cs typeface="Arial"/>
              </a:rPr>
              <a:t> </a:t>
            </a:r>
            <a:r>
              <a:rPr sz="1200" b="1" spc="-195" dirty="0">
                <a:solidFill>
                  <a:srgbClr val="58595B"/>
                </a:solidFill>
                <a:latin typeface="Arial"/>
                <a:cs typeface="Arial"/>
              </a:rPr>
              <a:t>CREATIVE</a:t>
            </a:r>
            <a:r>
              <a:rPr sz="1200" b="1" spc="-35" dirty="0">
                <a:solidFill>
                  <a:srgbClr val="58595B"/>
                </a:solidFill>
                <a:latin typeface="Arial"/>
                <a:cs typeface="Arial"/>
              </a:rPr>
              <a:t> </a:t>
            </a:r>
            <a:r>
              <a:rPr sz="1200" b="1" spc="-170" dirty="0">
                <a:solidFill>
                  <a:srgbClr val="58595B"/>
                </a:solidFill>
                <a:latin typeface="Arial"/>
                <a:cs typeface="Arial"/>
              </a:rPr>
              <a:t>COMPANION</a:t>
            </a:r>
            <a:endParaRPr sz="1200">
              <a:latin typeface="Arial"/>
              <a:cs typeface="Arial"/>
            </a:endParaRPr>
          </a:p>
        </p:txBody>
      </p:sp>
      <p:sp>
        <p:nvSpPr>
          <p:cNvPr id="3" name="object 3">
            <a:extLst>
              <a:ext uri="{FF2B5EF4-FFF2-40B4-BE49-F238E27FC236}">
                <a16:creationId xmlns:a16="http://schemas.microsoft.com/office/drawing/2014/main" id="{B9E61B08-A87F-9375-C807-3D7F073E2186}"/>
              </a:ext>
            </a:extLst>
          </p:cNvPr>
          <p:cNvSpPr txBox="1"/>
          <p:nvPr/>
        </p:nvSpPr>
        <p:spPr>
          <a:xfrm>
            <a:off x="444875" y="999898"/>
            <a:ext cx="2121422"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DESCRIPTOR</a:t>
            </a:r>
            <a:endParaRPr sz="2000" spc="-150" dirty="0">
              <a:latin typeface="Arial"/>
              <a:cs typeface="Arial"/>
            </a:endParaRPr>
          </a:p>
        </p:txBody>
      </p:sp>
      <p:sp>
        <p:nvSpPr>
          <p:cNvPr id="4" name="object 4">
            <a:extLst>
              <a:ext uri="{FF2B5EF4-FFF2-40B4-BE49-F238E27FC236}">
                <a16:creationId xmlns:a16="http://schemas.microsoft.com/office/drawing/2014/main" id="{C02B935B-5F76-F33C-697F-20ACC349173D}"/>
              </a:ext>
            </a:extLst>
          </p:cNvPr>
          <p:cNvSpPr txBox="1"/>
          <p:nvPr/>
        </p:nvSpPr>
        <p:spPr>
          <a:xfrm>
            <a:off x="462711" y="323176"/>
            <a:ext cx="1168025"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NAME</a:t>
            </a:r>
            <a:endParaRPr sz="2000" b="1" spc="-150" dirty="0">
              <a:latin typeface="Arial"/>
              <a:cs typeface="Arial"/>
            </a:endParaRPr>
          </a:p>
        </p:txBody>
      </p:sp>
      <p:sp>
        <p:nvSpPr>
          <p:cNvPr id="5" name="object 5">
            <a:extLst>
              <a:ext uri="{FF2B5EF4-FFF2-40B4-BE49-F238E27FC236}">
                <a16:creationId xmlns:a16="http://schemas.microsoft.com/office/drawing/2014/main" id="{3150B501-0476-C10B-8BA3-74650AC95F25}"/>
              </a:ext>
            </a:extLst>
          </p:cNvPr>
          <p:cNvSpPr txBox="1"/>
          <p:nvPr/>
        </p:nvSpPr>
        <p:spPr>
          <a:xfrm>
            <a:off x="441087" y="3664758"/>
            <a:ext cx="6709409" cy="574516"/>
          </a:xfrm>
          <a:prstGeom prst="rect">
            <a:avLst/>
          </a:prstGeom>
        </p:spPr>
        <p:txBody>
          <a:bodyPr vert="horz" wrap="square" lIns="0" tIns="12700" rIns="0" bIns="0" rtlCol="0">
            <a:spAutoFit/>
          </a:bodyPr>
          <a:lstStyle/>
          <a:p>
            <a:pPr marL="15875">
              <a:lnSpc>
                <a:spcPct val="100000"/>
              </a:lnSpc>
              <a:spcBef>
                <a:spcPts val="100"/>
              </a:spcBef>
            </a:pPr>
            <a:r>
              <a:rPr sz="2000" b="1" spc="-150" dirty="0">
                <a:solidFill>
                  <a:srgbClr val="808285"/>
                </a:solidFill>
                <a:latin typeface="Arial"/>
                <a:cs typeface="Arial"/>
              </a:rPr>
              <a:t>WHO IS IT ?</a:t>
            </a:r>
            <a:endParaRPr sz="2000" spc="-150" dirty="0">
              <a:latin typeface="Arial"/>
              <a:cs typeface="Arial"/>
            </a:endParaRPr>
          </a:p>
          <a:p>
            <a:pPr marL="12700">
              <a:lnSpc>
                <a:spcPct val="100000"/>
              </a:lnSpc>
              <a:spcBef>
                <a:spcPts val="870"/>
              </a:spcBef>
            </a:pPr>
            <a:r>
              <a:rPr sz="900" dirty="0">
                <a:solidFill>
                  <a:srgbClr val="58595B"/>
                </a:solidFill>
                <a:latin typeface="Trebuchet MS"/>
                <a:cs typeface="Trebuchet MS"/>
              </a:rPr>
              <a:t>Sketch</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personal</a:t>
            </a:r>
            <a:r>
              <a:rPr sz="900" spc="-5" dirty="0">
                <a:solidFill>
                  <a:srgbClr val="58595B"/>
                </a:solidFill>
                <a:latin typeface="Trebuchet MS"/>
                <a:cs typeface="Trebuchet MS"/>
              </a:rPr>
              <a:t> </a:t>
            </a:r>
            <a:r>
              <a:rPr sz="900" spc="-40" dirty="0">
                <a:solidFill>
                  <a:srgbClr val="58595B"/>
                </a:solidFill>
                <a:latin typeface="Trebuchet MS"/>
                <a:cs typeface="Trebuchet MS"/>
              </a:rPr>
              <a:t>profile,</a:t>
            </a:r>
            <a:r>
              <a:rPr sz="900" spc="-5" dirty="0">
                <a:solidFill>
                  <a:srgbClr val="58595B"/>
                </a:solidFill>
                <a:latin typeface="Trebuchet MS"/>
                <a:cs typeface="Trebuchet MS"/>
              </a:rPr>
              <a:t> </a:t>
            </a:r>
            <a:r>
              <a:rPr sz="900" dirty="0">
                <a:solidFill>
                  <a:srgbClr val="58595B"/>
                </a:solidFill>
                <a:latin typeface="Trebuchet MS"/>
                <a:cs typeface="Trebuchet MS"/>
              </a:rPr>
              <a:t>age,</a:t>
            </a:r>
            <a:r>
              <a:rPr sz="900" spc="-5" dirty="0">
                <a:solidFill>
                  <a:srgbClr val="58595B"/>
                </a:solidFill>
                <a:latin typeface="Trebuchet MS"/>
                <a:cs typeface="Trebuchet MS"/>
              </a:rPr>
              <a:t> </a:t>
            </a:r>
            <a:r>
              <a:rPr sz="900" spc="-25" dirty="0">
                <a:solidFill>
                  <a:srgbClr val="58595B"/>
                </a:solidFill>
                <a:latin typeface="Trebuchet MS"/>
                <a:cs typeface="Trebuchet MS"/>
              </a:rPr>
              <a:t>location,</a:t>
            </a:r>
            <a:r>
              <a:rPr sz="900" spc="-5" dirty="0">
                <a:solidFill>
                  <a:srgbClr val="58595B"/>
                </a:solidFill>
                <a:latin typeface="Trebuchet MS"/>
                <a:cs typeface="Trebuchet MS"/>
              </a:rPr>
              <a:t> </a:t>
            </a:r>
            <a:r>
              <a:rPr sz="900" spc="-20" dirty="0">
                <a:solidFill>
                  <a:srgbClr val="58595B"/>
                </a:solidFill>
                <a:latin typeface="Trebuchet MS"/>
                <a:cs typeface="Trebuchet MS"/>
              </a:rPr>
              <a:t>job</a:t>
            </a:r>
            <a:r>
              <a:rPr sz="900" spc="-5" dirty="0">
                <a:solidFill>
                  <a:srgbClr val="58595B"/>
                </a:solidFill>
                <a:latin typeface="Trebuchet MS"/>
                <a:cs typeface="Trebuchet MS"/>
              </a:rPr>
              <a:t> </a:t>
            </a:r>
            <a:r>
              <a:rPr sz="900" spc="-70" dirty="0">
                <a:solidFill>
                  <a:srgbClr val="58595B"/>
                </a:solidFill>
                <a:latin typeface="Trebuchet MS"/>
                <a:cs typeface="Trebuchet MS"/>
              </a:rPr>
              <a:t>title,</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kind</a:t>
            </a:r>
            <a:r>
              <a:rPr sz="900" spc="-5" dirty="0">
                <a:solidFill>
                  <a:srgbClr val="58595B"/>
                </a:solidFill>
                <a:latin typeface="Trebuchet MS"/>
                <a:cs typeface="Trebuchet MS"/>
              </a:rPr>
              <a:t> </a:t>
            </a:r>
            <a:r>
              <a:rPr sz="900" spc="-10" dirty="0">
                <a:solidFill>
                  <a:srgbClr val="58595B"/>
                </a:solidFill>
                <a:latin typeface="Trebuchet MS"/>
                <a:cs typeface="Trebuchet MS"/>
              </a:rPr>
              <a:t>of</a:t>
            </a:r>
            <a:r>
              <a:rPr sz="900" spc="-5" dirty="0">
                <a:solidFill>
                  <a:srgbClr val="58595B"/>
                </a:solidFill>
                <a:latin typeface="Trebuchet MS"/>
                <a:cs typeface="Trebuchet MS"/>
              </a:rPr>
              <a:t> </a:t>
            </a:r>
            <a:r>
              <a:rPr sz="900" dirty="0">
                <a:solidFill>
                  <a:srgbClr val="58595B"/>
                </a:solidFill>
                <a:latin typeface="Trebuchet MS"/>
                <a:cs typeface="Trebuchet MS"/>
              </a:rPr>
              <a:t>person</a:t>
            </a:r>
            <a:r>
              <a:rPr sz="900" spc="-5" dirty="0">
                <a:solidFill>
                  <a:srgbClr val="58595B"/>
                </a:solidFill>
                <a:latin typeface="Trebuchet MS"/>
                <a:cs typeface="Trebuchet MS"/>
              </a:rPr>
              <a:t> </a:t>
            </a:r>
            <a:r>
              <a:rPr sz="900" dirty="0">
                <a:solidFill>
                  <a:srgbClr val="58595B"/>
                </a:solidFill>
                <a:latin typeface="Trebuchet MS"/>
                <a:cs typeface="Trebuchet MS"/>
              </a:rPr>
              <a:t>is</a:t>
            </a:r>
            <a:r>
              <a:rPr sz="900" spc="-5" dirty="0">
                <a:solidFill>
                  <a:srgbClr val="58595B"/>
                </a:solidFill>
                <a:latin typeface="Trebuchet MS"/>
                <a:cs typeface="Trebuchet MS"/>
              </a:rPr>
              <a:t> </a:t>
            </a:r>
            <a:r>
              <a:rPr sz="900" dirty="0">
                <a:solidFill>
                  <a:srgbClr val="58595B"/>
                </a:solidFill>
                <a:latin typeface="Trebuchet MS"/>
                <a:cs typeface="Trebuchet MS"/>
              </a:rPr>
              <a:t>it?</a:t>
            </a:r>
            <a:r>
              <a:rPr sz="900" spc="-5" dirty="0">
                <a:solidFill>
                  <a:srgbClr val="58595B"/>
                </a:solidFill>
                <a:latin typeface="Trebuchet MS"/>
                <a:cs typeface="Trebuchet MS"/>
              </a:rPr>
              <a:t> </a:t>
            </a:r>
            <a:r>
              <a:rPr sz="900" dirty="0">
                <a:solidFill>
                  <a:srgbClr val="58595B"/>
                </a:solidFill>
                <a:latin typeface="Trebuchet MS"/>
                <a:cs typeface="Trebuchet MS"/>
              </a:rPr>
              <a:t>Think</a:t>
            </a:r>
            <a:r>
              <a:rPr sz="900" spc="-10"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dirty="0">
                <a:solidFill>
                  <a:srgbClr val="58595B"/>
                </a:solidFill>
                <a:latin typeface="Trebuchet MS"/>
                <a:cs typeface="Trebuchet MS"/>
              </a:rPr>
              <a:t>one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dirty="0">
                <a:solidFill>
                  <a:srgbClr val="58595B"/>
                </a:solidFill>
                <a:latin typeface="Trebuchet MS"/>
                <a:cs typeface="Trebuchet MS"/>
              </a:rPr>
              <a:t>more</a:t>
            </a:r>
            <a:r>
              <a:rPr sz="900" spc="-5" dirty="0">
                <a:solidFill>
                  <a:srgbClr val="58595B"/>
                </a:solidFill>
                <a:latin typeface="Trebuchet MS"/>
                <a:cs typeface="Trebuchet MS"/>
              </a:rPr>
              <a:t> </a:t>
            </a:r>
            <a:r>
              <a:rPr sz="900" dirty="0">
                <a:solidFill>
                  <a:srgbClr val="58595B"/>
                </a:solidFill>
                <a:latin typeface="Trebuchet MS"/>
                <a:cs typeface="Trebuchet MS"/>
              </a:rPr>
              <a:t>personas</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spc="-10" dirty="0">
                <a:solidFill>
                  <a:srgbClr val="58595B"/>
                </a:solidFill>
                <a:latin typeface="Trebuchet MS"/>
                <a:cs typeface="Trebuchet MS"/>
              </a:rPr>
              <a:t>segmentation.</a:t>
            </a:r>
            <a:endParaRPr sz="900" dirty="0">
              <a:latin typeface="Trebuchet MS"/>
              <a:cs typeface="Trebuchet MS"/>
            </a:endParaRPr>
          </a:p>
        </p:txBody>
      </p:sp>
      <p:sp>
        <p:nvSpPr>
          <p:cNvPr id="6" name="object 6">
            <a:extLst>
              <a:ext uri="{FF2B5EF4-FFF2-40B4-BE49-F238E27FC236}">
                <a16:creationId xmlns:a16="http://schemas.microsoft.com/office/drawing/2014/main" id="{2C758F34-B2ED-E026-DB2D-2935005995E2}"/>
              </a:ext>
            </a:extLst>
          </p:cNvPr>
          <p:cNvSpPr txBox="1"/>
          <p:nvPr/>
        </p:nvSpPr>
        <p:spPr>
          <a:xfrm>
            <a:off x="2130841" y="982995"/>
            <a:ext cx="4812115" cy="474489"/>
          </a:xfrm>
          <a:prstGeom prst="rect">
            <a:avLst/>
          </a:prstGeom>
        </p:spPr>
        <p:txBody>
          <a:bodyPr vert="horz" wrap="square" lIns="0" tIns="12700" rIns="0" bIns="0" rtlCol="0">
            <a:spAutoFit/>
          </a:bodyPr>
          <a:lstStyle/>
          <a:p>
            <a:r>
              <a:rPr lang="en-US" sz="900" dirty="0">
                <a:solidFill>
                  <a:schemeClr val="bg1">
                    <a:lumMod val="50000"/>
                  </a:schemeClr>
                </a:solidFill>
              </a:rPr>
              <a:t>Markus is deeply invested in understanding health systems through time. He values data-rich, transparent visualizations that highlight long-term patterns. He sees history as a tool for improving decision-making and public preparedness.</a:t>
            </a:r>
            <a:endParaRPr lang="en-CH" sz="900" dirty="0">
              <a:solidFill>
                <a:schemeClr val="bg1">
                  <a:lumMod val="50000"/>
                </a:schemeClr>
              </a:solidFill>
            </a:endParaRPr>
          </a:p>
          <a:p>
            <a:endParaRPr lang="en-CH" sz="200" dirty="0">
              <a:solidFill>
                <a:schemeClr val="bg1">
                  <a:lumMod val="50000"/>
                </a:schemeClr>
              </a:solidFill>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572E8EC3-A358-D1D6-0A7A-44AD85300DC9}"/>
              </a:ext>
            </a:extLst>
          </p:cNvPr>
          <p:cNvSpPr txBox="1"/>
          <p:nvPr/>
        </p:nvSpPr>
        <p:spPr>
          <a:xfrm>
            <a:off x="2216922" y="329093"/>
            <a:ext cx="2725420"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chemeClr val="bg1">
                    <a:lumMod val="50000"/>
                  </a:schemeClr>
                </a:solidFill>
              </a:rPr>
              <a:t>Dr. Markus Frei</a:t>
            </a:r>
            <a:r>
              <a:rPr lang="en-CH" dirty="0">
                <a:solidFill>
                  <a:schemeClr val="bg1">
                    <a:lumMod val="50000"/>
                  </a:schemeClr>
                </a:solidFill>
                <a:effectLst/>
              </a:rPr>
              <a:t> </a:t>
            </a:r>
            <a:endParaRPr sz="900" dirty="0">
              <a:solidFill>
                <a:schemeClr val="bg1">
                  <a:lumMod val="50000"/>
                </a:schemeClr>
              </a:solidFill>
              <a:latin typeface="Trebuchet MS"/>
              <a:cs typeface="Trebuchet MS"/>
            </a:endParaRPr>
          </a:p>
        </p:txBody>
      </p:sp>
      <p:sp>
        <p:nvSpPr>
          <p:cNvPr id="8" name="object 8">
            <a:extLst>
              <a:ext uri="{FF2B5EF4-FFF2-40B4-BE49-F238E27FC236}">
                <a16:creationId xmlns:a16="http://schemas.microsoft.com/office/drawing/2014/main" id="{2427E4DA-AC48-2271-55D6-82AACB63639C}"/>
              </a:ext>
            </a:extLst>
          </p:cNvPr>
          <p:cNvSpPr txBox="1"/>
          <p:nvPr/>
        </p:nvSpPr>
        <p:spPr>
          <a:xfrm>
            <a:off x="444859" y="5698688"/>
            <a:ext cx="3479165" cy="60016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GOALS?</a:t>
            </a:r>
            <a:endParaRPr sz="2000" spc="-150" dirty="0">
              <a:latin typeface="Arial"/>
              <a:cs typeface="Arial"/>
            </a:endParaRPr>
          </a:p>
          <a:p>
            <a:pPr marL="12700">
              <a:lnSpc>
                <a:spcPct val="100000"/>
              </a:lnSpc>
              <a:spcBef>
                <a:spcPts val="1060"/>
              </a:spcBef>
            </a:pPr>
            <a:r>
              <a:rPr sz="900" dirty="0">
                <a:solidFill>
                  <a:srgbClr val="58595B"/>
                </a:solidFill>
                <a:latin typeface="Trebuchet MS"/>
                <a:cs typeface="Trebuchet MS"/>
              </a:rPr>
              <a:t>W</a:t>
            </a:r>
            <a:r>
              <a:rPr lang="de-CH" sz="900" dirty="0">
                <a:solidFill>
                  <a:srgbClr val="58595B"/>
                </a:solidFill>
                <a:latin typeface="Trebuchet MS"/>
                <a:cs typeface="Trebuchet MS"/>
              </a:rPr>
              <a:t>h</a:t>
            </a:r>
            <a:r>
              <a:rPr sz="900" dirty="0">
                <a:solidFill>
                  <a:srgbClr val="58595B"/>
                </a:solidFill>
                <a:latin typeface="Trebuchet MS"/>
                <a:cs typeface="Trebuchet MS"/>
              </a:rPr>
              <a:t>at</a:t>
            </a:r>
            <a:r>
              <a:rPr sz="900" spc="-5" dirty="0">
                <a:solidFill>
                  <a:srgbClr val="58595B"/>
                </a:solidFill>
                <a:latin typeface="Trebuchet MS"/>
                <a:cs typeface="Trebuchet MS"/>
              </a:rPr>
              <a:t> </a:t>
            </a:r>
            <a:r>
              <a:rPr sz="900" dirty="0">
                <a:solidFill>
                  <a:srgbClr val="58595B"/>
                </a:solidFill>
                <a:latin typeface="Trebuchet MS"/>
                <a:cs typeface="Trebuchet MS"/>
              </a:rPr>
              <a:t>is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supreme motivator?</a:t>
            </a:r>
            <a:r>
              <a:rPr sz="900" spc="-5" dirty="0">
                <a:solidFill>
                  <a:srgbClr val="58595B"/>
                </a:solidFill>
                <a:latin typeface="Trebuchet MS"/>
                <a:cs typeface="Trebuchet MS"/>
              </a:rPr>
              <a:t> </a:t>
            </a:r>
            <a:r>
              <a:rPr sz="900" dirty="0">
                <a:solidFill>
                  <a:srgbClr val="58595B"/>
                </a:solidFill>
                <a:latin typeface="Trebuchet MS"/>
                <a:cs typeface="Trebuchet MS"/>
              </a:rPr>
              <a:t>What </a:t>
            </a:r>
            <a:r>
              <a:rPr sz="900" spc="-20" dirty="0">
                <a:solidFill>
                  <a:srgbClr val="58595B"/>
                </a:solidFill>
                <a:latin typeface="Trebuchet MS"/>
                <a:cs typeface="Trebuchet MS"/>
              </a:rPr>
              <a:t>are</a:t>
            </a:r>
            <a:r>
              <a:rPr sz="900" dirty="0">
                <a:solidFill>
                  <a:srgbClr val="58595B"/>
                </a:solidFill>
                <a:latin typeface="Trebuchet MS"/>
                <a:cs typeface="Trebuchet MS"/>
              </a:rPr>
              <a:t> </a:t>
            </a:r>
            <a:r>
              <a:rPr sz="900" spc="-60" dirty="0">
                <a:solidFill>
                  <a:srgbClr val="58595B"/>
                </a:solidFill>
                <a:latin typeface="Trebuchet MS"/>
                <a:cs typeface="Trebuchet MS"/>
              </a:rPr>
              <a:t>(latent)</a:t>
            </a:r>
            <a:r>
              <a:rPr sz="900" spc="-5" dirty="0">
                <a:solidFill>
                  <a:srgbClr val="58595B"/>
                </a:solidFill>
                <a:latin typeface="Trebuchet MS"/>
                <a:cs typeface="Trebuchet MS"/>
              </a:rPr>
              <a:t> </a:t>
            </a:r>
            <a:r>
              <a:rPr sz="900" dirty="0">
                <a:solidFill>
                  <a:srgbClr val="58595B"/>
                </a:solidFill>
                <a:latin typeface="Trebuchet MS"/>
                <a:cs typeface="Trebuchet MS"/>
              </a:rPr>
              <a:t>needs and</a:t>
            </a:r>
            <a:r>
              <a:rPr sz="900" spc="-5" dirty="0">
                <a:solidFill>
                  <a:srgbClr val="58595B"/>
                </a:solidFill>
                <a:latin typeface="Trebuchet MS"/>
                <a:cs typeface="Trebuchet MS"/>
              </a:rPr>
              <a:t> </a:t>
            </a:r>
            <a:r>
              <a:rPr sz="900" spc="-10" dirty="0">
                <a:solidFill>
                  <a:srgbClr val="58595B"/>
                </a:solidFill>
                <a:latin typeface="Trebuchet MS"/>
                <a:cs typeface="Trebuchet MS"/>
              </a:rPr>
              <a:t>desires?</a:t>
            </a:r>
            <a:endParaRPr sz="900" dirty="0">
              <a:latin typeface="Trebuchet MS"/>
              <a:cs typeface="Trebuchet MS"/>
            </a:endParaRPr>
          </a:p>
        </p:txBody>
      </p:sp>
      <p:sp>
        <p:nvSpPr>
          <p:cNvPr id="9" name="object 9">
            <a:extLst>
              <a:ext uri="{FF2B5EF4-FFF2-40B4-BE49-F238E27FC236}">
                <a16:creationId xmlns:a16="http://schemas.microsoft.com/office/drawing/2014/main" id="{D1D11DCD-8DCA-4914-FA0D-AAA6B40C7B36}"/>
              </a:ext>
            </a:extLst>
          </p:cNvPr>
          <p:cNvSpPr txBox="1"/>
          <p:nvPr/>
        </p:nvSpPr>
        <p:spPr>
          <a:xfrm>
            <a:off x="5695055" y="5698688"/>
            <a:ext cx="4639310"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ATTITUDE?</a:t>
            </a:r>
            <a:endParaRPr sz="2000" spc="-150" dirty="0">
              <a:latin typeface="Arial"/>
              <a:cs typeface="Arial"/>
            </a:endParaRPr>
          </a:p>
          <a:p>
            <a:pPr marL="46355" marR="5080">
              <a:lnSpc>
                <a:spcPct val="138900"/>
              </a:lnSpc>
              <a:spcBef>
                <a:spcPts val="640"/>
              </a:spcBef>
            </a:pP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dirty="0">
                <a:solidFill>
                  <a:srgbClr val="58595B"/>
                </a:solidFill>
                <a:latin typeface="Trebuchet MS"/>
                <a:cs typeface="Trebuchet MS"/>
              </a:rPr>
              <a:t>is</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20" dirty="0">
                <a:solidFill>
                  <a:srgbClr val="58595B"/>
                </a:solidFill>
                <a:latin typeface="Trebuchet MS"/>
                <a:cs typeface="Trebuchet MS"/>
              </a:rPr>
              <a:t>point</a:t>
            </a:r>
            <a:r>
              <a:rPr sz="900" spc="-10" dirty="0">
                <a:solidFill>
                  <a:srgbClr val="58595B"/>
                </a:solidFill>
                <a:latin typeface="Trebuchet MS"/>
                <a:cs typeface="Trebuchet MS"/>
              </a:rPr>
              <a:t> of </a:t>
            </a:r>
            <a:r>
              <a:rPr sz="900" dirty="0">
                <a:solidFill>
                  <a:srgbClr val="58595B"/>
                </a:solidFill>
                <a:latin typeface="Trebuchet MS"/>
                <a:cs typeface="Trebuchet MS"/>
              </a:rPr>
              <a:t>view?</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0" dirty="0">
                <a:solidFill>
                  <a:srgbClr val="58595B"/>
                </a:solidFill>
                <a:latin typeface="Trebuchet MS"/>
                <a:cs typeface="Trebuchet MS"/>
              </a:rPr>
              <a:t> </a:t>
            </a:r>
            <a:r>
              <a:rPr sz="900" dirty="0">
                <a:solidFill>
                  <a:srgbClr val="58595B"/>
                </a:solidFill>
                <a:latin typeface="Trebuchet MS"/>
                <a:cs typeface="Trebuchet MS"/>
              </a:rPr>
              <a:t>is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spc="-20" dirty="0">
                <a:solidFill>
                  <a:srgbClr val="58595B"/>
                </a:solidFill>
                <a:latin typeface="Trebuchet MS"/>
                <a:cs typeface="Trebuchet MS"/>
              </a:rPr>
              <a:t>expectation,</a:t>
            </a:r>
            <a:r>
              <a:rPr sz="900" spc="-15" dirty="0">
                <a:solidFill>
                  <a:srgbClr val="58595B"/>
                </a:solidFill>
                <a:latin typeface="Trebuchet MS"/>
                <a:cs typeface="Trebuchet MS"/>
              </a:rPr>
              <a:t> </a:t>
            </a:r>
            <a:r>
              <a:rPr sz="900" spc="-10" dirty="0">
                <a:solidFill>
                  <a:srgbClr val="58595B"/>
                </a:solidFill>
                <a:latin typeface="Trebuchet MS"/>
                <a:cs typeface="Trebuchet MS"/>
              </a:rPr>
              <a:t>perception of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 </a:t>
            </a:r>
            <a:r>
              <a:rPr sz="900" dirty="0">
                <a:solidFill>
                  <a:srgbClr val="58595B"/>
                </a:solidFill>
                <a:latin typeface="Trebuchet MS"/>
                <a:cs typeface="Trebuchet MS"/>
              </a:rPr>
              <a:t>company</a:t>
            </a:r>
            <a:r>
              <a:rPr sz="900" spc="-15" dirty="0">
                <a:solidFill>
                  <a:srgbClr val="58595B"/>
                </a:solidFill>
                <a:latin typeface="Trebuchet MS"/>
                <a:cs typeface="Trebuchet MS"/>
              </a:rPr>
              <a:t> </a:t>
            </a:r>
            <a:r>
              <a:rPr sz="900" spc="-25" dirty="0">
                <a:solidFill>
                  <a:srgbClr val="58595B"/>
                </a:solidFill>
                <a:latin typeface="Trebuchet MS"/>
                <a:cs typeface="Trebuchet MS"/>
              </a:rPr>
              <a:t>or </a:t>
            </a:r>
            <a:r>
              <a:rPr sz="900" spc="-10" dirty="0">
                <a:solidFill>
                  <a:srgbClr val="58595B"/>
                </a:solidFill>
                <a:latin typeface="Trebuchet MS"/>
                <a:cs typeface="Trebuchet MS"/>
              </a:rPr>
              <a:t>brand.</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spc="-10" dirty="0">
                <a:solidFill>
                  <a:srgbClr val="58595B"/>
                </a:solidFill>
                <a:latin typeface="Trebuchet MS"/>
                <a:cs typeface="Trebuchet MS"/>
              </a:rPr>
              <a:t>motivates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a:t>
            </a:r>
            <a:r>
              <a:rPr sz="900" spc="-15" dirty="0">
                <a:solidFill>
                  <a:srgbClr val="58595B"/>
                </a:solidFill>
                <a:latin typeface="Trebuchet MS"/>
                <a:cs typeface="Trebuchet MS"/>
              </a:rPr>
              <a:t> </a:t>
            </a:r>
            <a:r>
              <a:rPr sz="900" spc="-10" dirty="0">
                <a:solidFill>
                  <a:srgbClr val="58595B"/>
                </a:solidFill>
                <a:latin typeface="Trebuchet MS"/>
                <a:cs typeface="Trebuchet MS"/>
              </a:rPr>
              <a:t>to</a:t>
            </a:r>
            <a:r>
              <a:rPr sz="900" spc="-15" dirty="0">
                <a:solidFill>
                  <a:srgbClr val="58595B"/>
                </a:solidFill>
                <a:latin typeface="Trebuchet MS"/>
                <a:cs typeface="Trebuchet MS"/>
              </a:rPr>
              <a:t> </a:t>
            </a:r>
            <a:r>
              <a:rPr sz="900" dirty="0">
                <a:solidFill>
                  <a:srgbClr val="58595B"/>
                </a:solidFill>
                <a:latin typeface="Trebuchet MS"/>
                <a:cs typeface="Trebuchet MS"/>
              </a:rPr>
              <a:t>go</a:t>
            </a:r>
            <a:r>
              <a:rPr sz="900" spc="-15" dirty="0">
                <a:solidFill>
                  <a:srgbClr val="58595B"/>
                </a:solidFill>
                <a:latin typeface="Trebuchet MS"/>
                <a:cs typeface="Trebuchet MS"/>
              </a:rPr>
              <a:t> </a:t>
            </a:r>
            <a:r>
              <a:rPr sz="900" spc="-10" dirty="0">
                <a:solidFill>
                  <a:srgbClr val="58595B"/>
                </a:solidFill>
                <a:latin typeface="Trebuchet MS"/>
                <a:cs typeface="Trebuchet MS"/>
              </a:rPr>
              <a:t>to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website,</a:t>
            </a:r>
            <a:r>
              <a:rPr sz="900" spc="-15" dirty="0">
                <a:solidFill>
                  <a:srgbClr val="58595B"/>
                </a:solidFill>
                <a:latin typeface="Trebuchet MS"/>
                <a:cs typeface="Trebuchet MS"/>
              </a:rPr>
              <a:t> </a:t>
            </a:r>
            <a:r>
              <a:rPr sz="900" spc="-25" dirty="0">
                <a:solidFill>
                  <a:srgbClr val="58595B"/>
                </a:solidFill>
                <a:latin typeface="Trebuchet MS"/>
                <a:cs typeface="Trebuchet MS"/>
              </a:rPr>
              <a:t>into</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dirty="0">
                <a:solidFill>
                  <a:srgbClr val="58595B"/>
                </a:solidFill>
                <a:latin typeface="Trebuchet MS"/>
                <a:cs typeface="Trebuchet MS"/>
              </a:rPr>
              <a:t>shop,</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dirty="0">
                <a:solidFill>
                  <a:srgbClr val="58595B"/>
                </a:solidFill>
                <a:latin typeface="Trebuchet MS"/>
                <a:cs typeface="Trebuchet MS"/>
              </a:rPr>
              <a:t>use</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a:t>
            </a:r>
            <a:endParaRPr sz="900" dirty="0">
              <a:latin typeface="Trebuchet MS"/>
              <a:cs typeface="Trebuchet MS"/>
            </a:endParaRPr>
          </a:p>
        </p:txBody>
      </p:sp>
      <p:sp>
        <p:nvSpPr>
          <p:cNvPr id="10" name="object 10">
            <a:extLst>
              <a:ext uri="{FF2B5EF4-FFF2-40B4-BE49-F238E27FC236}">
                <a16:creationId xmlns:a16="http://schemas.microsoft.com/office/drawing/2014/main" id="{67E549B2-1914-48F4-5BAA-78F4FE9588D4}"/>
              </a:ext>
            </a:extLst>
          </p:cNvPr>
          <p:cNvSpPr/>
          <p:nvPr/>
        </p:nvSpPr>
        <p:spPr>
          <a:xfrm>
            <a:off x="462711" y="13364987"/>
            <a:ext cx="2230755" cy="1143000"/>
          </a:xfrm>
          <a:custGeom>
            <a:avLst/>
            <a:gdLst/>
            <a:ahLst/>
            <a:cxnLst/>
            <a:rect l="l" t="t" r="r" b="b"/>
            <a:pathLst>
              <a:path w="2230755" h="1143000">
                <a:moveTo>
                  <a:pt x="2077796" y="0"/>
                </a:moveTo>
                <a:lnTo>
                  <a:pt x="152400" y="0"/>
                </a:lnTo>
                <a:lnTo>
                  <a:pt x="64293" y="2381"/>
                </a:lnTo>
                <a:lnTo>
                  <a:pt x="19050" y="19050"/>
                </a:lnTo>
                <a:lnTo>
                  <a:pt x="2381" y="64293"/>
                </a:lnTo>
                <a:lnTo>
                  <a:pt x="0" y="152400"/>
                </a:lnTo>
                <a:lnTo>
                  <a:pt x="0" y="990600"/>
                </a:lnTo>
                <a:lnTo>
                  <a:pt x="2381" y="1078706"/>
                </a:lnTo>
                <a:lnTo>
                  <a:pt x="19050" y="1123950"/>
                </a:lnTo>
                <a:lnTo>
                  <a:pt x="64293" y="1140618"/>
                </a:lnTo>
                <a:lnTo>
                  <a:pt x="152400" y="1143000"/>
                </a:lnTo>
                <a:lnTo>
                  <a:pt x="2077796" y="1143000"/>
                </a:lnTo>
                <a:lnTo>
                  <a:pt x="2165902" y="1140618"/>
                </a:lnTo>
                <a:lnTo>
                  <a:pt x="2211146" y="1123950"/>
                </a:lnTo>
                <a:lnTo>
                  <a:pt x="2227814" y="1078706"/>
                </a:lnTo>
                <a:lnTo>
                  <a:pt x="2230196" y="990600"/>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1" name="object 11">
            <a:extLst>
              <a:ext uri="{FF2B5EF4-FFF2-40B4-BE49-F238E27FC236}">
                <a16:creationId xmlns:a16="http://schemas.microsoft.com/office/drawing/2014/main" id="{AE784E70-85D5-141C-1347-5BFDF3F7BF43}"/>
              </a:ext>
            </a:extLst>
          </p:cNvPr>
          <p:cNvSpPr txBox="1"/>
          <p:nvPr/>
        </p:nvSpPr>
        <p:spPr>
          <a:xfrm>
            <a:off x="635262" y="13419421"/>
            <a:ext cx="1931035" cy="978535"/>
          </a:xfrm>
          <a:prstGeom prst="rect">
            <a:avLst/>
          </a:prstGeom>
        </p:spPr>
        <p:txBody>
          <a:bodyPr vert="horz" wrap="square" lIns="0" tIns="12700" rIns="0" bIns="0" rtlCol="0">
            <a:spAutoFit/>
          </a:bodyPr>
          <a:lstStyle/>
          <a:p>
            <a:pPr marL="12700" marR="415925">
              <a:lnSpc>
                <a:spcPct val="138900"/>
              </a:lnSpc>
              <a:spcBef>
                <a:spcPts val="100"/>
              </a:spcBef>
            </a:pPr>
            <a:r>
              <a:rPr sz="900" dirty="0">
                <a:solidFill>
                  <a:srgbClr val="58595B"/>
                </a:solidFill>
                <a:latin typeface="Trebuchet MS"/>
                <a:cs typeface="Trebuchet MS"/>
              </a:rPr>
              <a:t>Fast</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a:t>
            </a:r>
            <a:r>
              <a:rPr sz="900" dirty="0">
                <a:solidFill>
                  <a:srgbClr val="58595B"/>
                </a:solidFill>
                <a:latin typeface="Trebuchet MS"/>
                <a:cs typeface="Trebuchet MS"/>
              </a:rPr>
              <a:t>slow</a:t>
            </a:r>
            <a:r>
              <a:rPr sz="900" spc="10" dirty="0">
                <a:solidFill>
                  <a:srgbClr val="58595B"/>
                </a:solidFill>
                <a:latin typeface="Trebuchet MS"/>
                <a:cs typeface="Trebuchet MS"/>
              </a:rPr>
              <a:t> </a:t>
            </a:r>
            <a:r>
              <a:rPr sz="900" dirty="0">
                <a:solidFill>
                  <a:srgbClr val="58595B"/>
                </a:solidFill>
                <a:latin typeface="Trebuchet MS"/>
                <a:cs typeface="Trebuchet MS"/>
              </a:rPr>
              <a:t>decision</a:t>
            </a:r>
            <a:r>
              <a:rPr sz="900" spc="10" dirty="0">
                <a:solidFill>
                  <a:srgbClr val="58595B"/>
                </a:solidFill>
                <a:latin typeface="Trebuchet MS"/>
                <a:cs typeface="Trebuchet MS"/>
              </a:rPr>
              <a:t> </a:t>
            </a:r>
            <a:r>
              <a:rPr sz="900" spc="-10" dirty="0">
                <a:solidFill>
                  <a:srgbClr val="58595B"/>
                </a:solidFill>
                <a:latin typeface="Trebuchet MS"/>
                <a:cs typeface="Trebuchet MS"/>
              </a:rPr>
              <a:t>maker?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a:p>
            <a:pPr>
              <a:lnSpc>
                <a:spcPct val="100000"/>
              </a:lnSpc>
              <a:spcBef>
                <a:spcPts val="450"/>
              </a:spcBef>
            </a:pPr>
            <a:endParaRPr sz="900" dirty="0">
              <a:latin typeface="Trebuchet MS"/>
              <a:cs typeface="Trebuchet MS"/>
            </a:endParaRPr>
          </a:p>
          <a:p>
            <a:pPr marL="12700" marR="5080">
              <a:lnSpc>
                <a:spcPct val="138900"/>
              </a:lnSpc>
              <a:spcBef>
                <a:spcPts val="5"/>
              </a:spcBef>
            </a:pPr>
            <a:r>
              <a:rPr sz="900" dirty="0">
                <a:solidFill>
                  <a:srgbClr val="58595B"/>
                </a:solidFill>
                <a:latin typeface="Trebuchet MS"/>
                <a:cs typeface="Trebuchet MS"/>
              </a:rPr>
              <a:t>Decisions</a:t>
            </a:r>
            <a:r>
              <a:rPr sz="900" spc="15" dirty="0">
                <a:solidFill>
                  <a:srgbClr val="58595B"/>
                </a:solidFill>
                <a:latin typeface="Trebuchet MS"/>
                <a:cs typeface="Trebuchet MS"/>
              </a:rPr>
              <a:t> </a:t>
            </a:r>
            <a:r>
              <a:rPr sz="900" dirty="0">
                <a:solidFill>
                  <a:srgbClr val="58595B"/>
                </a:solidFill>
                <a:latin typeface="Trebuchet MS"/>
                <a:cs typeface="Trebuchet MS"/>
              </a:rPr>
              <a:t>made</a:t>
            </a:r>
            <a:r>
              <a:rPr sz="900" spc="15" dirty="0">
                <a:solidFill>
                  <a:srgbClr val="58595B"/>
                </a:solidFill>
                <a:latin typeface="Trebuchet MS"/>
                <a:cs typeface="Trebuchet MS"/>
              </a:rPr>
              <a:t> </a:t>
            </a:r>
            <a:r>
              <a:rPr sz="900" dirty="0">
                <a:solidFill>
                  <a:srgbClr val="58595B"/>
                </a:solidFill>
                <a:latin typeface="Trebuchet MS"/>
                <a:cs typeface="Trebuchet MS"/>
              </a:rPr>
              <a:t>on</a:t>
            </a:r>
            <a:r>
              <a:rPr sz="900" spc="15" dirty="0">
                <a:solidFill>
                  <a:srgbClr val="58595B"/>
                </a:solidFill>
                <a:latin typeface="Trebuchet MS"/>
                <a:cs typeface="Trebuchet MS"/>
              </a:rPr>
              <a:t> </a:t>
            </a:r>
            <a:r>
              <a:rPr sz="900" dirty="0">
                <a:solidFill>
                  <a:srgbClr val="58595B"/>
                </a:solidFill>
                <a:latin typeface="Trebuchet MS"/>
                <a:cs typeface="Trebuchet MS"/>
              </a:rPr>
              <a:t>facts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10" dirty="0">
                <a:solidFill>
                  <a:srgbClr val="58595B"/>
                </a:solidFill>
                <a:latin typeface="Trebuchet MS"/>
                <a:cs typeface="Trebuchet MS"/>
              </a:rPr>
              <a:t>emotion?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p:txBody>
      </p:sp>
      <p:sp>
        <p:nvSpPr>
          <p:cNvPr id="12" name="object 12">
            <a:extLst>
              <a:ext uri="{FF2B5EF4-FFF2-40B4-BE49-F238E27FC236}">
                <a16:creationId xmlns:a16="http://schemas.microsoft.com/office/drawing/2014/main" id="{67AAD865-6540-D091-B4BA-A0EC40B00E46}"/>
              </a:ext>
            </a:extLst>
          </p:cNvPr>
          <p:cNvSpPr/>
          <p:nvPr/>
        </p:nvSpPr>
        <p:spPr>
          <a:xfrm>
            <a:off x="462711" y="11387083"/>
            <a:ext cx="2230755" cy="774065"/>
          </a:xfrm>
          <a:custGeom>
            <a:avLst/>
            <a:gdLst/>
            <a:ahLst/>
            <a:cxnLst/>
            <a:rect l="l" t="t" r="r" b="b"/>
            <a:pathLst>
              <a:path w="2230755" h="774065">
                <a:moveTo>
                  <a:pt x="2077796" y="0"/>
                </a:moveTo>
                <a:lnTo>
                  <a:pt x="152400" y="0"/>
                </a:lnTo>
                <a:lnTo>
                  <a:pt x="64293" y="2381"/>
                </a:lnTo>
                <a:lnTo>
                  <a:pt x="19050" y="19050"/>
                </a:lnTo>
                <a:lnTo>
                  <a:pt x="2381" y="64293"/>
                </a:lnTo>
                <a:lnTo>
                  <a:pt x="0" y="152400"/>
                </a:lnTo>
                <a:lnTo>
                  <a:pt x="0" y="621372"/>
                </a:lnTo>
                <a:lnTo>
                  <a:pt x="2381" y="709479"/>
                </a:lnTo>
                <a:lnTo>
                  <a:pt x="19050" y="754722"/>
                </a:lnTo>
                <a:lnTo>
                  <a:pt x="64293" y="771391"/>
                </a:lnTo>
                <a:lnTo>
                  <a:pt x="152400" y="773772"/>
                </a:lnTo>
                <a:lnTo>
                  <a:pt x="2077796" y="773772"/>
                </a:lnTo>
                <a:lnTo>
                  <a:pt x="2165902" y="771391"/>
                </a:lnTo>
                <a:lnTo>
                  <a:pt x="2211146" y="754722"/>
                </a:lnTo>
                <a:lnTo>
                  <a:pt x="2227814" y="709479"/>
                </a:lnTo>
                <a:lnTo>
                  <a:pt x="2230196" y="621372"/>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3" name="object 13">
            <a:extLst>
              <a:ext uri="{FF2B5EF4-FFF2-40B4-BE49-F238E27FC236}">
                <a16:creationId xmlns:a16="http://schemas.microsoft.com/office/drawing/2014/main" id="{852C2BF2-BD80-BB39-86BE-2D8FF393ADBF}"/>
              </a:ext>
            </a:extLst>
          </p:cNvPr>
          <p:cNvSpPr txBox="1"/>
          <p:nvPr/>
        </p:nvSpPr>
        <p:spPr>
          <a:xfrm>
            <a:off x="635262" y="11432293"/>
            <a:ext cx="1762125" cy="597535"/>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Which</a:t>
            </a:r>
            <a:r>
              <a:rPr sz="900" spc="-20" dirty="0">
                <a:solidFill>
                  <a:srgbClr val="58595B"/>
                </a:solidFill>
                <a:latin typeface="Trebuchet MS"/>
                <a:cs typeface="Trebuchet MS"/>
              </a:rPr>
              <a:t> Trends,</a:t>
            </a:r>
            <a:r>
              <a:rPr sz="900" spc="-15" dirty="0">
                <a:solidFill>
                  <a:srgbClr val="58595B"/>
                </a:solidFill>
                <a:latin typeface="Trebuchet MS"/>
                <a:cs typeface="Trebuchet MS"/>
              </a:rPr>
              <a:t> </a:t>
            </a:r>
            <a:r>
              <a:rPr sz="900" dirty="0">
                <a:solidFill>
                  <a:srgbClr val="58595B"/>
                </a:solidFill>
                <a:latin typeface="Trebuchet MS"/>
                <a:cs typeface="Trebuchet MS"/>
              </a:rPr>
              <a:t>mindstyles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20" dirty="0">
                <a:solidFill>
                  <a:srgbClr val="58595B"/>
                </a:solidFill>
                <a:latin typeface="Trebuchet MS"/>
                <a:cs typeface="Trebuchet MS"/>
              </a:rPr>
              <a:t>other </a:t>
            </a:r>
            <a:r>
              <a:rPr sz="900" spc="-10" dirty="0">
                <a:solidFill>
                  <a:srgbClr val="58595B"/>
                </a:solidFill>
                <a:latin typeface="Trebuchet MS"/>
                <a:cs typeface="Trebuchet MS"/>
              </a:rPr>
              <a:t>indicators</a:t>
            </a:r>
            <a:r>
              <a:rPr sz="900" spc="-35" dirty="0">
                <a:solidFill>
                  <a:srgbClr val="58595B"/>
                </a:solidFill>
                <a:latin typeface="Trebuchet MS"/>
                <a:cs typeface="Trebuchet MS"/>
              </a:rPr>
              <a:t> </a:t>
            </a:r>
            <a:r>
              <a:rPr sz="900" spc="-20" dirty="0">
                <a:solidFill>
                  <a:srgbClr val="58595B"/>
                </a:solidFill>
                <a:latin typeface="Trebuchet MS"/>
                <a:cs typeface="Trebuchet MS"/>
              </a:rPr>
              <a:t>are</a:t>
            </a:r>
            <a:r>
              <a:rPr sz="900" spc="-30" dirty="0">
                <a:solidFill>
                  <a:srgbClr val="58595B"/>
                </a:solidFill>
                <a:latin typeface="Trebuchet MS"/>
                <a:cs typeface="Trebuchet MS"/>
              </a:rPr>
              <a:t> </a:t>
            </a:r>
            <a:r>
              <a:rPr sz="900" dirty="0">
                <a:solidFill>
                  <a:srgbClr val="58595B"/>
                </a:solidFill>
                <a:latin typeface="Trebuchet MS"/>
                <a:cs typeface="Trebuchet MS"/>
              </a:rPr>
              <a:t>applicable</a:t>
            </a:r>
            <a:r>
              <a:rPr sz="900" spc="-30" dirty="0">
                <a:solidFill>
                  <a:srgbClr val="58595B"/>
                </a:solidFill>
                <a:latin typeface="Trebuchet MS"/>
                <a:cs typeface="Trebuchet MS"/>
              </a:rPr>
              <a:t> </a:t>
            </a:r>
            <a:r>
              <a:rPr sz="900" spc="-35" dirty="0">
                <a:solidFill>
                  <a:srgbClr val="58595B"/>
                </a:solidFill>
                <a:latin typeface="Trebuchet MS"/>
                <a:cs typeface="Trebuchet MS"/>
              </a:rPr>
              <a:t>for </a:t>
            </a:r>
            <a:r>
              <a:rPr sz="900" spc="-20" dirty="0">
                <a:solidFill>
                  <a:srgbClr val="58595B"/>
                </a:solidFill>
                <a:latin typeface="Trebuchet MS"/>
                <a:cs typeface="Trebuchet MS"/>
              </a:rPr>
              <a:t>this </a:t>
            </a:r>
            <a:r>
              <a:rPr sz="900" spc="-10" dirty="0">
                <a:solidFill>
                  <a:srgbClr val="58595B"/>
                </a:solidFill>
                <a:latin typeface="Trebuchet MS"/>
                <a:cs typeface="Trebuchet MS"/>
              </a:rPr>
              <a:t>persona?</a:t>
            </a:r>
            <a:endParaRPr sz="900" dirty="0">
              <a:latin typeface="Trebuchet MS"/>
              <a:cs typeface="Trebuchet MS"/>
            </a:endParaRPr>
          </a:p>
        </p:txBody>
      </p:sp>
      <p:sp>
        <p:nvSpPr>
          <p:cNvPr id="14" name="object 14">
            <a:extLst>
              <a:ext uri="{FF2B5EF4-FFF2-40B4-BE49-F238E27FC236}">
                <a16:creationId xmlns:a16="http://schemas.microsoft.com/office/drawing/2014/main" id="{44ED2802-3B30-EA90-DC8E-9285A56203F6}"/>
              </a:ext>
            </a:extLst>
          </p:cNvPr>
          <p:cNvSpPr/>
          <p:nvPr/>
        </p:nvSpPr>
        <p:spPr>
          <a:xfrm>
            <a:off x="462711" y="12454222"/>
            <a:ext cx="2230755" cy="617855"/>
          </a:xfrm>
          <a:custGeom>
            <a:avLst/>
            <a:gdLst/>
            <a:ahLst/>
            <a:cxnLst/>
            <a:rect l="l" t="t" r="r" b="b"/>
            <a:pathLst>
              <a:path w="2230755" h="617855">
                <a:moveTo>
                  <a:pt x="2077796" y="0"/>
                </a:moveTo>
                <a:lnTo>
                  <a:pt x="152400" y="0"/>
                </a:lnTo>
                <a:lnTo>
                  <a:pt x="64293" y="2381"/>
                </a:lnTo>
                <a:lnTo>
                  <a:pt x="19050" y="19050"/>
                </a:lnTo>
                <a:lnTo>
                  <a:pt x="2381" y="64293"/>
                </a:lnTo>
                <a:lnTo>
                  <a:pt x="0" y="152400"/>
                </a:lnTo>
                <a:lnTo>
                  <a:pt x="0" y="464997"/>
                </a:lnTo>
                <a:lnTo>
                  <a:pt x="2381" y="553104"/>
                </a:lnTo>
                <a:lnTo>
                  <a:pt x="19050" y="598347"/>
                </a:lnTo>
                <a:lnTo>
                  <a:pt x="64293" y="615016"/>
                </a:lnTo>
                <a:lnTo>
                  <a:pt x="152400" y="617397"/>
                </a:lnTo>
                <a:lnTo>
                  <a:pt x="2077796" y="617397"/>
                </a:lnTo>
                <a:lnTo>
                  <a:pt x="2165902" y="615016"/>
                </a:lnTo>
                <a:lnTo>
                  <a:pt x="2211146" y="598347"/>
                </a:lnTo>
                <a:lnTo>
                  <a:pt x="2227814" y="553104"/>
                </a:lnTo>
                <a:lnTo>
                  <a:pt x="2230196" y="464997"/>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5" name="object 15">
            <a:extLst>
              <a:ext uri="{FF2B5EF4-FFF2-40B4-BE49-F238E27FC236}">
                <a16:creationId xmlns:a16="http://schemas.microsoft.com/office/drawing/2014/main" id="{06B85712-E6F0-D760-1816-151EFA3903EF}"/>
              </a:ext>
            </a:extLst>
          </p:cNvPr>
          <p:cNvSpPr txBox="1"/>
          <p:nvPr/>
        </p:nvSpPr>
        <p:spPr>
          <a:xfrm>
            <a:off x="635262" y="12523282"/>
            <a:ext cx="1605280" cy="407034"/>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How</a:t>
            </a:r>
            <a:r>
              <a:rPr sz="900" spc="5" dirty="0">
                <a:solidFill>
                  <a:srgbClr val="58595B"/>
                </a:solidFill>
                <a:latin typeface="Trebuchet MS"/>
                <a:cs typeface="Trebuchet MS"/>
              </a:rPr>
              <a:t> </a:t>
            </a:r>
            <a:r>
              <a:rPr sz="900" spc="-25" dirty="0">
                <a:solidFill>
                  <a:srgbClr val="58595B"/>
                </a:solidFill>
                <a:latin typeface="Trebuchet MS"/>
                <a:cs typeface="Trebuchet MS"/>
              </a:rPr>
              <a:t>important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10" dirty="0">
                <a:solidFill>
                  <a:srgbClr val="58595B"/>
                </a:solidFill>
                <a:latin typeface="Trebuchet MS"/>
                <a:cs typeface="Trebuchet MS"/>
              </a:rPr>
              <a:t> </a:t>
            </a:r>
            <a:r>
              <a:rPr sz="900" spc="-10" dirty="0">
                <a:solidFill>
                  <a:srgbClr val="58595B"/>
                </a:solidFill>
                <a:latin typeface="Trebuchet MS"/>
                <a:cs typeface="Trebuchet MS"/>
              </a:rPr>
              <a:t>functional, </a:t>
            </a:r>
            <a:r>
              <a:rPr sz="900" spc="-25" dirty="0">
                <a:solidFill>
                  <a:srgbClr val="58595B"/>
                </a:solidFill>
                <a:latin typeface="Trebuchet MS"/>
                <a:cs typeface="Trebuchet MS"/>
              </a:rPr>
              <a:t>emotional,</a:t>
            </a:r>
            <a:r>
              <a:rPr sz="900" spc="15" dirty="0">
                <a:solidFill>
                  <a:srgbClr val="58595B"/>
                </a:solidFill>
                <a:latin typeface="Trebuchet MS"/>
                <a:cs typeface="Trebuchet MS"/>
              </a:rPr>
              <a:t> </a:t>
            </a:r>
            <a:r>
              <a:rPr sz="900" dirty="0">
                <a:solidFill>
                  <a:srgbClr val="58595B"/>
                </a:solidFill>
                <a:latin typeface="Trebuchet MS"/>
                <a:cs typeface="Trebuchet MS"/>
              </a:rPr>
              <a:t>expressive</a:t>
            </a:r>
            <a:r>
              <a:rPr sz="900" spc="20" dirty="0">
                <a:solidFill>
                  <a:srgbClr val="58595B"/>
                </a:solidFill>
                <a:latin typeface="Trebuchet MS"/>
                <a:cs typeface="Trebuchet MS"/>
              </a:rPr>
              <a:t> </a:t>
            </a:r>
            <a:r>
              <a:rPr sz="900" spc="-20" dirty="0">
                <a:solidFill>
                  <a:srgbClr val="58595B"/>
                </a:solidFill>
                <a:latin typeface="Trebuchet MS"/>
                <a:cs typeface="Trebuchet MS"/>
              </a:rPr>
              <a:t>benefits.</a:t>
            </a:r>
            <a:endParaRPr sz="900" dirty="0">
              <a:latin typeface="Trebuchet MS"/>
              <a:cs typeface="Trebuchet MS"/>
            </a:endParaRPr>
          </a:p>
        </p:txBody>
      </p:sp>
      <p:sp>
        <p:nvSpPr>
          <p:cNvPr id="16" name="object 16">
            <a:extLst>
              <a:ext uri="{FF2B5EF4-FFF2-40B4-BE49-F238E27FC236}">
                <a16:creationId xmlns:a16="http://schemas.microsoft.com/office/drawing/2014/main" id="{30B609DF-9CEB-8E70-6021-45931EC9D592}"/>
              </a:ext>
            </a:extLst>
          </p:cNvPr>
          <p:cNvSpPr txBox="1"/>
          <p:nvPr/>
        </p:nvSpPr>
        <p:spPr>
          <a:xfrm>
            <a:off x="444859" y="8317834"/>
            <a:ext cx="9228455" cy="748090"/>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WHICH BEHAVIOUR?</a:t>
            </a:r>
            <a:endParaRPr sz="2000" spc="-150" dirty="0">
              <a:latin typeface="Arial"/>
              <a:cs typeface="Arial"/>
            </a:endParaRPr>
          </a:p>
          <a:p>
            <a:pPr marL="12700" marR="5080">
              <a:lnSpc>
                <a:spcPct val="138900"/>
              </a:lnSpc>
              <a:spcBef>
                <a:spcPts val="509"/>
              </a:spcBef>
            </a:pPr>
            <a:r>
              <a:rPr lang="en-US" sz="900" dirty="0">
                <a:solidFill>
                  <a:srgbClr val="58595B"/>
                </a:solidFill>
                <a:latin typeface="Trebuchet MS"/>
              </a:rPr>
              <a:t>What does he do? Describe his behavior when using a service, product, or website. Which channels does he use for different needs (internet, mobile, social media)? What works well, what frustrates him, and what prevents him from choosing a particular function, service, or product?</a:t>
            </a:r>
            <a:endParaRPr sz="900" dirty="0">
              <a:solidFill>
                <a:srgbClr val="58595B"/>
              </a:solidFill>
              <a:latin typeface="Trebuchet MS"/>
            </a:endParaRPr>
          </a:p>
        </p:txBody>
      </p:sp>
      <p:sp>
        <p:nvSpPr>
          <p:cNvPr id="20" name="object 20">
            <a:extLst>
              <a:ext uri="{FF2B5EF4-FFF2-40B4-BE49-F238E27FC236}">
                <a16:creationId xmlns:a16="http://schemas.microsoft.com/office/drawing/2014/main" id="{E058A1C3-4046-7C0A-4C9C-59DD949845F5}"/>
              </a:ext>
            </a:extLst>
          </p:cNvPr>
          <p:cNvSpPr txBox="1"/>
          <p:nvPr/>
        </p:nvSpPr>
        <p:spPr>
          <a:xfrm>
            <a:off x="444859" y="1666794"/>
            <a:ext cx="4298315"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QUOTE</a:t>
            </a:r>
            <a:endParaRPr sz="2000" spc="-150" dirty="0">
              <a:latin typeface="Arial"/>
              <a:cs typeface="Arial"/>
            </a:endParaRPr>
          </a:p>
          <a:p>
            <a:pPr marL="12700" marR="5080">
              <a:lnSpc>
                <a:spcPct val="138900"/>
              </a:lnSpc>
              <a:spcBef>
                <a:spcPts val="550"/>
              </a:spcBef>
            </a:pPr>
            <a:r>
              <a:rPr sz="900" dirty="0">
                <a:solidFill>
                  <a:srgbClr val="58595B"/>
                </a:solidFill>
                <a:latin typeface="Trebuchet MS"/>
                <a:cs typeface="Trebuchet MS"/>
              </a:rPr>
              <a:t>Capture</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essence</a:t>
            </a:r>
            <a:r>
              <a:rPr sz="900" spc="-10" dirty="0">
                <a:solidFill>
                  <a:srgbClr val="58595B"/>
                </a:solidFill>
                <a:latin typeface="Trebuchet MS"/>
                <a:cs typeface="Trebuchet MS"/>
              </a:rPr>
              <a:t> to </a:t>
            </a:r>
            <a:r>
              <a:rPr sz="900" dirty="0">
                <a:solidFill>
                  <a:srgbClr val="58595B"/>
                </a:solidFill>
                <a:latin typeface="Trebuchet MS"/>
                <a:cs typeface="Trebuchet MS"/>
              </a:rPr>
              <a:t>one</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two </a:t>
            </a:r>
            <a:r>
              <a:rPr sz="900" dirty="0">
                <a:solidFill>
                  <a:srgbClr val="58595B"/>
                </a:solidFill>
                <a:latin typeface="Trebuchet MS"/>
                <a:cs typeface="Trebuchet MS"/>
              </a:rPr>
              <a:t>points</a:t>
            </a:r>
            <a:r>
              <a:rPr sz="900" spc="-10" dirty="0">
                <a:solidFill>
                  <a:srgbClr val="58595B"/>
                </a:solidFill>
                <a:latin typeface="Trebuchet MS"/>
                <a:cs typeface="Trebuchet MS"/>
              </a:rPr>
              <a:t> </a:t>
            </a:r>
            <a:r>
              <a:rPr sz="900" spc="-45" dirty="0">
                <a:solidFill>
                  <a:srgbClr val="58595B"/>
                </a:solidFill>
                <a:latin typeface="Trebuchet MS"/>
                <a:cs typeface="Trebuchet MS"/>
              </a:rPr>
              <a:t>that</a:t>
            </a:r>
            <a:r>
              <a:rPr sz="900" spc="-10" dirty="0">
                <a:solidFill>
                  <a:srgbClr val="58595B"/>
                </a:solidFill>
                <a:latin typeface="Trebuchet MS"/>
                <a:cs typeface="Trebuchet MS"/>
              </a:rPr>
              <a:t> </a:t>
            </a:r>
            <a:r>
              <a:rPr sz="900" dirty="0">
                <a:solidFill>
                  <a:srgbClr val="58595B"/>
                </a:solidFill>
                <a:latin typeface="Trebuchet MS"/>
                <a:cs typeface="Trebuchet MS"/>
              </a:rPr>
              <a:t>could</a:t>
            </a:r>
            <a:r>
              <a:rPr sz="900" spc="-10" dirty="0">
                <a:solidFill>
                  <a:srgbClr val="58595B"/>
                </a:solidFill>
                <a:latin typeface="Trebuchet MS"/>
                <a:cs typeface="Trebuchet MS"/>
              </a:rPr>
              <a:t> </a:t>
            </a:r>
            <a:r>
              <a:rPr sz="900" dirty="0">
                <a:solidFill>
                  <a:srgbClr val="58595B"/>
                </a:solidFill>
                <a:latin typeface="Trebuchet MS"/>
                <a:cs typeface="Trebuchet MS"/>
              </a:rPr>
              <a:t>come</a:t>
            </a:r>
            <a:r>
              <a:rPr sz="900" spc="-10" dirty="0">
                <a:solidFill>
                  <a:srgbClr val="58595B"/>
                </a:solidFill>
                <a:latin typeface="Trebuchet MS"/>
                <a:cs typeface="Trebuchet MS"/>
              </a:rPr>
              <a:t> </a:t>
            </a:r>
            <a:r>
              <a:rPr sz="900" dirty="0">
                <a:solidFill>
                  <a:srgbClr val="58595B"/>
                </a:solidFill>
                <a:latin typeface="Trebuchet MS"/>
                <a:cs typeface="Trebuchet MS"/>
              </a:rPr>
              <a:t>out</a:t>
            </a:r>
            <a:r>
              <a:rPr sz="900" spc="-10" dirty="0">
                <a:solidFill>
                  <a:srgbClr val="58595B"/>
                </a:solidFill>
                <a:latin typeface="Trebuchet MS"/>
                <a:cs typeface="Trebuchet MS"/>
              </a:rPr>
              <a:t> of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persona’s</a:t>
            </a:r>
            <a:r>
              <a:rPr sz="900" spc="-10" dirty="0">
                <a:solidFill>
                  <a:srgbClr val="58595B"/>
                </a:solidFill>
                <a:latin typeface="Trebuchet MS"/>
                <a:cs typeface="Trebuchet MS"/>
              </a:rPr>
              <a:t> </a:t>
            </a:r>
            <a:r>
              <a:rPr sz="900" spc="-25" dirty="0">
                <a:solidFill>
                  <a:srgbClr val="58595B"/>
                </a:solidFill>
                <a:latin typeface="Trebuchet MS"/>
                <a:cs typeface="Trebuchet MS"/>
              </a:rPr>
              <a:t>own </a:t>
            </a:r>
            <a:r>
              <a:rPr sz="900" dirty="0">
                <a:solidFill>
                  <a:srgbClr val="58595B"/>
                </a:solidFill>
                <a:latin typeface="Trebuchet MS"/>
                <a:cs typeface="Trebuchet MS"/>
              </a:rPr>
              <a:t>mouth</a:t>
            </a:r>
            <a:r>
              <a:rPr sz="900" spc="-35" dirty="0">
                <a:solidFill>
                  <a:srgbClr val="58595B"/>
                </a:solidFill>
                <a:latin typeface="Trebuchet MS"/>
                <a:cs typeface="Trebuchet MS"/>
              </a:rPr>
              <a:t> </a:t>
            </a:r>
            <a:r>
              <a:rPr sz="900" dirty="0">
                <a:solidFill>
                  <a:srgbClr val="58595B"/>
                </a:solidFill>
                <a:latin typeface="Trebuchet MS"/>
                <a:cs typeface="Trebuchet MS"/>
              </a:rPr>
              <a:t>-</a:t>
            </a:r>
            <a:r>
              <a:rPr sz="900" spc="-35" dirty="0">
                <a:solidFill>
                  <a:srgbClr val="58595B"/>
                </a:solidFill>
                <a:latin typeface="Trebuchet MS"/>
                <a:cs typeface="Trebuchet MS"/>
              </a:rPr>
              <a:t> </a:t>
            </a:r>
            <a:r>
              <a:rPr sz="900" spc="55" dirty="0">
                <a:solidFill>
                  <a:srgbClr val="58595B"/>
                </a:solidFill>
                <a:latin typeface="Trebuchet MS"/>
                <a:cs typeface="Trebuchet MS"/>
              </a:rPr>
              <a:t>so</a:t>
            </a:r>
            <a:r>
              <a:rPr sz="900" spc="-35" dirty="0">
                <a:solidFill>
                  <a:srgbClr val="58595B"/>
                </a:solidFill>
                <a:latin typeface="Trebuchet MS"/>
                <a:cs typeface="Trebuchet MS"/>
              </a:rPr>
              <a:t> </a:t>
            </a:r>
            <a:r>
              <a:rPr sz="900" spc="-10" dirty="0">
                <a:solidFill>
                  <a:srgbClr val="58595B"/>
                </a:solidFill>
                <a:latin typeface="Trebuchet MS"/>
                <a:cs typeface="Trebuchet MS"/>
              </a:rPr>
              <a:t>to</a:t>
            </a:r>
            <a:r>
              <a:rPr sz="900" spc="-30" dirty="0">
                <a:solidFill>
                  <a:srgbClr val="58595B"/>
                </a:solidFill>
                <a:latin typeface="Trebuchet MS"/>
                <a:cs typeface="Trebuchet MS"/>
              </a:rPr>
              <a:t> </a:t>
            </a:r>
            <a:r>
              <a:rPr sz="900" spc="-10" dirty="0">
                <a:solidFill>
                  <a:srgbClr val="58595B"/>
                </a:solidFill>
                <a:latin typeface="Trebuchet MS"/>
                <a:cs typeface="Trebuchet MS"/>
              </a:rPr>
              <a:t>speak.</a:t>
            </a:r>
            <a:endParaRPr sz="900" dirty="0">
              <a:latin typeface="Trebuchet MS"/>
              <a:cs typeface="Trebuchet MS"/>
            </a:endParaRPr>
          </a:p>
        </p:txBody>
      </p:sp>
      <p:sp>
        <p:nvSpPr>
          <p:cNvPr id="21" name="object 21">
            <a:extLst>
              <a:ext uri="{FF2B5EF4-FFF2-40B4-BE49-F238E27FC236}">
                <a16:creationId xmlns:a16="http://schemas.microsoft.com/office/drawing/2014/main" id="{7ABEF963-BC73-A4E9-0808-5228F3579278}"/>
              </a:ext>
            </a:extLst>
          </p:cNvPr>
          <p:cNvSpPr txBox="1"/>
          <p:nvPr/>
        </p:nvSpPr>
        <p:spPr>
          <a:xfrm>
            <a:off x="9066499" y="14886744"/>
            <a:ext cx="1400810" cy="147320"/>
          </a:xfrm>
          <a:prstGeom prst="rect">
            <a:avLst/>
          </a:prstGeom>
        </p:spPr>
        <p:txBody>
          <a:bodyPr vert="horz" wrap="square" lIns="0" tIns="12700" rIns="0" bIns="0" rtlCol="0">
            <a:spAutoFit/>
          </a:bodyPr>
          <a:lstStyle/>
          <a:p>
            <a:pPr marL="12700">
              <a:lnSpc>
                <a:spcPct val="100000"/>
              </a:lnSpc>
              <a:spcBef>
                <a:spcPts val="100"/>
              </a:spcBef>
            </a:pPr>
            <a:r>
              <a:rPr sz="800" b="1" spc="-125" dirty="0">
                <a:solidFill>
                  <a:srgbClr val="58595B"/>
                </a:solidFill>
                <a:latin typeface="Arial"/>
                <a:cs typeface="Arial"/>
                <a:hlinkClick r:id="rId3"/>
              </a:rPr>
              <a:t>WWW.CREATIVE-</a:t>
            </a:r>
            <a:r>
              <a:rPr sz="800" b="1" spc="-120" dirty="0">
                <a:solidFill>
                  <a:srgbClr val="58595B"/>
                </a:solidFill>
                <a:latin typeface="Arial"/>
                <a:cs typeface="Arial"/>
                <a:hlinkClick r:id="rId3"/>
              </a:rPr>
              <a:t>COMPANION.COM</a:t>
            </a:r>
            <a:endParaRPr sz="800">
              <a:latin typeface="Arial"/>
              <a:cs typeface="Arial"/>
            </a:endParaRPr>
          </a:p>
        </p:txBody>
      </p:sp>
      <p:sp>
        <p:nvSpPr>
          <p:cNvPr id="36" name="object 36">
            <a:extLst>
              <a:ext uri="{FF2B5EF4-FFF2-40B4-BE49-F238E27FC236}">
                <a16:creationId xmlns:a16="http://schemas.microsoft.com/office/drawing/2014/main" id="{71261963-C4F7-B1E9-42F0-E1B6CC37D107}"/>
              </a:ext>
            </a:extLst>
          </p:cNvPr>
          <p:cNvSpPr txBox="1"/>
          <p:nvPr/>
        </p:nvSpPr>
        <p:spPr>
          <a:xfrm>
            <a:off x="15038" y="6504123"/>
            <a:ext cx="203200" cy="1087120"/>
          </a:xfrm>
          <a:prstGeom prst="rect">
            <a:avLst/>
          </a:prstGeom>
        </p:spPr>
        <p:txBody>
          <a:bodyPr vert="vert270"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37" name="object 37">
            <a:extLst>
              <a:ext uri="{FF2B5EF4-FFF2-40B4-BE49-F238E27FC236}">
                <a16:creationId xmlns:a16="http://schemas.microsoft.com/office/drawing/2014/main" id="{B056F775-3542-8001-9321-05674D6B18D7}"/>
              </a:ext>
            </a:extLst>
          </p:cNvPr>
          <p:cNvSpPr/>
          <p:nvPr/>
        </p:nvSpPr>
        <p:spPr>
          <a:xfrm>
            <a:off x="111000"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sp>
        <p:nvSpPr>
          <p:cNvPr id="38" name="object 38">
            <a:extLst>
              <a:ext uri="{FF2B5EF4-FFF2-40B4-BE49-F238E27FC236}">
                <a16:creationId xmlns:a16="http://schemas.microsoft.com/office/drawing/2014/main" id="{FEE28A30-99DB-166D-4CB9-AF7A411B5DE7}"/>
              </a:ext>
            </a:extLst>
          </p:cNvPr>
          <p:cNvSpPr/>
          <p:nvPr/>
        </p:nvSpPr>
        <p:spPr>
          <a:xfrm>
            <a:off x="98300" y="647405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39" name="object 39">
            <a:extLst>
              <a:ext uri="{FF2B5EF4-FFF2-40B4-BE49-F238E27FC236}">
                <a16:creationId xmlns:a16="http://schemas.microsoft.com/office/drawing/2014/main" id="{F818C0EC-A0C4-3380-6CD5-4332A2978EFD}"/>
              </a:ext>
            </a:extLst>
          </p:cNvPr>
          <p:cNvPicPr/>
          <p:nvPr/>
        </p:nvPicPr>
        <p:blipFill>
          <a:blip r:embed="rId4" cstate="print"/>
          <a:stretch>
            <a:fillRect/>
          </a:stretch>
        </p:blipFill>
        <p:spPr>
          <a:xfrm>
            <a:off x="47500" y="6110656"/>
            <a:ext cx="127000" cy="127001"/>
          </a:xfrm>
          <a:prstGeom prst="rect">
            <a:avLst/>
          </a:prstGeom>
        </p:spPr>
      </p:pic>
      <p:sp>
        <p:nvSpPr>
          <p:cNvPr id="40" name="object 40">
            <a:extLst>
              <a:ext uri="{FF2B5EF4-FFF2-40B4-BE49-F238E27FC236}">
                <a16:creationId xmlns:a16="http://schemas.microsoft.com/office/drawing/2014/main" id="{C4474737-3377-9542-9EAC-BC66E4993703}"/>
              </a:ext>
            </a:extLst>
          </p:cNvPr>
          <p:cNvSpPr/>
          <p:nvPr/>
        </p:nvSpPr>
        <p:spPr>
          <a:xfrm>
            <a:off x="111000"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41" name="object 41">
            <a:extLst>
              <a:ext uri="{FF2B5EF4-FFF2-40B4-BE49-F238E27FC236}">
                <a16:creationId xmlns:a16="http://schemas.microsoft.com/office/drawing/2014/main" id="{95F71D79-A82C-AB63-CB11-0D357AB62B2A}"/>
              </a:ext>
            </a:extLst>
          </p:cNvPr>
          <p:cNvSpPr/>
          <p:nvPr/>
        </p:nvSpPr>
        <p:spPr>
          <a:xfrm>
            <a:off x="98300"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42" name="object 42">
            <a:extLst>
              <a:ext uri="{FF2B5EF4-FFF2-40B4-BE49-F238E27FC236}">
                <a16:creationId xmlns:a16="http://schemas.microsoft.com/office/drawing/2014/main" id="{00280343-1B65-11B8-980C-A84FCB6A011B}"/>
              </a:ext>
            </a:extLst>
          </p:cNvPr>
          <p:cNvPicPr/>
          <p:nvPr/>
        </p:nvPicPr>
        <p:blipFill>
          <a:blip r:embed="rId5" cstate="print"/>
          <a:stretch>
            <a:fillRect/>
          </a:stretch>
        </p:blipFill>
        <p:spPr>
          <a:xfrm>
            <a:off x="47500" y="7856684"/>
            <a:ext cx="127000" cy="127001"/>
          </a:xfrm>
          <a:prstGeom prst="rect">
            <a:avLst/>
          </a:prstGeom>
        </p:spPr>
      </p:pic>
      <p:sp>
        <p:nvSpPr>
          <p:cNvPr id="43" name="object 43">
            <a:extLst>
              <a:ext uri="{FF2B5EF4-FFF2-40B4-BE49-F238E27FC236}">
                <a16:creationId xmlns:a16="http://schemas.microsoft.com/office/drawing/2014/main" id="{CD5505B8-10DC-E6D3-CC3D-AFA11BE8770D}"/>
              </a:ext>
            </a:extLst>
          </p:cNvPr>
          <p:cNvSpPr txBox="1"/>
          <p:nvPr/>
        </p:nvSpPr>
        <p:spPr>
          <a:xfrm>
            <a:off x="15038" y="2836729"/>
            <a:ext cx="203200" cy="1377315"/>
          </a:xfrm>
          <a:prstGeom prst="rect">
            <a:avLst/>
          </a:prstGeom>
        </p:spPr>
        <p:txBody>
          <a:bodyPr vert="vert270" wrap="square" lIns="0" tIns="5080" rIns="0" bIns="0" rtlCol="0">
            <a:spAutoFit/>
          </a:bodyPr>
          <a:lstStyle/>
          <a:p>
            <a:pPr marL="12700">
              <a:lnSpc>
                <a:spcPct val="100000"/>
              </a:lnSpc>
              <a:spcBef>
                <a:spcPts val="40"/>
              </a:spcBef>
            </a:pPr>
            <a:r>
              <a:rPr sz="1200" spc="65" dirty="0">
                <a:solidFill>
                  <a:srgbClr val="A7A9AC"/>
                </a:solidFill>
                <a:latin typeface="Trebuchet MS"/>
                <a:cs typeface="Trebuchet MS"/>
              </a:rPr>
              <a:t>EDUCATED</a:t>
            </a:r>
            <a:r>
              <a:rPr sz="1200" spc="5" dirty="0">
                <a:solidFill>
                  <a:srgbClr val="A7A9AC"/>
                </a:solidFill>
                <a:latin typeface="Trebuchet MS"/>
                <a:cs typeface="Trebuchet MS"/>
              </a:rPr>
              <a:t> </a:t>
            </a:r>
            <a:r>
              <a:rPr sz="1200" spc="125" dirty="0">
                <a:solidFill>
                  <a:srgbClr val="A7A9AC"/>
                </a:solidFill>
                <a:latin typeface="Trebuchet MS"/>
                <a:cs typeface="Trebuchet MS"/>
              </a:rPr>
              <a:t>GUESS</a:t>
            </a:r>
            <a:endParaRPr sz="1200">
              <a:latin typeface="Trebuchet MS"/>
              <a:cs typeface="Trebuchet MS"/>
            </a:endParaRPr>
          </a:p>
        </p:txBody>
      </p:sp>
      <p:grpSp>
        <p:nvGrpSpPr>
          <p:cNvPr id="44" name="object 44">
            <a:extLst>
              <a:ext uri="{FF2B5EF4-FFF2-40B4-BE49-F238E27FC236}">
                <a16:creationId xmlns:a16="http://schemas.microsoft.com/office/drawing/2014/main" id="{E7585099-E72D-8152-74D8-E121EBC53BE7}"/>
              </a:ext>
            </a:extLst>
          </p:cNvPr>
          <p:cNvGrpSpPr/>
          <p:nvPr/>
        </p:nvGrpSpPr>
        <p:grpSpPr>
          <a:xfrm>
            <a:off x="47349" y="2062180"/>
            <a:ext cx="127000" cy="648970"/>
            <a:chOff x="47349" y="2062180"/>
            <a:chExt cx="127000" cy="648970"/>
          </a:xfrm>
        </p:grpSpPr>
        <p:sp>
          <p:nvSpPr>
            <p:cNvPr id="45" name="object 45">
              <a:extLst>
                <a:ext uri="{FF2B5EF4-FFF2-40B4-BE49-F238E27FC236}">
                  <a16:creationId xmlns:a16="http://schemas.microsoft.com/office/drawing/2014/main" id="{434DF431-A0C0-77F2-D05A-8FF7C3BED838}"/>
                </a:ext>
              </a:extLst>
            </p:cNvPr>
            <p:cNvSpPr/>
            <p:nvPr/>
          </p:nvSpPr>
          <p:spPr>
            <a:xfrm>
              <a:off x="109498" y="2213732"/>
              <a:ext cx="1270" cy="484505"/>
            </a:xfrm>
            <a:custGeom>
              <a:avLst/>
              <a:gdLst/>
              <a:ahLst/>
              <a:cxnLst/>
              <a:rect l="l" t="t" r="r" b="b"/>
              <a:pathLst>
                <a:path w="1269" h="484505">
                  <a:moveTo>
                    <a:pt x="0" y="484263"/>
                  </a:moveTo>
                  <a:lnTo>
                    <a:pt x="1143" y="0"/>
                  </a:lnTo>
                </a:path>
              </a:pathLst>
            </a:custGeom>
            <a:ln w="25400">
              <a:solidFill>
                <a:srgbClr val="A7A9AC"/>
              </a:solidFill>
              <a:prstDash val="dot"/>
            </a:ln>
          </p:spPr>
          <p:txBody>
            <a:bodyPr wrap="square" lIns="0" tIns="0" rIns="0" bIns="0" rtlCol="0"/>
            <a:lstStyle/>
            <a:p>
              <a:endParaRPr/>
            </a:p>
          </p:txBody>
        </p:sp>
        <p:pic>
          <p:nvPicPr>
            <p:cNvPr id="46" name="object 46">
              <a:extLst>
                <a:ext uri="{FF2B5EF4-FFF2-40B4-BE49-F238E27FC236}">
                  <a16:creationId xmlns:a16="http://schemas.microsoft.com/office/drawing/2014/main" id="{271DA30D-519F-354E-D442-656F20BB8CA5}"/>
                </a:ext>
              </a:extLst>
            </p:cNvPr>
            <p:cNvPicPr/>
            <p:nvPr/>
          </p:nvPicPr>
          <p:blipFill>
            <a:blip r:embed="rId6" cstate="print"/>
            <a:stretch>
              <a:fillRect/>
            </a:stretch>
          </p:blipFill>
          <p:spPr>
            <a:xfrm>
              <a:off x="47349" y="2062180"/>
              <a:ext cx="127000" cy="127005"/>
            </a:xfrm>
            <a:prstGeom prst="rect">
              <a:avLst/>
            </a:prstGeom>
          </p:spPr>
        </p:pic>
      </p:grpSp>
      <p:sp>
        <p:nvSpPr>
          <p:cNvPr id="47" name="object 47">
            <a:extLst>
              <a:ext uri="{FF2B5EF4-FFF2-40B4-BE49-F238E27FC236}">
                <a16:creationId xmlns:a16="http://schemas.microsoft.com/office/drawing/2014/main" id="{FC6EB616-3691-4F80-ADB4-CA23EAFC60BD}"/>
              </a:ext>
            </a:extLst>
          </p:cNvPr>
          <p:cNvSpPr/>
          <p:nvPr/>
        </p:nvSpPr>
        <p:spPr>
          <a:xfrm>
            <a:off x="96622" y="2759797"/>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48" name="object 48">
            <a:extLst>
              <a:ext uri="{FF2B5EF4-FFF2-40B4-BE49-F238E27FC236}">
                <a16:creationId xmlns:a16="http://schemas.microsoft.com/office/drawing/2014/main" id="{6EC3010D-72D4-506E-C4D6-3A842AECC7FF}"/>
              </a:ext>
            </a:extLst>
          </p:cNvPr>
          <p:cNvSpPr/>
          <p:nvPr/>
        </p:nvSpPr>
        <p:spPr>
          <a:xfrm>
            <a:off x="111000" y="4360896"/>
            <a:ext cx="0" cy="807720"/>
          </a:xfrm>
          <a:custGeom>
            <a:avLst/>
            <a:gdLst/>
            <a:ahLst/>
            <a:cxnLst/>
            <a:rect l="l" t="t" r="r" b="b"/>
            <a:pathLst>
              <a:path h="807720">
                <a:moveTo>
                  <a:pt x="0" y="0"/>
                </a:moveTo>
                <a:lnTo>
                  <a:pt x="0" y="807554"/>
                </a:lnTo>
              </a:path>
            </a:pathLst>
          </a:custGeom>
          <a:ln w="25400">
            <a:solidFill>
              <a:srgbClr val="A7A9AC"/>
            </a:solidFill>
            <a:prstDash val="dot"/>
          </a:ln>
        </p:spPr>
        <p:txBody>
          <a:bodyPr wrap="square" lIns="0" tIns="0" rIns="0" bIns="0" rtlCol="0"/>
          <a:lstStyle/>
          <a:p>
            <a:endParaRPr/>
          </a:p>
        </p:txBody>
      </p:sp>
      <p:sp>
        <p:nvSpPr>
          <p:cNvPr id="49" name="object 49">
            <a:extLst>
              <a:ext uri="{FF2B5EF4-FFF2-40B4-BE49-F238E27FC236}">
                <a16:creationId xmlns:a16="http://schemas.microsoft.com/office/drawing/2014/main" id="{0CE1287D-B30C-5C0A-5361-BFD27ED34D71}"/>
              </a:ext>
            </a:extLst>
          </p:cNvPr>
          <p:cNvSpPr/>
          <p:nvPr/>
        </p:nvSpPr>
        <p:spPr>
          <a:xfrm>
            <a:off x="98300" y="42712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0" name="object 50">
            <a:extLst>
              <a:ext uri="{FF2B5EF4-FFF2-40B4-BE49-F238E27FC236}">
                <a16:creationId xmlns:a16="http://schemas.microsoft.com/office/drawing/2014/main" id="{B50F1BFE-A780-AD08-5C91-A45BAB1DC3BC}"/>
              </a:ext>
            </a:extLst>
          </p:cNvPr>
          <p:cNvPicPr/>
          <p:nvPr/>
        </p:nvPicPr>
        <p:blipFill>
          <a:blip r:embed="rId5" cstate="print"/>
          <a:stretch>
            <a:fillRect/>
          </a:stretch>
        </p:blipFill>
        <p:spPr>
          <a:xfrm>
            <a:off x="47500" y="5194207"/>
            <a:ext cx="127000" cy="127002"/>
          </a:xfrm>
          <a:prstGeom prst="rect">
            <a:avLst/>
          </a:prstGeom>
        </p:spPr>
      </p:pic>
      <p:sp>
        <p:nvSpPr>
          <p:cNvPr id="51" name="object 51">
            <a:extLst>
              <a:ext uri="{FF2B5EF4-FFF2-40B4-BE49-F238E27FC236}">
                <a16:creationId xmlns:a16="http://schemas.microsoft.com/office/drawing/2014/main" id="{0EDD0964-59D9-FFD5-0D19-2C027A43CB7F}"/>
              </a:ext>
            </a:extLst>
          </p:cNvPr>
          <p:cNvSpPr txBox="1"/>
          <p:nvPr/>
        </p:nvSpPr>
        <p:spPr>
          <a:xfrm>
            <a:off x="10461264" y="6503658"/>
            <a:ext cx="203200" cy="1087120"/>
          </a:xfrm>
          <a:prstGeom prst="rect">
            <a:avLst/>
          </a:prstGeom>
        </p:spPr>
        <p:txBody>
          <a:bodyPr vert="vert"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52" name="object 52">
            <a:extLst>
              <a:ext uri="{FF2B5EF4-FFF2-40B4-BE49-F238E27FC236}">
                <a16:creationId xmlns:a16="http://schemas.microsoft.com/office/drawing/2014/main" id="{734DB7EC-3D73-FB9F-920D-2875FB9B8ACF}"/>
              </a:ext>
            </a:extLst>
          </p:cNvPr>
          <p:cNvSpPr/>
          <p:nvPr/>
        </p:nvSpPr>
        <p:spPr>
          <a:xfrm>
            <a:off x="10568247"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53" name="object 53">
            <a:extLst>
              <a:ext uri="{FF2B5EF4-FFF2-40B4-BE49-F238E27FC236}">
                <a16:creationId xmlns:a16="http://schemas.microsoft.com/office/drawing/2014/main" id="{D9D41BE3-E7D5-EE46-7BDB-09E601F47447}"/>
              </a:ext>
            </a:extLst>
          </p:cNvPr>
          <p:cNvSpPr/>
          <p:nvPr/>
        </p:nvSpPr>
        <p:spPr>
          <a:xfrm>
            <a:off x="10555547"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4" name="object 54">
            <a:extLst>
              <a:ext uri="{FF2B5EF4-FFF2-40B4-BE49-F238E27FC236}">
                <a16:creationId xmlns:a16="http://schemas.microsoft.com/office/drawing/2014/main" id="{9F6F7B49-834F-3F47-91A3-F92029E7D4F7}"/>
              </a:ext>
            </a:extLst>
          </p:cNvPr>
          <p:cNvPicPr/>
          <p:nvPr/>
        </p:nvPicPr>
        <p:blipFill>
          <a:blip r:embed="rId7" cstate="print"/>
          <a:stretch>
            <a:fillRect/>
          </a:stretch>
        </p:blipFill>
        <p:spPr>
          <a:xfrm>
            <a:off x="10504747" y="7856684"/>
            <a:ext cx="127000" cy="127002"/>
          </a:xfrm>
          <a:prstGeom prst="rect">
            <a:avLst/>
          </a:prstGeom>
        </p:spPr>
      </p:pic>
      <p:grpSp>
        <p:nvGrpSpPr>
          <p:cNvPr id="55" name="object 55">
            <a:extLst>
              <a:ext uri="{FF2B5EF4-FFF2-40B4-BE49-F238E27FC236}">
                <a16:creationId xmlns:a16="http://schemas.microsoft.com/office/drawing/2014/main" id="{2B49EBA4-03DC-7F6E-3E21-E2C632142073}"/>
              </a:ext>
            </a:extLst>
          </p:cNvPr>
          <p:cNvGrpSpPr/>
          <p:nvPr/>
        </p:nvGrpSpPr>
        <p:grpSpPr>
          <a:xfrm>
            <a:off x="10504747" y="6110657"/>
            <a:ext cx="127000" cy="288925"/>
            <a:chOff x="10504747" y="6110657"/>
            <a:chExt cx="127000" cy="288925"/>
          </a:xfrm>
        </p:grpSpPr>
        <p:sp>
          <p:nvSpPr>
            <p:cNvPr id="56" name="object 56">
              <a:extLst>
                <a:ext uri="{FF2B5EF4-FFF2-40B4-BE49-F238E27FC236}">
                  <a16:creationId xmlns:a16="http://schemas.microsoft.com/office/drawing/2014/main" id="{017C1FF2-14FA-6A9C-E1F1-8F8FC6988597}"/>
                </a:ext>
              </a:extLst>
            </p:cNvPr>
            <p:cNvSpPr/>
            <p:nvPr/>
          </p:nvSpPr>
          <p:spPr>
            <a:xfrm>
              <a:off x="10568247"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pic>
          <p:nvPicPr>
            <p:cNvPr id="57" name="object 57">
              <a:extLst>
                <a:ext uri="{FF2B5EF4-FFF2-40B4-BE49-F238E27FC236}">
                  <a16:creationId xmlns:a16="http://schemas.microsoft.com/office/drawing/2014/main" id="{08F68AFF-CA67-2748-27AC-710ECFA1118C}"/>
                </a:ext>
              </a:extLst>
            </p:cNvPr>
            <p:cNvPicPr/>
            <p:nvPr/>
          </p:nvPicPr>
          <p:blipFill>
            <a:blip r:embed="rId8" cstate="print"/>
            <a:stretch>
              <a:fillRect/>
            </a:stretch>
          </p:blipFill>
          <p:spPr>
            <a:xfrm>
              <a:off x="10504747" y="6110657"/>
              <a:ext cx="127000" cy="127001"/>
            </a:xfrm>
            <a:prstGeom prst="rect">
              <a:avLst/>
            </a:prstGeom>
          </p:spPr>
        </p:pic>
      </p:grpSp>
      <p:sp>
        <p:nvSpPr>
          <p:cNvPr id="58" name="object 58">
            <a:extLst>
              <a:ext uri="{FF2B5EF4-FFF2-40B4-BE49-F238E27FC236}">
                <a16:creationId xmlns:a16="http://schemas.microsoft.com/office/drawing/2014/main" id="{A1B58B7E-798E-D930-542F-48B2024E0C98}"/>
              </a:ext>
            </a:extLst>
          </p:cNvPr>
          <p:cNvSpPr/>
          <p:nvPr/>
        </p:nvSpPr>
        <p:spPr>
          <a:xfrm>
            <a:off x="10555547" y="647405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59" name="object 59">
            <a:extLst>
              <a:ext uri="{FF2B5EF4-FFF2-40B4-BE49-F238E27FC236}">
                <a16:creationId xmlns:a16="http://schemas.microsoft.com/office/drawing/2014/main" id="{075D724B-18F8-8E33-F911-4A3AB7788563}"/>
              </a:ext>
            </a:extLst>
          </p:cNvPr>
          <p:cNvSpPr txBox="1"/>
          <p:nvPr/>
        </p:nvSpPr>
        <p:spPr>
          <a:xfrm>
            <a:off x="10709" y="11656869"/>
            <a:ext cx="203200" cy="615315"/>
          </a:xfrm>
          <a:prstGeom prst="rect">
            <a:avLst/>
          </a:prstGeom>
        </p:spPr>
        <p:txBody>
          <a:bodyPr vert="vert270"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sp>
        <p:nvSpPr>
          <p:cNvPr id="60" name="object 60">
            <a:extLst>
              <a:ext uri="{FF2B5EF4-FFF2-40B4-BE49-F238E27FC236}">
                <a16:creationId xmlns:a16="http://schemas.microsoft.com/office/drawing/2014/main" id="{B822AABB-448F-6992-97E5-5328F4A21206}"/>
              </a:ext>
            </a:extLst>
          </p:cNvPr>
          <p:cNvSpPr/>
          <p:nvPr/>
        </p:nvSpPr>
        <p:spPr>
          <a:xfrm>
            <a:off x="111000" y="8918021"/>
            <a:ext cx="0" cy="2604135"/>
          </a:xfrm>
          <a:custGeom>
            <a:avLst/>
            <a:gdLst/>
            <a:ahLst/>
            <a:cxnLst/>
            <a:rect l="l" t="t" r="r" b="b"/>
            <a:pathLst>
              <a:path h="2604134">
                <a:moveTo>
                  <a:pt x="0" y="2603792"/>
                </a:moveTo>
                <a:lnTo>
                  <a:pt x="0" y="0"/>
                </a:lnTo>
              </a:path>
            </a:pathLst>
          </a:custGeom>
          <a:ln w="25400">
            <a:solidFill>
              <a:srgbClr val="A7A9AC"/>
            </a:solidFill>
            <a:prstDash val="dot"/>
          </a:ln>
        </p:spPr>
        <p:txBody>
          <a:bodyPr wrap="square" lIns="0" tIns="0" rIns="0" bIns="0" rtlCol="0"/>
          <a:lstStyle/>
          <a:p>
            <a:endParaRPr/>
          </a:p>
        </p:txBody>
      </p:sp>
      <p:sp>
        <p:nvSpPr>
          <p:cNvPr id="61" name="object 61">
            <a:extLst>
              <a:ext uri="{FF2B5EF4-FFF2-40B4-BE49-F238E27FC236}">
                <a16:creationId xmlns:a16="http://schemas.microsoft.com/office/drawing/2014/main" id="{8CB7124C-D062-0A12-ECCC-D84ADC6C73B8}"/>
              </a:ext>
            </a:extLst>
          </p:cNvPr>
          <p:cNvSpPr/>
          <p:nvPr/>
        </p:nvSpPr>
        <p:spPr>
          <a:xfrm>
            <a:off x="98300" y="11584585"/>
            <a:ext cx="25400" cy="25400"/>
          </a:xfrm>
          <a:custGeom>
            <a:avLst/>
            <a:gdLst/>
            <a:ahLst/>
            <a:cxnLst/>
            <a:rect l="l" t="t" r="r" b="b"/>
            <a:pathLst>
              <a:path w="25400" h="25400">
                <a:moveTo>
                  <a:pt x="0" y="12699"/>
                </a:moveTo>
                <a:lnTo>
                  <a:pt x="3719" y="3719"/>
                </a:lnTo>
                <a:lnTo>
                  <a:pt x="12700" y="0"/>
                </a:lnTo>
                <a:lnTo>
                  <a:pt x="21680" y="3719"/>
                </a:lnTo>
                <a:lnTo>
                  <a:pt x="25400" y="12699"/>
                </a:lnTo>
                <a:lnTo>
                  <a:pt x="21680" y="21680"/>
                </a:lnTo>
                <a:lnTo>
                  <a:pt x="12700" y="25399"/>
                </a:lnTo>
                <a:lnTo>
                  <a:pt x="3719" y="21680"/>
                </a:lnTo>
                <a:lnTo>
                  <a:pt x="0" y="12699"/>
                </a:lnTo>
                <a:close/>
              </a:path>
            </a:pathLst>
          </a:custGeom>
          <a:solidFill>
            <a:srgbClr val="A7A9AC"/>
          </a:solidFill>
        </p:spPr>
        <p:txBody>
          <a:bodyPr wrap="square" lIns="0" tIns="0" rIns="0" bIns="0" rtlCol="0"/>
          <a:lstStyle/>
          <a:p>
            <a:endParaRPr/>
          </a:p>
        </p:txBody>
      </p:sp>
      <p:pic>
        <p:nvPicPr>
          <p:cNvPr id="62" name="object 62">
            <a:extLst>
              <a:ext uri="{FF2B5EF4-FFF2-40B4-BE49-F238E27FC236}">
                <a16:creationId xmlns:a16="http://schemas.microsoft.com/office/drawing/2014/main" id="{F360F936-36E3-5A3D-9D79-A4595F4B7C2B}"/>
              </a:ext>
            </a:extLst>
          </p:cNvPr>
          <p:cNvPicPr/>
          <p:nvPr/>
        </p:nvPicPr>
        <p:blipFill>
          <a:blip r:embed="rId9" cstate="print"/>
          <a:stretch>
            <a:fillRect/>
          </a:stretch>
        </p:blipFill>
        <p:spPr>
          <a:xfrm>
            <a:off x="47500" y="8765986"/>
            <a:ext cx="127000" cy="127000"/>
          </a:xfrm>
          <a:prstGeom prst="rect">
            <a:avLst/>
          </a:prstGeom>
        </p:spPr>
      </p:pic>
      <p:grpSp>
        <p:nvGrpSpPr>
          <p:cNvPr id="63" name="object 63">
            <a:extLst>
              <a:ext uri="{FF2B5EF4-FFF2-40B4-BE49-F238E27FC236}">
                <a16:creationId xmlns:a16="http://schemas.microsoft.com/office/drawing/2014/main" id="{9E3F2371-A13E-0F2C-87D8-656AA4174F95}"/>
              </a:ext>
            </a:extLst>
          </p:cNvPr>
          <p:cNvGrpSpPr/>
          <p:nvPr/>
        </p:nvGrpSpPr>
        <p:grpSpPr>
          <a:xfrm>
            <a:off x="47500" y="12413341"/>
            <a:ext cx="127000" cy="2212340"/>
            <a:chOff x="47500" y="12413341"/>
            <a:chExt cx="127000" cy="2212340"/>
          </a:xfrm>
        </p:grpSpPr>
        <p:sp>
          <p:nvSpPr>
            <p:cNvPr id="64" name="object 64">
              <a:extLst>
                <a:ext uri="{FF2B5EF4-FFF2-40B4-BE49-F238E27FC236}">
                  <a16:creationId xmlns:a16="http://schemas.microsoft.com/office/drawing/2014/main" id="{3D8A13D7-BAC3-2F86-1942-ABCEDC058F86}"/>
                </a:ext>
              </a:extLst>
            </p:cNvPr>
            <p:cNvSpPr/>
            <p:nvPr/>
          </p:nvSpPr>
          <p:spPr>
            <a:xfrm>
              <a:off x="111000" y="12413341"/>
              <a:ext cx="0" cy="2060575"/>
            </a:xfrm>
            <a:custGeom>
              <a:avLst/>
              <a:gdLst/>
              <a:ahLst/>
              <a:cxnLst/>
              <a:rect l="l" t="t" r="r" b="b"/>
              <a:pathLst>
                <a:path h="2060575">
                  <a:moveTo>
                    <a:pt x="0" y="0"/>
                  </a:moveTo>
                  <a:lnTo>
                    <a:pt x="0" y="2060574"/>
                  </a:lnTo>
                </a:path>
              </a:pathLst>
            </a:custGeom>
            <a:ln w="25400">
              <a:solidFill>
                <a:srgbClr val="A7A9AC"/>
              </a:solidFill>
              <a:prstDash val="dot"/>
            </a:ln>
          </p:spPr>
          <p:txBody>
            <a:bodyPr wrap="square" lIns="0" tIns="0" rIns="0" bIns="0" rtlCol="0"/>
            <a:lstStyle/>
            <a:p>
              <a:endParaRPr/>
            </a:p>
          </p:txBody>
        </p:sp>
        <p:pic>
          <p:nvPicPr>
            <p:cNvPr id="65" name="object 65">
              <a:extLst>
                <a:ext uri="{FF2B5EF4-FFF2-40B4-BE49-F238E27FC236}">
                  <a16:creationId xmlns:a16="http://schemas.microsoft.com/office/drawing/2014/main" id="{37C13CF3-158F-290C-1233-B68FE7F6E20C}"/>
                </a:ext>
              </a:extLst>
            </p:cNvPr>
            <p:cNvPicPr/>
            <p:nvPr/>
          </p:nvPicPr>
          <p:blipFill>
            <a:blip r:embed="rId10" cstate="print"/>
            <a:stretch>
              <a:fillRect/>
            </a:stretch>
          </p:blipFill>
          <p:spPr>
            <a:xfrm>
              <a:off x="47500" y="14498680"/>
              <a:ext cx="127000" cy="127006"/>
            </a:xfrm>
            <a:prstGeom prst="rect">
              <a:avLst/>
            </a:prstGeom>
          </p:spPr>
        </p:pic>
      </p:grpSp>
      <p:sp>
        <p:nvSpPr>
          <p:cNvPr id="66" name="object 66">
            <a:extLst>
              <a:ext uri="{FF2B5EF4-FFF2-40B4-BE49-F238E27FC236}">
                <a16:creationId xmlns:a16="http://schemas.microsoft.com/office/drawing/2014/main" id="{12B82071-8474-DBC9-CB7A-7FDF8DBBCA88}"/>
              </a:ext>
            </a:extLst>
          </p:cNvPr>
          <p:cNvSpPr/>
          <p:nvPr/>
        </p:nvSpPr>
        <p:spPr>
          <a:xfrm>
            <a:off x="98300" y="12325709"/>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67" name="object 67">
            <a:extLst>
              <a:ext uri="{FF2B5EF4-FFF2-40B4-BE49-F238E27FC236}">
                <a16:creationId xmlns:a16="http://schemas.microsoft.com/office/drawing/2014/main" id="{06E342DB-8C38-02A0-9F4D-823827393714}"/>
              </a:ext>
            </a:extLst>
          </p:cNvPr>
          <p:cNvSpPr txBox="1"/>
          <p:nvPr/>
        </p:nvSpPr>
        <p:spPr>
          <a:xfrm>
            <a:off x="10461264" y="11119613"/>
            <a:ext cx="203200" cy="615315"/>
          </a:xfrm>
          <a:prstGeom prst="rect">
            <a:avLst/>
          </a:prstGeom>
        </p:spPr>
        <p:txBody>
          <a:bodyPr vert="vert"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grpSp>
        <p:nvGrpSpPr>
          <p:cNvPr id="68" name="object 68">
            <a:extLst>
              <a:ext uri="{FF2B5EF4-FFF2-40B4-BE49-F238E27FC236}">
                <a16:creationId xmlns:a16="http://schemas.microsoft.com/office/drawing/2014/main" id="{0C00F061-6236-9C7E-C7F8-9D31DCB57E77}"/>
              </a:ext>
            </a:extLst>
          </p:cNvPr>
          <p:cNvGrpSpPr/>
          <p:nvPr/>
        </p:nvGrpSpPr>
        <p:grpSpPr>
          <a:xfrm>
            <a:off x="10500419" y="11869857"/>
            <a:ext cx="127000" cy="2755900"/>
            <a:chOff x="10500419" y="11869857"/>
            <a:chExt cx="127000" cy="2755900"/>
          </a:xfrm>
        </p:grpSpPr>
        <p:sp>
          <p:nvSpPr>
            <p:cNvPr id="69" name="object 69">
              <a:extLst>
                <a:ext uri="{FF2B5EF4-FFF2-40B4-BE49-F238E27FC236}">
                  <a16:creationId xmlns:a16="http://schemas.microsoft.com/office/drawing/2014/main" id="{C1B79820-A94B-FA76-DE51-A5D4BA8DABF3}"/>
                </a:ext>
              </a:extLst>
            </p:cNvPr>
            <p:cNvSpPr/>
            <p:nvPr/>
          </p:nvSpPr>
          <p:spPr>
            <a:xfrm>
              <a:off x="10563919" y="11869857"/>
              <a:ext cx="0" cy="2604135"/>
            </a:xfrm>
            <a:custGeom>
              <a:avLst/>
              <a:gdLst/>
              <a:ahLst/>
              <a:cxnLst/>
              <a:rect l="l" t="t" r="r" b="b"/>
              <a:pathLst>
                <a:path h="2604134">
                  <a:moveTo>
                    <a:pt x="0" y="0"/>
                  </a:moveTo>
                  <a:lnTo>
                    <a:pt x="0" y="2603792"/>
                  </a:lnTo>
                </a:path>
              </a:pathLst>
            </a:custGeom>
            <a:ln w="25400">
              <a:solidFill>
                <a:srgbClr val="A7A9AC"/>
              </a:solidFill>
              <a:prstDash val="dot"/>
            </a:ln>
          </p:spPr>
          <p:txBody>
            <a:bodyPr wrap="square" lIns="0" tIns="0" rIns="0" bIns="0" rtlCol="0"/>
            <a:lstStyle/>
            <a:p>
              <a:endParaRPr/>
            </a:p>
          </p:txBody>
        </p:sp>
        <p:pic>
          <p:nvPicPr>
            <p:cNvPr id="70" name="object 70">
              <a:extLst>
                <a:ext uri="{FF2B5EF4-FFF2-40B4-BE49-F238E27FC236}">
                  <a16:creationId xmlns:a16="http://schemas.microsoft.com/office/drawing/2014/main" id="{237C22DC-3AD2-2AC5-F236-5900405CA442}"/>
                </a:ext>
              </a:extLst>
            </p:cNvPr>
            <p:cNvPicPr/>
            <p:nvPr/>
          </p:nvPicPr>
          <p:blipFill>
            <a:blip r:embed="rId11" cstate="print"/>
            <a:stretch>
              <a:fillRect/>
            </a:stretch>
          </p:blipFill>
          <p:spPr>
            <a:xfrm>
              <a:off x="10500419" y="14498685"/>
              <a:ext cx="127000" cy="127000"/>
            </a:xfrm>
            <a:prstGeom prst="rect">
              <a:avLst/>
            </a:prstGeom>
          </p:spPr>
        </p:pic>
      </p:grpSp>
      <p:sp>
        <p:nvSpPr>
          <p:cNvPr id="71" name="object 71">
            <a:extLst>
              <a:ext uri="{FF2B5EF4-FFF2-40B4-BE49-F238E27FC236}">
                <a16:creationId xmlns:a16="http://schemas.microsoft.com/office/drawing/2014/main" id="{D398716D-33BF-3A32-8853-8AE92DBC8182}"/>
              </a:ext>
            </a:extLst>
          </p:cNvPr>
          <p:cNvSpPr/>
          <p:nvPr/>
        </p:nvSpPr>
        <p:spPr>
          <a:xfrm>
            <a:off x="10551219" y="1178168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72" name="object 72">
            <a:extLst>
              <a:ext uri="{FF2B5EF4-FFF2-40B4-BE49-F238E27FC236}">
                <a16:creationId xmlns:a16="http://schemas.microsoft.com/office/drawing/2014/main" id="{FF73DE9F-04A4-C7AE-5696-0FBB1C767F20}"/>
              </a:ext>
            </a:extLst>
          </p:cNvPr>
          <p:cNvSpPr/>
          <p:nvPr/>
        </p:nvSpPr>
        <p:spPr>
          <a:xfrm>
            <a:off x="10563919" y="8917754"/>
            <a:ext cx="0" cy="2060575"/>
          </a:xfrm>
          <a:custGeom>
            <a:avLst/>
            <a:gdLst/>
            <a:ahLst/>
            <a:cxnLst/>
            <a:rect l="l" t="t" r="r" b="b"/>
            <a:pathLst>
              <a:path h="2060575">
                <a:moveTo>
                  <a:pt x="0" y="2060575"/>
                </a:moveTo>
                <a:lnTo>
                  <a:pt x="0" y="0"/>
                </a:lnTo>
              </a:path>
            </a:pathLst>
          </a:custGeom>
          <a:ln w="25400">
            <a:solidFill>
              <a:srgbClr val="A7A9AC"/>
            </a:solidFill>
            <a:prstDash val="dot"/>
          </a:ln>
        </p:spPr>
        <p:txBody>
          <a:bodyPr wrap="square" lIns="0" tIns="0" rIns="0" bIns="0" rtlCol="0"/>
          <a:lstStyle/>
          <a:p>
            <a:endParaRPr/>
          </a:p>
        </p:txBody>
      </p:sp>
      <p:sp>
        <p:nvSpPr>
          <p:cNvPr id="73" name="object 73">
            <a:extLst>
              <a:ext uri="{FF2B5EF4-FFF2-40B4-BE49-F238E27FC236}">
                <a16:creationId xmlns:a16="http://schemas.microsoft.com/office/drawing/2014/main" id="{3AAD7014-EA99-3251-30A6-E2C69EF8E9D1}"/>
              </a:ext>
            </a:extLst>
          </p:cNvPr>
          <p:cNvSpPr/>
          <p:nvPr/>
        </p:nvSpPr>
        <p:spPr>
          <a:xfrm>
            <a:off x="10551219" y="11040560"/>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74" name="object 74">
            <a:extLst>
              <a:ext uri="{FF2B5EF4-FFF2-40B4-BE49-F238E27FC236}">
                <a16:creationId xmlns:a16="http://schemas.microsoft.com/office/drawing/2014/main" id="{06E09059-F850-E5DA-DA13-4C39ADD30815}"/>
              </a:ext>
            </a:extLst>
          </p:cNvPr>
          <p:cNvPicPr/>
          <p:nvPr/>
        </p:nvPicPr>
        <p:blipFill>
          <a:blip r:embed="rId12" cstate="print"/>
          <a:stretch>
            <a:fillRect/>
          </a:stretch>
        </p:blipFill>
        <p:spPr>
          <a:xfrm>
            <a:off x="10500419" y="8765986"/>
            <a:ext cx="127000" cy="127003"/>
          </a:xfrm>
          <a:prstGeom prst="rect">
            <a:avLst/>
          </a:prstGeom>
        </p:spPr>
      </p:pic>
      <p:sp>
        <p:nvSpPr>
          <p:cNvPr id="75" name="object 75">
            <a:extLst>
              <a:ext uri="{FF2B5EF4-FFF2-40B4-BE49-F238E27FC236}">
                <a16:creationId xmlns:a16="http://schemas.microsoft.com/office/drawing/2014/main" id="{B85C01E0-85AB-C809-14D7-2B0495B88063}"/>
              </a:ext>
            </a:extLst>
          </p:cNvPr>
          <p:cNvSpPr txBox="1"/>
          <p:nvPr/>
        </p:nvSpPr>
        <p:spPr>
          <a:xfrm>
            <a:off x="4769900" y="14872785"/>
            <a:ext cx="4125595" cy="177800"/>
          </a:xfrm>
          <a:prstGeom prst="rect">
            <a:avLst/>
          </a:prstGeom>
        </p:spPr>
        <p:txBody>
          <a:bodyPr vert="horz" wrap="square" lIns="0" tIns="12700" rIns="0" bIns="0" rtlCol="0">
            <a:spAutoFit/>
          </a:bodyPr>
          <a:lstStyle/>
          <a:p>
            <a:pPr marL="12700" marR="5080">
              <a:lnSpc>
                <a:spcPct val="100000"/>
              </a:lnSpc>
              <a:spcBef>
                <a:spcPts val="100"/>
              </a:spcBef>
            </a:pP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work</a:t>
            </a:r>
            <a:r>
              <a:rPr sz="500" spc="10" dirty="0">
                <a:solidFill>
                  <a:srgbClr val="231F20"/>
                </a:solidFill>
                <a:latin typeface="Arial MT"/>
                <a:cs typeface="Arial MT"/>
              </a:rPr>
              <a:t> </a:t>
            </a:r>
            <a:r>
              <a:rPr sz="500" dirty="0">
                <a:solidFill>
                  <a:srgbClr val="231F20"/>
                </a:solidFill>
                <a:latin typeface="Arial MT"/>
                <a:cs typeface="Arial MT"/>
              </a:rPr>
              <a:t>is</a:t>
            </a:r>
            <a:r>
              <a:rPr sz="500" spc="10" dirty="0">
                <a:solidFill>
                  <a:srgbClr val="231F20"/>
                </a:solidFill>
                <a:latin typeface="Arial MT"/>
                <a:cs typeface="Arial MT"/>
              </a:rPr>
              <a:t> </a:t>
            </a:r>
            <a:r>
              <a:rPr sz="500" spc="-10" dirty="0">
                <a:solidFill>
                  <a:srgbClr val="231F20"/>
                </a:solidFill>
                <a:latin typeface="Arial MT"/>
                <a:cs typeface="Arial MT"/>
              </a:rPr>
              <a:t>licensed</a:t>
            </a:r>
            <a:r>
              <a:rPr sz="500" spc="15" dirty="0">
                <a:solidFill>
                  <a:srgbClr val="231F20"/>
                </a:solidFill>
                <a:latin typeface="Arial MT"/>
                <a:cs typeface="Arial MT"/>
              </a:rPr>
              <a:t> </a:t>
            </a:r>
            <a:r>
              <a:rPr sz="500" dirty="0">
                <a:solidFill>
                  <a:srgbClr val="231F20"/>
                </a:solidFill>
                <a:latin typeface="Arial MT"/>
                <a:cs typeface="Arial MT"/>
              </a:rPr>
              <a:t>under</a:t>
            </a:r>
            <a:r>
              <a:rPr sz="500" spc="10" dirty="0">
                <a:solidFill>
                  <a:srgbClr val="231F20"/>
                </a:solidFill>
                <a:latin typeface="Arial MT"/>
                <a:cs typeface="Arial MT"/>
              </a:rPr>
              <a:t> </a:t>
            </a:r>
            <a:r>
              <a:rPr sz="500" dirty="0">
                <a:solidFill>
                  <a:srgbClr val="231F20"/>
                </a:solidFill>
                <a:latin typeface="Arial MT"/>
                <a:cs typeface="Arial MT"/>
              </a:rPr>
              <a:t>the</a:t>
            </a:r>
            <a:r>
              <a:rPr sz="500" spc="10" dirty="0">
                <a:solidFill>
                  <a:srgbClr val="231F20"/>
                </a:solidFill>
                <a:latin typeface="Arial MT"/>
                <a:cs typeface="Arial MT"/>
              </a:rPr>
              <a:t> </a:t>
            </a:r>
            <a:r>
              <a:rPr sz="500" spc="-10" dirty="0">
                <a:solidFill>
                  <a:srgbClr val="231F20"/>
                </a:solidFill>
                <a:latin typeface="Arial MT"/>
                <a:cs typeface="Arial MT"/>
              </a:rPr>
              <a:t>Creative</a:t>
            </a:r>
            <a:r>
              <a:rPr sz="500" spc="10" dirty="0">
                <a:solidFill>
                  <a:srgbClr val="231F20"/>
                </a:solidFill>
                <a:latin typeface="Arial MT"/>
                <a:cs typeface="Arial MT"/>
              </a:rPr>
              <a:t> </a:t>
            </a:r>
            <a:r>
              <a:rPr sz="500" dirty="0">
                <a:solidFill>
                  <a:srgbClr val="231F20"/>
                </a:solidFill>
                <a:latin typeface="Arial MT"/>
                <a:cs typeface="Arial MT"/>
              </a:rPr>
              <a:t>Commons</a:t>
            </a:r>
            <a:r>
              <a:rPr sz="500" spc="-20" dirty="0">
                <a:solidFill>
                  <a:srgbClr val="231F20"/>
                </a:solidFill>
                <a:latin typeface="Arial MT"/>
                <a:cs typeface="Arial MT"/>
              </a:rPr>
              <a:t> </a:t>
            </a:r>
            <a:r>
              <a:rPr sz="500" spc="-10" dirty="0">
                <a:solidFill>
                  <a:srgbClr val="231F20"/>
                </a:solidFill>
                <a:latin typeface="Arial MT"/>
                <a:cs typeface="Arial MT"/>
              </a:rPr>
              <a:t>Attribution-ShareAlike</a:t>
            </a:r>
            <a:r>
              <a:rPr sz="500" spc="10" dirty="0">
                <a:solidFill>
                  <a:srgbClr val="231F20"/>
                </a:solidFill>
                <a:latin typeface="Arial MT"/>
                <a:cs typeface="Arial MT"/>
              </a:rPr>
              <a:t> </a:t>
            </a:r>
            <a:r>
              <a:rPr sz="500" dirty="0">
                <a:solidFill>
                  <a:srgbClr val="231F20"/>
                </a:solidFill>
                <a:latin typeface="Arial MT"/>
                <a:cs typeface="Arial MT"/>
              </a:rPr>
              <a:t>3.0</a:t>
            </a:r>
            <a:r>
              <a:rPr sz="500" spc="15" dirty="0">
                <a:solidFill>
                  <a:srgbClr val="231F20"/>
                </a:solidFill>
                <a:latin typeface="Arial MT"/>
                <a:cs typeface="Arial MT"/>
              </a:rPr>
              <a:t> </a:t>
            </a:r>
            <a:r>
              <a:rPr sz="500" spc="-10" dirty="0">
                <a:solidFill>
                  <a:srgbClr val="231F20"/>
                </a:solidFill>
                <a:latin typeface="Arial MT"/>
                <a:cs typeface="Arial MT"/>
              </a:rPr>
              <a:t>Unported</a:t>
            </a:r>
            <a:r>
              <a:rPr sz="500" spc="10" dirty="0">
                <a:solidFill>
                  <a:srgbClr val="231F20"/>
                </a:solidFill>
                <a:latin typeface="Arial MT"/>
                <a:cs typeface="Arial MT"/>
              </a:rPr>
              <a:t> </a:t>
            </a:r>
            <a:r>
              <a:rPr sz="500" dirty="0">
                <a:solidFill>
                  <a:srgbClr val="231F20"/>
                </a:solidFill>
                <a:latin typeface="Arial MT"/>
                <a:cs typeface="Arial MT"/>
              </a:rPr>
              <a:t>License. </a:t>
            </a:r>
            <a:r>
              <a:rPr sz="500" spc="-20" dirty="0">
                <a:solidFill>
                  <a:srgbClr val="231F20"/>
                </a:solidFill>
                <a:latin typeface="Arial MT"/>
                <a:cs typeface="Arial MT"/>
              </a:rPr>
              <a:t>To</a:t>
            </a:r>
            <a:r>
              <a:rPr sz="500" spc="10" dirty="0">
                <a:solidFill>
                  <a:srgbClr val="231F20"/>
                </a:solidFill>
                <a:latin typeface="Arial MT"/>
                <a:cs typeface="Arial MT"/>
              </a:rPr>
              <a:t> </a:t>
            </a:r>
            <a:r>
              <a:rPr sz="500" dirty="0">
                <a:solidFill>
                  <a:srgbClr val="231F20"/>
                </a:solidFill>
                <a:latin typeface="Arial MT"/>
                <a:cs typeface="Arial MT"/>
              </a:rPr>
              <a:t>view</a:t>
            </a:r>
            <a:r>
              <a:rPr sz="500" spc="10" dirty="0">
                <a:solidFill>
                  <a:srgbClr val="231F20"/>
                </a:solidFill>
                <a:latin typeface="Arial MT"/>
                <a:cs typeface="Arial MT"/>
              </a:rPr>
              <a:t> </a:t>
            </a:r>
            <a:r>
              <a:rPr sz="500" dirty="0">
                <a:solidFill>
                  <a:srgbClr val="231F20"/>
                </a:solidFill>
                <a:latin typeface="Arial MT"/>
                <a:cs typeface="Arial MT"/>
              </a:rPr>
              <a:t>a</a:t>
            </a:r>
            <a:r>
              <a:rPr sz="500" spc="15" dirty="0">
                <a:solidFill>
                  <a:srgbClr val="231F20"/>
                </a:solidFill>
                <a:latin typeface="Arial MT"/>
                <a:cs typeface="Arial MT"/>
              </a:rPr>
              <a:t> </a:t>
            </a:r>
            <a:r>
              <a:rPr sz="500" dirty="0">
                <a:solidFill>
                  <a:srgbClr val="231F20"/>
                </a:solidFill>
                <a:latin typeface="Arial MT"/>
                <a:cs typeface="Arial MT"/>
              </a:rPr>
              <a:t>copy</a:t>
            </a:r>
            <a:r>
              <a:rPr sz="500" spc="10" dirty="0">
                <a:solidFill>
                  <a:srgbClr val="231F20"/>
                </a:solidFill>
                <a:latin typeface="Arial MT"/>
                <a:cs typeface="Arial MT"/>
              </a:rPr>
              <a:t> </a:t>
            </a:r>
            <a:r>
              <a:rPr sz="500" dirty="0">
                <a:solidFill>
                  <a:srgbClr val="231F20"/>
                </a:solidFill>
                <a:latin typeface="Arial MT"/>
                <a:cs typeface="Arial MT"/>
              </a:rPr>
              <a:t>of</a:t>
            </a:r>
            <a:r>
              <a:rPr sz="500" spc="10" dirty="0">
                <a:solidFill>
                  <a:srgbClr val="231F20"/>
                </a:solidFill>
                <a:latin typeface="Arial MT"/>
                <a:cs typeface="Arial MT"/>
              </a:rPr>
              <a:t> </a:t>
            </a: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license,</a:t>
            </a:r>
            <a:r>
              <a:rPr sz="500" spc="15" dirty="0">
                <a:solidFill>
                  <a:srgbClr val="231F20"/>
                </a:solidFill>
                <a:latin typeface="Arial MT"/>
                <a:cs typeface="Arial MT"/>
              </a:rPr>
              <a:t> </a:t>
            </a:r>
            <a:r>
              <a:rPr sz="500" dirty="0">
                <a:solidFill>
                  <a:srgbClr val="231F20"/>
                </a:solidFill>
                <a:latin typeface="Arial MT"/>
                <a:cs typeface="Arial MT"/>
              </a:rPr>
              <a:t>visit</a:t>
            </a:r>
            <a:r>
              <a:rPr sz="500" spc="10" dirty="0">
                <a:solidFill>
                  <a:srgbClr val="231F20"/>
                </a:solidFill>
                <a:latin typeface="Arial MT"/>
                <a:cs typeface="Arial MT"/>
              </a:rPr>
              <a:t> </a:t>
            </a:r>
            <a:r>
              <a:rPr sz="500" spc="-10" dirty="0">
                <a:solidFill>
                  <a:srgbClr val="231F20"/>
                </a:solidFill>
                <a:latin typeface="Arial MT"/>
                <a:cs typeface="Arial MT"/>
                <a:hlinkClick r:id="rId13"/>
              </a:rPr>
              <a:t>http://creative-</a:t>
            </a:r>
            <a:r>
              <a:rPr sz="500" spc="500" dirty="0">
                <a:solidFill>
                  <a:srgbClr val="231F20"/>
                </a:solidFill>
                <a:latin typeface="Arial MT"/>
                <a:cs typeface="Arial MT"/>
              </a:rPr>
              <a:t> </a:t>
            </a:r>
            <a:r>
              <a:rPr sz="500" dirty="0">
                <a:solidFill>
                  <a:srgbClr val="231F20"/>
                </a:solidFill>
                <a:latin typeface="Arial MT"/>
                <a:cs typeface="Arial MT"/>
              </a:rPr>
              <a:t>commons.org/licenses/by-sa/3.0/ or</a:t>
            </a:r>
            <a:r>
              <a:rPr sz="500" spc="5" dirty="0">
                <a:solidFill>
                  <a:srgbClr val="231F20"/>
                </a:solidFill>
                <a:latin typeface="Arial MT"/>
                <a:cs typeface="Arial MT"/>
              </a:rPr>
              <a:t> </a:t>
            </a:r>
            <a:r>
              <a:rPr sz="500" dirty="0">
                <a:solidFill>
                  <a:srgbClr val="231F20"/>
                </a:solidFill>
                <a:latin typeface="Arial MT"/>
                <a:cs typeface="Arial MT"/>
              </a:rPr>
              <a:t>send</a:t>
            </a:r>
            <a:r>
              <a:rPr sz="500" spc="5" dirty="0">
                <a:solidFill>
                  <a:srgbClr val="231F20"/>
                </a:solidFill>
                <a:latin typeface="Arial MT"/>
                <a:cs typeface="Arial MT"/>
              </a:rPr>
              <a:t> </a:t>
            </a:r>
            <a:r>
              <a:rPr sz="500" dirty="0">
                <a:solidFill>
                  <a:srgbClr val="231F20"/>
                </a:solidFill>
                <a:latin typeface="Arial MT"/>
                <a:cs typeface="Arial MT"/>
              </a:rPr>
              <a:t>a</a:t>
            </a:r>
            <a:r>
              <a:rPr sz="500" spc="5" dirty="0">
                <a:solidFill>
                  <a:srgbClr val="231F20"/>
                </a:solidFill>
                <a:latin typeface="Arial MT"/>
                <a:cs typeface="Arial MT"/>
              </a:rPr>
              <a:t> </a:t>
            </a:r>
            <a:r>
              <a:rPr sz="500" dirty="0">
                <a:solidFill>
                  <a:srgbClr val="231F20"/>
                </a:solidFill>
                <a:latin typeface="Arial MT"/>
                <a:cs typeface="Arial MT"/>
              </a:rPr>
              <a:t>letter to</a:t>
            </a:r>
            <a:r>
              <a:rPr sz="500" spc="5" dirty="0">
                <a:solidFill>
                  <a:srgbClr val="231F20"/>
                </a:solidFill>
                <a:latin typeface="Arial MT"/>
                <a:cs typeface="Arial MT"/>
              </a:rPr>
              <a:t> </a:t>
            </a:r>
            <a:r>
              <a:rPr sz="500" spc="-10" dirty="0">
                <a:solidFill>
                  <a:srgbClr val="231F20"/>
                </a:solidFill>
                <a:latin typeface="Arial MT"/>
                <a:cs typeface="Arial MT"/>
              </a:rPr>
              <a:t>Creative</a:t>
            </a:r>
            <a:r>
              <a:rPr sz="500" spc="5" dirty="0">
                <a:solidFill>
                  <a:srgbClr val="231F20"/>
                </a:solidFill>
                <a:latin typeface="Arial MT"/>
                <a:cs typeface="Arial MT"/>
              </a:rPr>
              <a:t> </a:t>
            </a:r>
            <a:r>
              <a:rPr sz="500" dirty="0">
                <a:solidFill>
                  <a:srgbClr val="231F20"/>
                </a:solidFill>
                <a:latin typeface="Arial MT"/>
                <a:cs typeface="Arial MT"/>
              </a:rPr>
              <a:t>Commons,</a:t>
            </a:r>
            <a:r>
              <a:rPr sz="500" spc="5" dirty="0">
                <a:solidFill>
                  <a:srgbClr val="231F20"/>
                </a:solidFill>
                <a:latin typeface="Arial MT"/>
                <a:cs typeface="Arial MT"/>
              </a:rPr>
              <a:t> </a:t>
            </a:r>
            <a:r>
              <a:rPr sz="500" dirty="0">
                <a:solidFill>
                  <a:srgbClr val="231F20"/>
                </a:solidFill>
                <a:latin typeface="Arial MT"/>
                <a:cs typeface="Arial MT"/>
              </a:rPr>
              <a:t>444 Castro</a:t>
            </a:r>
            <a:r>
              <a:rPr sz="500" spc="5" dirty="0">
                <a:solidFill>
                  <a:srgbClr val="231F20"/>
                </a:solidFill>
                <a:latin typeface="Arial MT"/>
                <a:cs typeface="Arial MT"/>
              </a:rPr>
              <a:t> </a:t>
            </a:r>
            <a:r>
              <a:rPr sz="500" dirty="0">
                <a:solidFill>
                  <a:srgbClr val="231F20"/>
                </a:solidFill>
                <a:latin typeface="Arial MT"/>
                <a:cs typeface="Arial MT"/>
              </a:rPr>
              <a:t>Street,</a:t>
            </a:r>
            <a:r>
              <a:rPr sz="500" spc="5" dirty="0">
                <a:solidFill>
                  <a:srgbClr val="231F20"/>
                </a:solidFill>
                <a:latin typeface="Arial MT"/>
                <a:cs typeface="Arial MT"/>
              </a:rPr>
              <a:t> </a:t>
            </a:r>
            <a:r>
              <a:rPr sz="500" dirty="0">
                <a:solidFill>
                  <a:srgbClr val="231F20"/>
                </a:solidFill>
                <a:latin typeface="Arial MT"/>
                <a:cs typeface="Arial MT"/>
              </a:rPr>
              <a:t>Suite</a:t>
            </a:r>
            <a:r>
              <a:rPr sz="500" spc="5" dirty="0">
                <a:solidFill>
                  <a:srgbClr val="231F20"/>
                </a:solidFill>
                <a:latin typeface="Arial MT"/>
                <a:cs typeface="Arial MT"/>
              </a:rPr>
              <a:t> </a:t>
            </a:r>
            <a:r>
              <a:rPr sz="500" dirty="0">
                <a:solidFill>
                  <a:srgbClr val="231F20"/>
                </a:solidFill>
                <a:latin typeface="Arial MT"/>
                <a:cs typeface="Arial MT"/>
              </a:rPr>
              <a:t>900, </a:t>
            </a:r>
            <a:r>
              <a:rPr sz="500" spc="-10" dirty="0">
                <a:solidFill>
                  <a:srgbClr val="231F20"/>
                </a:solidFill>
                <a:latin typeface="Arial MT"/>
                <a:cs typeface="Arial MT"/>
              </a:rPr>
              <a:t>Mountain</a:t>
            </a:r>
            <a:r>
              <a:rPr sz="500" spc="5" dirty="0">
                <a:solidFill>
                  <a:srgbClr val="231F20"/>
                </a:solidFill>
                <a:latin typeface="Arial MT"/>
                <a:cs typeface="Arial MT"/>
              </a:rPr>
              <a:t> </a:t>
            </a:r>
            <a:r>
              <a:rPr sz="500" spc="-10" dirty="0">
                <a:solidFill>
                  <a:srgbClr val="231F20"/>
                </a:solidFill>
                <a:latin typeface="Arial MT"/>
                <a:cs typeface="Arial MT"/>
              </a:rPr>
              <a:t>View,</a:t>
            </a:r>
            <a:r>
              <a:rPr sz="500" spc="5" dirty="0">
                <a:solidFill>
                  <a:srgbClr val="231F20"/>
                </a:solidFill>
                <a:latin typeface="Arial MT"/>
                <a:cs typeface="Arial MT"/>
              </a:rPr>
              <a:t> </a:t>
            </a:r>
            <a:r>
              <a:rPr sz="500" dirty="0">
                <a:solidFill>
                  <a:srgbClr val="231F20"/>
                </a:solidFill>
                <a:latin typeface="Arial MT"/>
                <a:cs typeface="Arial MT"/>
              </a:rPr>
              <a:t>California,</a:t>
            </a:r>
            <a:r>
              <a:rPr sz="500" spc="5" dirty="0">
                <a:solidFill>
                  <a:srgbClr val="231F20"/>
                </a:solidFill>
                <a:latin typeface="Arial MT"/>
                <a:cs typeface="Arial MT"/>
              </a:rPr>
              <a:t> </a:t>
            </a:r>
            <a:r>
              <a:rPr sz="500" dirty="0">
                <a:solidFill>
                  <a:srgbClr val="231F20"/>
                </a:solidFill>
                <a:latin typeface="Arial MT"/>
                <a:cs typeface="Arial MT"/>
              </a:rPr>
              <a:t>94041, </a:t>
            </a:r>
            <a:r>
              <a:rPr sz="500" spc="-20" dirty="0">
                <a:solidFill>
                  <a:srgbClr val="231F20"/>
                </a:solidFill>
                <a:latin typeface="Arial MT"/>
                <a:cs typeface="Arial MT"/>
              </a:rPr>
              <a:t>USA.</a:t>
            </a:r>
            <a:endParaRPr sz="500">
              <a:latin typeface="Arial MT"/>
              <a:cs typeface="Arial MT"/>
            </a:endParaRPr>
          </a:p>
        </p:txBody>
      </p:sp>
      <p:grpSp>
        <p:nvGrpSpPr>
          <p:cNvPr id="76" name="object 76">
            <a:extLst>
              <a:ext uri="{FF2B5EF4-FFF2-40B4-BE49-F238E27FC236}">
                <a16:creationId xmlns:a16="http://schemas.microsoft.com/office/drawing/2014/main" id="{2F33BDAA-3A47-087A-F1F6-D8A9BCF3E890}"/>
              </a:ext>
            </a:extLst>
          </p:cNvPr>
          <p:cNvGrpSpPr/>
          <p:nvPr/>
        </p:nvGrpSpPr>
        <p:grpSpPr>
          <a:xfrm>
            <a:off x="3736799" y="14871224"/>
            <a:ext cx="880744" cy="160655"/>
            <a:chOff x="3736799" y="14871224"/>
            <a:chExt cx="880744" cy="160655"/>
          </a:xfrm>
        </p:grpSpPr>
        <p:pic>
          <p:nvPicPr>
            <p:cNvPr id="77" name="object 77">
              <a:extLst>
                <a:ext uri="{FF2B5EF4-FFF2-40B4-BE49-F238E27FC236}">
                  <a16:creationId xmlns:a16="http://schemas.microsoft.com/office/drawing/2014/main" id="{BAB720D2-4F1B-598E-A15B-6FEA1B7E8F1D}"/>
                </a:ext>
              </a:extLst>
            </p:cNvPr>
            <p:cNvPicPr/>
            <p:nvPr/>
          </p:nvPicPr>
          <p:blipFill>
            <a:blip r:embed="rId14" cstate="print"/>
            <a:stretch>
              <a:fillRect/>
            </a:stretch>
          </p:blipFill>
          <p:spPr>
            <a:xfrm>
              <a:off x="3736799" y="14871224"/>
              <a:ext cx="160199" cy="160199"/>
            </a:xfrm>
            <a:prstGeom prst="rect">
              <a:avLst/>
            </a:prstGeom>
          </p:spPr>
        </p:pic>
        <p:pic>
          <p:nvPicPr>
            <p:cNvPr id="78" name="object 78">
              <a:extLst>
                <a:ext uri="{FF2B5EF4-FFF2-40B4-BE49-F238E27FC236}">
                  <a16:creationId xmlns:a16="http://schemas.microsoft.com/office/drawing/2014/main" id="{7D9538F3-9CD2-ED9A-12EB-C6BBAE241B54}"/>
                </a:ext>
              </a:extLst>
            </p:cNvPr>
            <p:cNvPicPr/>
            <p:nvPr/>
          </p:nvPicPr>
          <p:blipFill>
            <a:blip r:embed="rId15" cstate="print"/>
            <a:stretch>
              <a:fillRect/>
            </a:stretch>
          </p:blipFill>
          <p:spPr>
            <a:xfrm>
              <a:off x="3916800" y="14871224"/>
              <a:ext cx="160199" cy="160199"/>
            </a:xfrm>
            <a:prstGeom prst="rect">
              <a:avLst/>
            </a:prstGeom>
          </p:spPr>
        </p:pic>
        <p:pic>
          <p:nvPicPr>
            <p:cNvPr id="79" name="object 79">
              <a:extLst>
                <a:ext uri="{FF2B5EF4-FFF2-40B4-BE49-F238E27FC236}">
                  <a16:creationId xmlns:a16="http://schemas.microsoft.com/office/drawing/2014/main" id="{37EEFBC2-E8F6-BD61-965F-E7649A22C6A2}"/>
                </a:ext>
              </a:extLst>
            </p:cNvPr>
            <p:cNvPicPr/>
            <p:nvPr/>
          </p:nvPicPr>
          <p:blipFill>
            <a:blip r:embed="rId16" cstate="print"/>
            <a:stretch>
              <a:fillRect/>
            </a:stretch>
          </p:blipFill>
          <p:spPr>
            <a:xfrm>
              <a:off x="4096799" y="14871224"/>
              <a:ext cx="160199" cy="160199"/>
            </a:xfrm>
            <a:prstGeom prst="rect">
              <a:avLst/>
            </a:prstGeom>
          </p:spPr>
        </p:pic>
        <p:pic>
          <p:nvPicPr>
            <p:cNvPr id="80" name="object 80">
              <a:extLst>
                <a:ext uri="{FF2B5EF4-FFF2-40B4-BE49-F238E27FC236}">
                  <a16:creationId xmlns:a16="http://schemas.microsoft.com/office/drawing/2014/main" id="{939852EB-07A5-DF90-4023-17FE66063108}"/>
                </a:ext>
              </a:extLst>
            </p:cNvPr>
            <p:cNvPicPr/>
            <p:nvPr/>
          </p:nvPicPr>
          <p:blipFill>
            <a:blip r:embed="rId17" cstate="print"/>
            <a:stretch>
              <a:fillRect/>
            </a:stretch>
          </p:blipFill>
          <p:spPr>
            <a:xfrm>
              <a:off x="4276799" y="14871224"/>
              <a:ext cx="160199" cy="160199"/>
            </a:xfrm>
            <a:prstGeom prst="rect">
              <a:avLst/>
            </a:prstGeom>
          </p:spPr>
        </p:pic>
        <p:pic>
          <p:nvPicPr>
            <p:cNvPr id="81" name="object 81">
              <a:extLst>
                <a:ext uri="{FF2B5EF4-FFF2-40B4-BE49-F238E27FC236}">
                  <a16:creationId xmlns:a16="http://schemas.microsoft.com/office/drawing/2014/main" id="{C2E828AE-A92E-3218-A6EF-A86A944328AE}"/>
                </a:ext>
              </a:extLst>
            </p:cNvPr>
            <p:cNvPicPr/>
            <p:nvPr/>
          </p:nvPicPr>
          <p:blipFill>
            <a:blip r:embed="rId18" cstate="print"/>
            <a:stretch>
              <a:fillRect/>
            </a:stretch>
          </p:blipFill>
          <p:spPr>
            <a:xfrm>
              <a:off x="4456800" y="14871224"/>
              <a:ext cx="160199" cy="160199"/>
            </a:xfrm>
            <a:prstGeom prst="rect">
              <a:avLst/>
            </a:prstGeom>
          </p:spPr>
        </p:pic>
      </p:grpSp>
      <p:sp>
        <p:nvSpPr>
          <p:cNvPr id="83" name="TextBox 82">
            <a:extLst>
              <a:ext uri="{FF2B5EF4-FFF2-40B4-BE49-F238E27FC236}">
                <a16:creationId xmlns:a16="http://schemas.microsoft.com/office/drawing/2014/main" id="{0C9C7804-410D-FA66-E86C-5215F81E0A43}"/>
              </a:ext>
            </a:extLst>
          </p:cNvPr>
          <p:cNvSpPr txBox="1"/>
          <p:nvPr/>
        </p:nvSpPr>
        <p:spPr>
          <a:xfrm>
            <a:off x="353453" y="2501916"/>
            <a:ext cx="6585693" cy="634917"/>
          </a:xfrm>
          <a:prstGeom prst="rect">
            <a:avLst/>
          </a:prstGeom>
          <a:noFill/>
        </p:spPr>
        <p:txBody>
          <a:bodyPr wrap="square">
            <a:spAutoFit/>
          </a:bodyPr>
          <a:lstStyle/>
          <a:p>
            <a:r>
              <a:rPr lang="en-US" sz="1000" dirty="0">
                <a:solidFill>
                  <a:schemeClr val="bg1">
                    <a:lumMod val="50000"/>
                  </a:schemeClr>
                </a:solidFill>
                <a:latin typeface="Arial" panose="020B0604020202020204" pitchFamily="34" charset="0"/>
                <a:cs typeface="Arial" panose="020B0604020202020204" pitchFamily="34" charset="0"/>
              </a:rPr>
              <a:t>“I need clarity and depth. If the visuals are sound and the data reliable, this could become a valuable academic resource.”</a:t>
            </a:r>
            <a:endParaRPr lang="en-CH" sz="1000" dirty="0">
              <a:solidFill>
                <a:schemeClr val="bg1">
                  <a:lumMod val="50000"/>
                </a:schemeClr>
              </a:solidFill>
              <a:latin typeface="Arial" panose="020B0604020202020204" pitchFamily="34" charset="0"/>
              <a:cs typeface="Arial" panose="020B0604020202020204" pitchFamily="34" charset="0"/>
            </a:endParaRPr>
          </a:p>
          <a:p>
            <a:r>
              <a:rPr lang="en-US" sz="1000" dirty="0">
                <a:solidFill>
                  <a:schemeClr val="bg1">
                    <a:lumMod val="50000"/>
                  </a:schemeClr>
                </a:solidFill>
                <a:latin typeface="Arial" panose="020B0604020202020204" pitchFamily="34" charset="0"/>
                <a:cs typeface="Arial" panose="020B0604020202020204" pitchFamily="34" charset="0"/>
              </a:rPr>
              <a:t>"It’s not enough to say what happened — I want to know </a:t>
            </a:r>
            <a:r>
              <a:rPr lang="en-US" sz="1000" i="1" dirty="0">
                <a:solidFill>
                  <a:schemeClr val="bg1">
                    <a:lumMod val="50000"/>
                  </a:schemeClr>
                </a:solidFill>
                <a:latin typeface="Arial" panose="020B0604020202020204" pitchFamily="34" charset="0"/>
                <a:cs typeface="Arial" panose="020B0604020202020204" pitchFamily="34" charset="0"/>
              </a:rPr>
              <a:t>why</a:t>
            </a:r>
            <a:r>
              <a:rPr lang="en-US" sz="1000" dirty="0">
                <a:solidFill>
                  <a:schemeClr val="bg1">
                    <a:lumMod val="50000"/>
                  </a:schemeClr>
                </a:solidFill>
                <a:latin typeface="Arial" panose="020B0604020202020204" pitchFamily="34" charset="0"/>
                <a:cs typeface="Arial" panose="020B0604020202020204" pitchFamily="34" charset="0"/>
              </a:rPr>
              <a:t> and how it shaped policy."</a:t>
            </a:r>
            <a:endParaRPr lang="en-CH" sz="1000" dirty="0">
              <a:solidFill>
                <a:schemeClr val="bg1">
                  <a:lumMod val="50000"/>
                </a:schemeClr>
              </a:solidFill>
              <a:latin typeface="Arial" panose="020B0604020202020204" pitchFamily="34" charset="0"/>
              <a:cs typeface="Arial" panose="020B0604020202020204" pitchFamily="34" charset="0"/>
            </a:endParaRPr>
          </a:p>
          <a:p>
            <a:pPr>
              <a:lnSpc>
                <a:spcPct val="115000"/>
              </a:lnSpc>
              <a:spcAft>
                <a:spcPts val="800"/>
              </a:spcAft>
              <a:buNone/>
            </a:pPr>
            <a:endParaRPr lang="en-CH" sz="4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03D39CCC-BF95-925F-2962-A52850CB210B}"/>
              </a:ext>
            </a:extLst>
          </p:cNvPr>
          <p:cNvSpPr txBox="1"/>
          <p:nvPr/>
        </p:nvSpPr>
        <p:spPr>
          <a:xfrm>
            <a:off x="353453" y="4251854"/>
            <a:ext cx="9811223" cy="553998"/>
          </a:xfrm>
          <a:prstGeom prst="rect">
            <a:avLst/>
          </a:prstGeom>
          <a:noFill/>
        </p:spPr>
        <p:txBody>
          <a:bodyPr wrap="square">
            <a:spAutoFit/>
          </a:bodyPr>
          <a:lstStyle/>
          <a:p>
            <a:r>
              <a:rPr lang="en-GB" sz="1000" dirty="0">
                <a:solidFill>
                  <a:schemeClr val="bg1">
                    <a:lumMod val="50000"/>
                  </a:schemeClr>
                </a:solidFill>
              </a:rPr>
              <a:t>Dr. Markus Frei is a 47-year-old epidemiologist and associate professor based in Zurich, Switzerland. He holds a PhD in Public Health and leads a research group focused on health system resilience. He is a highly educated academic who uses advanced digital tools and platforms for research. Markus enjoys hiking, mentoring students, and reading in-depth historical analyses. He’s deeply analytical and values precision and depth in all academic materials he engages with.</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A7C2E7ED-10CE-8B30-EF26-B34D0081CAB8}"/>
              </a:ext>
            </a:extLst>
          </p:cNvPr>
          <p:cNvSpPr txBox="1"/>
          <p:nvPr/>
        </p:nvSpPr>
        <p:spPr>
          <a:xfrm>
            <a:off x="326016" y="6400036"/>
            <a:ext cx="4969884" cy="861774"/>
          </a:xfrm>
          <a:prstGeom prst="rect">
            <a:avLst/>
          </a:prstGeom>
          <a:noFill/>
        </p:spPr>
        <p:txBody>
          <a:bodyPr wrap="square">
            <a:spAutoFit/>
          </a:bodyPr>
          <a:lstStyle/>
          <a:p>
            <a:r>
              <a:rPr lang="en-GB" sz="1000" dirty="0">
                <a:solidFill>
                  <a:schemeClr val="bg1">
                    <a:lumMod val="50000"/>
                  </a:schemeClr>
                </a:solidFill>
              </a:rPr>
              <a:t>Markus is driven by the goal of understanding long-term health trends and using historical data to inform modern research, teaching, and policy. He wants to draw meaningful comparisons across time and regions to uncover patterns in public health responses. His work is both academic and practical aimed at improving systems and resilience through evidence.</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473C7455-E309-287C-4F96-B32FD801EA7E}"/>
              </a:ext>
            </a:extLst>
          </p:cNvPr>
          <p:cNvSpPr txBox="1"/>
          <p:nvPr/>
        </p:nvSpPr>
        <p:spPr>
          <a:xfrm>
            <a:off x="5639567" y="6515605"/>
            <a:ext cx="4694798" cy="861774"/>
          </a:xfrm>
          <a:prstGeom prst="rect">
            <a:avLst/>
          </a:prstGeom>
          <a:noFill/>
        </p:spPr>
        <p:txBody>
          <a:bodyPr wrap="square">
            <a:spAutoFit/>
          </a:bodyPr>
          <a:lstStyle/>
          <a:p>
            <a:r>
              <a:rPr lang="en-GB" sz="1000" dirty="0">
                <a:solidFill>
                  <a:schemeClr val="bg1">
                    <a:lumMod val="50000"/>
                  </a:schemeClr>
                </a:solidFill>
              </a:rPr>
              <a:t>Markus has a critical, evidence-based mindset. He values depth, nuance, and methodological transparency. He approaches data with high expectations and little patience for oversimplification. He’s motivated to engage with tools and platforms that respect the complexity of public health history and offer serious analytical value.</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9125D18F-8882-A602-6786-00A373C2ACE4}"/>
              </a:ext>
            </a:extLst>
          </p:cNvPr>
          <p:cNvSpPr txBox="1"/>
          <p:nvPr/>
        </p:nvSpPr>
        <p:spPr>
          <a:xfrm>
            <a:off x="434643" y="9194527"/>
            <a:ext cx="9899722" cy="553998"/>
          </a:xfrm>
          <a:prstGeom prst="rect">
            <a:avLst/>
          </a:prstGeom>
          <a:noFill/>
        </p:spPr>
        <p:txBody>
          <a:bodyPr wrap="square">
            <a:spAutoFit/>
          </a:bodyPr>
          <a:lstStyle/>
          <a:p>
            <a:r>
              <a:rPr lang="en-GB" sz="1000" dirty="0">
                <a:solidFill>
                  <a:schemeClr val="bg1">
                    <a:lumMod val="50000"/>
                  </a:schemeClr>
                </a:solidFill>
              </a:rPr>
              <a:t>Markus uses academic websites, research platforms, and data dashboards to download datasets, apply filters, and create region- or time-specific analyses. He often cross-references data, checks sources, and prefers content he can reuse in lectures or publications. He avoids visuals that lack detail or clarity and is frustrated by clickbait-like graphics with no real substance. He is active on Twitter and LinkedIn to follow peers and share findings, but his primary focus is academic utility.</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43BBC1C5-1443-2189-5853-BC68A6851667}"/>
              </a:ext>
            </a:extLst>
          </p:cNvPr>
          <p:cNvSpPr txBox="1"/>
          <p:nvPr/>
        </p:nvSpPr>
        <p:spPr>
          <a:xfrm>
            <a:off x="2810958" y="11496504"/>
            <a:ext cx="7406868" cy="553998"/>
          </a:xfrm>
          <a:prstGeom prst="rect">
            <a:avLst/>
          </a:prstGeom>
          <a:noFill/>
        </p:spPr>
        <p:txBody>
          <a:bodyPr wrap="square" rtlCol="0">
            <a:spAutoFit/>
          </a:bodyPr>
          <a:lstStyle/>
          <a:p>
            <a:r>
              <a:rPr lang="en-GB" sz="1000" dirty="0">
                <a:solidFill>
                  <a:schemeClr val="bg1">
                    <a:lumMod val="50000"/>
                  </a:schemeClr>
                </a:solidFill>
              </a:rPr>
              <a:t>Markus represents a trend among researchers who seeks insights, combining history, epidemiology, and sociology to inform public health strategies. He values open data, system thinking, and transparent communication. He’s aligned with the growing academic interest in using historical evidence to improve modern preparedness and policy-making.</a:t>
            </a:r>
          </a:p>
        </p:txBody>
      </p:sp>
      <p:sp>
        <p:nvSpPr>
          <p:cNvPr id="94" name="TextBox 93">
            <a:extLst>
              <a:ext uri="{FF2B5EF4-FFF2-40B4-BE49-F238E27FC236}">
                <a16:creationId xmlns:a16="http://schemas.microsoft.com/office/drawing/2014/main" id="{1E095559-FB1F-6262-6D4C-304F7782BD87}"/>
              </a:ext>
            </a:extLst>
          </p:cNvPr>
          <p:cNvSpPr txBox="1"/>
          <p:nvPr/>
        </p:nvSpPr>
        <p:spPr>
          <a:xfrm>
            <a:off x="2851284" y="12363083"/>
            <a:ext cx="7379404" cy="553998"/>
          </a:xfrm>
          <a:prstGeom prst="rect">
            <a:avLst/>
          </a:prstGeom>
          <a:noFill/>
        </p:spPr>
        <p:txBody>
          <a:bodyPr wrap="square" rtlCol="0">
            <a:spAutoFit/>
          </a:bodyPr>
          <a:lstStyle/>
          <a:p>
            <a:r>
              <a:rPr lang="en-GB" sz="1000" dirty="0">
                <a:solidFill>
                  <a:schemeClr val="bg1">
                    <a:lumMod val="50000"/>
                  </a:schemeClr>
                </a:solidFill>
              </a:rPr>
              <a:t>For Markus, functional benefits are most important: he needs accurate data, advanced tools, and reproducible insights. Emotional benefits are secondary, but he appreciates when a dataset helps him feel more empowered in his work. Expressively, he uses quality visualizations to elevate discourse in academic and policy circles.</a:t>
            </a:r>
          </a:p>
        </p:txBody>
      </p:sp>
      <p:sp>
        <p:nvSpPr>
          <p:cNvPr id="95" name="TextBox 94">
            <a:extLst>
              <a:ext uri="{FF2B5EF4-FFF2-40B4-BE49-F238E27FC236}">
                <a16:creationId xmlns:a16="http://schemas.microsoft.com/office/drawing/2014/main" id="{688E3B40-DDF8-94BB-FF27-2C512BC7A2D1}"/>
              </a:ext>
            </a:extLst>
          </p:cNvPr>
          <p:cNvSpPr txBox="1"/>
          <p:nvPr/>
        </p:nvSpPr>
        <p:spPr>
          <a:xfrm>
            <a:off x="2866017" y="13316588"/>
            <a:ext cx="7406870" cy="553998"/>
          </a:xfrm>
          <a:prstGeom prst="rect">
            <a:avLst/>
          </a:prstGeom>
          <a:noFill/>
        </p:spPr>
        <p:txBody>
          <a:bodyPr wrap="square" rtlCol="0">
            <a:spAutoFit/>
          </a:bodyPr>
          <a:lstStyle/>
          <a:p>
            <a:r>
              <a:rPr lang="en-GB" sz="1000" dirty="0">
                <a:solidFill>
                  <a:schemeClr val="bg1">
                    <a:lumMod val="50000"/>
                  </a:schemeClr>
                </a:solidFill>
              </a:rPr>
              <a:t>Markus engages with content fairly quickly if it seems useful, but he takes time to assess its reliability and depth before fully committing. He’ll revisit valuable tools or visuals, especially if they support his teaching or research. His pace reflects a thoughtful academic approach cautious but purposeful.</a:t>
            </a:r>
          </a:p>
        </p:txBody>
      </p:sp>
      <p:sp>
        <p:nvSpPr>
          <p:cNvPr id="96" name="TextBox 95">
            <a:extLst>
              <a:ext uri="{FF2B5EF4-FFF2-40B4-BE49-F238E27FC236}">
                <a16:creationId xmlns:a16="http://schemas.microsoft.com/office/drawing/2014/main" id="{129EB0CC-2D63-D1E1-FDFB-D3DB7E9E24C2}"/>
              </a:ext>
            </a:extLst>
          </p:cNvPr>
          <p:cNvSpPr txBox="1"/>
          <p:nvPr/>
        </p:nvSpPr>
        <p:spPr>
          <a:xfrm>
            <a:off x="2866017" y="13971137"/>
            <a:ext cx="7036968" cy="553998"/>
          </a:xfrm>
          <a:prstGeom prst="rect">
            <a:avLst/>
          </a:prstGeom>
          <a:noFill/>
        </p:spPr>
        <p:txBody>
          <a:bodyPr wrap="square" rtlCol="0">
            <a:spAutoFit/>
          </a:bodyPr>
          <a:lstStyle/>
          <a:p>
            <a:r>
              <a:rPr lang="en-GB" sz="1000" dirty="0">
                <a:solidFill>
                  <a:schemeClr val="bg1">
                    <a:lumMod val="50000"/>
                  </a:schemeClr>
                </a:solidFill>
              </a:rPr>
              <a:t>Facts come first for Markus. He’s data-driven and looks for clear methodology and solid evidence. While he respects emotional storytelling, it only resonates with him when it’s used responsibly to highlight deeper systemic issues like inequality or lack of preparedness. Emotion supports the message, but facts build the trust.</a:t>
            </a:r>
          </a:p>
        </p:txBody>
      </p:sp>
      <p:pic>
        <p:nvPicPr>
          <p:cNvPr id="17" name="Grafik 1" descr="Ein Bild, das Menschliches Gesicht, Brille, Kleidung, Text enthält.&#10;&#10;KI-generierte Inhalte können fehlerhaft sein.">
            <a:extLst>
              <a:ext uri="{FF2B5EF4-FFF2-40B4-BE49-F238E27FC236}">
                <a16:creationId xmlns:a16="http://schemas.microsoft.com/office/drawing/2014/main" id="{841DF16B-506F-CC9A-2237-2DDEFBBBC7D1}"/>
              </a:ext>
            </a:extLst>
          </p:cNvPr>
          <p:cNvPicPr>
            <a:picLocks noChangeAspect="1"/>
          </p:cNvPicPr>
          <p:nvPr/>
        </p:nvPicPr>
        <p:blipFill>
          <a:blip r:embed="rId19"/>
          <a:srcRect r="49338"/>
          <a:stretch>
            <a:fillRect/>
          </a:stretch>
        </p:blipFill>
        <p:spPr>
          <a:xfrm>
            <a:off x="7525332" y="238072"/>
            <a:ext cx="2638074" cy="3426686"/>
          </a:xfrm>
          <a:prstGeom prst="rect">
            <a:avLst/>
          </a:prstGeom>
        </p:spPr>
      </p:pic>
    </p:spTree>
    <p:extLst>
      <p:ext uri="{BB962C8B-B14F-4D97-AF65-F5344CB8AC3E}">
        <p14:creationId xmlns:p14="http://schemas.microsoft.com/office/powerpoint/2010/main" val="375042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1867</Words>
  <Application>Microsoft Office PowerPoint</Application>
  <PresentationFormat>Benutzerdefiniert</PresentationFormat>
  <Paragraphs>77</Paragraphs>
  <Slides>2</Slides>
  <Notes>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Aptos</vt:lpstr>
      <vt:lpstr>Arial</vt:lpstr>
      <vt:lpstr>Arial MT</vt:lpstr>
      <vt:lpstr>Calibri</vt:lpstr>
      <vt:lpstr>Trebuchet MS</vt:lpstr>
      <vt:lpstr>Office Theme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Core Poster</dc:title>
  <dc:subject>Persona development</dc:subject>
  <dc:creator>Christof Zürn</dc:creator>
  <cp:keywords>persona; persona's personas; service design; consumer and customer journey; template; workshop</cp:keywords>
  <cp:lastModifiedBy>Nicole C</cp:lastModifiedBy>
  <cp:revision>4</cp:revision>
  <dcterms:created xsi:type="dcterms:W3CDTF">2025-05-17T10:26:36Z</dcterms:created>
  <dcterms:modified xsi:type="dcterms:W3CDTF">2025-06-05T12:02:41Z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2011-05-05T00:00:00Z</vt:filetime>
  </property>
  <property fmtid="{D5CDD505-2E9C-101B-9397-08002B2CF9AE}" pid="3" name="Creator">
    <vt:lpwstr>Adobe InDesign CS4 (6.0)</vt:lpwstr>
  </property>
  <property fmtid="{D5CDD505-2E9C-101B-9397-08002B2CF9AE}" pid="4" name="LastSaved">
    <vt:filetime>2025-05-17T00:00:00Z</vt:filetime>
  </property>
  <property fmtid="{D5CDD505-2E9C-101B-9397-08002B2CF9AE}" pid="5" name="Producer">
    <vt:lpwstr>Adobe PDF Library 9.0</vt:lpwstr>
  </property>
</Properties>
</file>