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84" r:id="rId25"/>
    <p:sldId id="279" r:id="rId26"/>
    <p:sldId id="280" r:id="rId27"/>
    <p:sldId id="281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526" y="389890"/>
            <a:ext cx="3708400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6156" y="4875608"/>
            <a:ext cx="1684734" cy="1547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45708" y="0"/>
            <a:ext cx="3098800" cy="5135880"/>
          </a:xfrm>
          <a:custGeom>
            <a:avLst/>
            <a:gdLst/>
            <a:ahLst/>
            <a:cxnLst/>
            <a:rect l="l" t="t" r="r" b="b"/>
            <a:pathLst>
              <a:path w="3098800" h="5135880">
                <a:moveTo>
                  <a:pt x="0" y="5135879"/>
                </a:moveTo>
                <a:lnTo>
                  <a:pt x="3098291" y="5135879"/>
                </a:lnTo>
                <a:lnTo>
                  <a:pt x="3098291" y="0"/>
                </a:lnTo>
                <a:lnTo>
                  <a:pt x="0" y="0"/>
                </a:lnTo>
                <a:lnTo>
                  <a:pt x="0" y="5135879"/>
                </a:lnTo>
                <a:close/>
              </a:path>
            </a:pathLst>
          </a:custGeom>
          <a:solidFill>
            <a:srgbClr val="003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900" y="1912620"/>
            <a:ext cx="330707" cy="32918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8900" y="2392679"/>
            <a:ext cx="330707" cy="32918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8900" y="2872739"/>
            <a:ext cx="330707" cy="3291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900" y="3352800"/>
            <a:ext cx="330707" cy="32918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900" y="3832859"/>
            <a:ext cx="330707" cy="3291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900" y="4312920"/>
            <a:ext cx="330707" cy="3291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33550" y="1322323"/>
            <a:ext cx="2102485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23786" y="1118362"/>
            <a:ext cx="1882140" cy="353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6156" y="4875608"/>
            <a:ext cx="1684734" cy="1547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526" y="389890"/>
            <a:ext cx="6968490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526" y="1262913"/>
            <a:ext cx="584073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3619" y="4419396"/>
            <a:ext cx="7569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000" dirty="0" err="1">
                <a:solidFill>
                  <a:schemeClr val="bg1"/>
                </a:solidFill>
              </a:rPr>
              <a:t>PostgreSQL</a:t>
            </a:r>
            <a:r>
              <a:rPr lang="ru-RU" sz="4000" dirty="0">
                <a:solidFill>
                  <a:schemeClr val="bg1"/>
                </a:solidFill>
              </a:rPr>
              <a:t> для администраторов баз данных и </a:t>
            </a:r>
            <a:r>
              <a:rPr lang="ru-RU" sz="4000" dirty="0" smtClean="0">
                <a:solidFill>
                  <a:schemeClr val="bg1"/>
                </a:solidFill>
              </a:rPr>
              <a:t>разработчиков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Соединение</a:t>
            </a:r>
            <a:r>
              <a:rPr sz="2800" spc="50" dirty="0"/>
              <a:t> </a:t>
            </a:r>
            <a:r>
              <a:rPr sz="2800" dirty="0"/>
              <a:t>с</a:t>
            </a:r>
            <a:r>
              <a:rPr sz="2800" spc="-5" dirty="0"/>
              <a:t> </a:t>
            </a:r>
            <a:r>
              <a:rPr sz="2800" dirty="0"/>
              <a:t>сопоставлением</a:t>
            </a:r>
            <a:r>
              <a:rPr sz="2800" spc="25" dirty="0"/>
              <a:t> </a:t>
            </a:r>
            <a:r>
              <a:rPr sz="2800" spc="-10" dirty="0"/>
              <a:t>строк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194054"/>
            <a:ext cx="510159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Roboto Bk"/>
                <a:cs typeface="Roboto Bk"/>
              </a:rPr>
              <a:t>INNER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строки,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которые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есть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обеих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таблицах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6" y="2877057"/>
            <a:ext cx="73469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Roboto Bk"/>
                <a:cs typeface="Roboto Bk"/>
              </a:rPr>
              <a:t>LEFT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JOIN –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все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строки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левой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совпадающие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строки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правой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таблицы</a:t>
            </a:r>
            <a:endParaRPr sz="1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9" y="1516380"/>
            <a:ext cx="5035296" cy="826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6439" y="3297935"/>
            <a:ext cx="5035296" cy="824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Соединение</a:t>
            </a:r>
            <a:r>
              <a:rPr sz="2800" spc="50" dirty="0"/>
              <a:t> </a:t>
            </a:r>
            <a:r>
              <a:rPr sz="2800" dirty="0"/>
              <a:t>с</a:t>
            </a:r>
            <a:r>
              <a:rPr sz="2800" spc="-5" dirty="0"/>
              <a:t> </a:t>
            </a:r>
            <a:r>
              <a:rPr sz="2800" dirty="0"/>
              <a:t>сопоставлением</a:t>
            </a:r>
            <a:r>
              <a:rPr sz="2800" spc="25" dirty="0"/>
              <a:t> </a:t>
            </a:r>
            <a:r>
              <a:rPr sz="2800" spc="-10" dirty="0"/>
              <a:t>строк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194054"/>
            <a:ext cx="658812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Roboto Bk"/>
                <a:cs typeface="Roboto Bk"/>
              </a:rPr>
              <a:t>RIGHT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все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строки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правой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совпадающие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строки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левой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6" y="2558648"/>
            <a:ext cx="7564120" cy="51937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b="1" spc="-35" dirty="0">
                <a:latin typeface="Roboto Bk"/>
                <a:cs typeface="Roboto Bk"/>
              </a:rPr>
              <a:t>FULL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–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все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строки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обеих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таблиц, </a:t>
            </a:r>
            <a:r>
              <a:rPr sz="1400" b="1" spc="-10" dirty="0">
                <a:latin typeface="Roboto Bk"/>
                <a:cs typeface="Roboto Bk"/>
              </a:rPr>
              <a:t>строки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совпадающими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значениями</a:t>
            </a:r>
            <a:endParaRPr sz="1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45" dirty="0">
                <a:latin typeface="Roboto Bk"/>
                <a:cs typeface="Roboto Bk"/>
              </a:rPr>
              <a:t>формируют </a:t>
            </a:r>
            <a:r>
              <a:rPr sz="1400" b="1" spc="-25" dirty="0">
                <a:latin typeface="Roboto Bk"/>
                <a:cs typeface="Roboto Bk"/>
              </a:rPr>
              <a:t>единый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набор</a:t>
            </a:r>
            <a:endParaRPr sz="1400">
              <a:latin typeface="Roboto Bk"/>
              <a:cs typeface="Roboto B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9" y="1528572"/>
            <a:ext cx="5035296" cy="8244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6439" y="3284220"/>
            <a:ext cx="5035296" cy="8260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Соединение</a:t>
            </a:r>
            <a:r>
              <a:rPr sz="2800" spc="50" dirty="0"/>
              <a:t> </a:t>
            </a:r>
            <a:r>
              <a:rPr sz="2800" dirty="0"/>
              <a:t>с</a:t>
            </a:r>
            <a:r>
              <a:rPr sz="2800" spc="-5" dirty="0"/>
              <a:t> </a:t>
            </a:r>
            <a:r>
              <a:rPr sz="2800" dirty="0"/>
              <a:t>сопоставлением</a:t>
            </a:r>
            <a:r>
              <a:rPr sz="2800" spc="25" dirty="0"/>
              <a:t> </a:t>
            </a:r>
            <a:r>
              <a:rPr sz="2800" spc="-10" dirty="0"/>
              <a:t>строк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72032"/>
            <a:ext cx="5662295" cy="20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1239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latin typeface="Roboto Bk"/>
                <a:cs typeface="Roboto Bk"/>
              </a:rPr>
              <a:t>INNER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внутреннее</a:t>
            </a:r>
            <a:r>
              <a:rPr sz="1400" b="1" spc="1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соединение </a:t>
            </a:r>
            <a:r>
              <a:rPr sz="1400" b="1" dirty="0">
                <a:latin typeface="Roboto Bk"/>
                <a:cs typeface="Roboto Bk"/>
              </a:rPr>
              <a:t>OUTER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dirty="0">
                <a:latin typeface="Roboto Bk"/>
                <a:cs typeface="Roboto Bk"/>
              </a:rPr>
              <a:t> внешнее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соединение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400">
              <a:latin typeface="Roboto Bk"/>
              <a:cs typeface="Roboto Bk"/>
            </a:endParaRPr>
          </a:p>
          <a:p>
            <a:pPr marL="469265" indent="-418465">
              <a:lnSpc>
                <a:spcPts val="3240"/>
              </a:lnSpc>
              <a:buSzPct val="187500"/>
              <a:buFont typeface="Arial MT"/>
              <a:buChar char="-"/>
              <a:tabLst>
                <a:tab pos="469265" algn="l"/>
              </a:tabLst>
            </a:pPr>
            <a:r>
              <a:rPr sz="1400" b="1" spc="-20" dirty="0">
                <a:latin typeface="Roboto Bk"/>
                <a:cs typeface="Roboto Bk"/>
              </a:rPr>
              <a:t>указание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слов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INNER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OUTER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не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обязательно;</a:t>
            </a:r>
            <a:endParaRPr sz="1400">
              <a:latin typeface="Roboto Bk"/>
              <a:cs typeface="Roboto Bk"/>
            </a:endParaRPr>
          </a:p>
          <a:p>
            <a:pPr marL="469265" indent="-418465">
              <a:lnSpc>
                <a:spcPts val="2880"/>
              </a:lnSpc>
              <a:buSzPct val="187500"/>
              <a:buFont typeface="Arial MT"/>
              <a:buChar char="-"/>
              <a:tabLst>
                <a:tab pos="469265" algn="l"/>
              </a:tabLst>
            </a:pPr>
            <a:r>
              <a:rPr sz="1400" b="1" dirty="0">
                <a:latin typeface="Roboto Bk"/>
                <a:cs typeface="Roboto Bk"/>
              </a:rPr>
              <a:t>по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умолчанию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INNER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соединение;</a:t>
            </a:r>
            <a:endParaRPr sz="1400">
              <a:latin typeface="Roboto Bk"/>
              <a:cs typeface="Roboto Bk"/>
            </a:endParaRPr>
          </a:p>
          <a:p>
            <a:pPr marL="469265" indent="-418465">
              <a:lnSpc>
                <a:spcPts val="3240"/>
              </a:lnSpc>
              <a:buSzPct val="187500"/>
              <a:buFont typeface="Arial MT"/>
              <a:buChar char="-"/>
              <a:tabLst>
                <a:tab pos="469265" algn="l"/>
              </a:tabLst>
            </a:pPr>
            <a:r>
              <a:rPr sz="1400" b="1" dirty="0">
                <a:latin typeface="Roboto Bk"/>
                <a:cs typeface="Roboto Bk"/>
              </a:rPr>
              <a:t>при</a:t>
            </a:r>
            <a:r>
              <a:rPr sz="1400" b="1" spc="-9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указании </a:t>
            </a:r>
            <a:r>
              <a:rPr sz="1400" b="1" spc="-20" dirty="0">
                <a:latin typeface="Roboto Bk"/>
                <a:cs typeface="Roboto Bk"/>
              </a:rPr>
              <a:t>LEFT,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RIGHT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FULL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dirty="0">
                <a:latin typeface="Roboto Bk"/>
                <a:cs typeface="Roboto Bk"/>
              </a:rPr>
              <a:t> OUTER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соединение.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Условие</a:t>
            </a:r>
            <a:r>
              <a:rPr sz="2800" spc="-30" dirty="0"/>
              <a:t> </a:t>
            </a:r>
            <a:r>
              <a:rPr sz="2800" spc="-10" dirty="0"/>
              <a:t>соединения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72032"/>
            <a:ext cx="5437505" cy="26351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dirty="0">
                <a:latin typeface="Roboto Bk"/>
                <a:cs typeface="Roboto Bk"/>
              </a:rPr>
              <a:t>T1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10" dirty="0">
                <a:latin typeface="Roboto Bk"/>
                <a:cs typeface="Roboto Bk"/>
              </a:rPr>
              <a:t> [INNER]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LEFT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RIGHT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35" dirty="0">
                <a:latin typeface="Roboto Bk"/>
                <a:cs typeface="Roboto Bk"/>
              </a:rPr>
              <a:t> FULL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}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[OUTER]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}</a:t>
            </a:r>
            <a:endParaRPr sz="14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T2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"/>
                <a:cs typeface="Roboto"/>
              </a:rPr>
              <a:t>ON</a:t>
            </a:r>
            <a:r>
              <a:rPr sz="1400" b="1" spc="-45" dirty="0">
                <a:latin typeface="Roboto"/>
                <a:cs typeface="Roboto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логическое_выражение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Roboto Bk"/>
                <a:cs typeface="Roboto Bk"/>
              </a:rPr>
              <a:t>T1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10" dirty="0">
                <a:latin typeface="Roboto Bk"/>
                <a:cs typeface="Roboto Bk"/>
              </a:rPr>
              <a:t> [INNER]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LEFT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RIGHT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35" dirty="0">
                <a:latin typeface="Roboto Bk"/>
                <a:cs typeface="Roboto Bk"/>
              </a:rPr>
              <a:t> FULL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}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[OUTER]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}</a:t>
            </a:r>
            <a:endParaRPr sz="14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T2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"/>
                <a:cs typeface="Roboto"/>
              </a:rPr>
              <a:t>USING</a:t>
            </a:r>
            <a:r>
              <a:rPr sz="1400" b="1" spc="-55" dirty="0">
                <a:latin typeface="Roboto"/>
                <a:cs typeface="Roboto"/>
              </a:rPr>
              <a:t> </a:t>
            </a:r>
            <a:r>
              <a:rPr sz="1400" b="1" dirty="0">
                <a:latin typeface="Roboto Bk"/>
                <a:cs typeface="Roboto Bk"/>
              </a:rPr>
              <a:t>(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список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столбцов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соединения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)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00">
              <a:latin typeface="Roboto Bk"/>
              <a:cs typeface="Roboto Bk"/>
            </a:endParaRPr>
          </a:p>
          <a:p>
            <a:pPr marL="926465" marR="246379" indent="-914400">
              <a:lnSpc>
                <a:spcPct val="150000"/>
              </a:lnSpc>
              <a:spcBef>
                <a:spcPts val="5"/>
              </a:spcBef>
            </a:pPr>
            <a:r>
              <a:rPr sz="1400" b="1" dirty="0">
                <a:latin typeface="Roboto Bk"/>
                <a:cs typeface="Roboto Bk"/>
              </a:rPr>
              <a:t>T1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"/>
                <a:cs typeface="Roboto"/>
              </a:rPr>
              <a:t>NATURAL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[INNER]</a:t>
            </a:r>
            <a:r>
              <a:rPr sz="1400" b="1" dirty="0">
                <a:latin typeface="Roboto Bk"/>
                <a:cs typeface="Roboto Bk"/>
              </a:rPr>
              <a:t> |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{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LEFT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RIGHT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40" dirty="0">
                <a:latin typeface="Roboto Bk"/>
                <a:cs typeface="Roboto Bk"/>
              </a:rPr>
              <a:t>FULL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}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[OUTER]</a:t>
            </a:r>
            <a:r>
              <a:rPr sz="1400" b="1" spc="10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} </a:t>
            </a: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8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T2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Условие</a:t>
            </a:r>
            <a:r>
              <a:rPr spc="-30" dirty="0"/>
              <a:t> </a:t>
            </a:r>
            <a:r>
              <a:rPr spc="-10" dirty="0"/>
              <a:t>соединения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72032"/>
            <a:ext cx="8234045" cy="2922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115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latin typeface="Roboto"/>
                <a:cs typeface="Roboto"/>
              </a:rPr>
              <a:t>ON</a:t>
            </a:r>
            <a:r>
              <a:rPr sz="1400" b="1" spc="-60" dirty="0">
                <a:latin typeface="Roboto"/>
                <a:cs typeface="Roboto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задает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выражение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логического</a:t>
            </a:r>
            <a:r>
              <a:rPr sz="1400" b="1" spc="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типа,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по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аналогии</a:t>
            </a:r>
            <a:r>
              <a:rPr sz="1400" b="1" spc="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WHERE. </a:t>
            </a:r>
            <a:r>
              <a:rPr sz="1400" b="1" spc="-20" dirty="0">
                <a:latin typeface="Roboto Bk"/>
                <a:cs typeface="Roboto Bk"/>
              </a:rPr>
              <a:t>Строки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10" dirty="0">
                <a:latin typeface="Roboto Bk"/>
                <a:cs typeface="Roboto Bk"/>
              </a:rPr>
              <a:t> таблиц </a:t>
            </a:r>
            <a:r>
              <a:rPr sz="1400" b="1" spc="-25" dirty="0">
                <a:latin typeface="Roboto Bk"/>
                <a:cs typeface="Roboto Bk"/>
              </a:rPr>
              <a:t>соответствуют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друг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75" dirty="0">
                <a:latin typeface="Roboto Bk"/>
                <a:cs typeface="Roboto Bk"/>
              </a:rPr>
              <a:t>другу,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если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выражение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ON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возвращает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для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них </a:t>
            </a:r>
            <a:r>
              <a:rPr sz="1400" b="1" spc="-10" dirty="0">
                <a:latin typeface="Roboto Bk"/>
                <a:cs typeface="Roboto Bk"/>
              </a:rPr>
              <a:t>true.</a:t>
            </a:r>
            <a:endParaRPr sz="14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00" dirty="0">
              <a:latin typeface="Roboto Bk"/>
              <a:cs typeface="Roboto Bk"/>
            </a:endParaRPr>
          </a:p>
          <a:p>
            <a:pPr marL="12700" marR="5080">
              <a:lnSpc>
                <a:spcPct val="150000"/>
              </a:lnSpc>
            </a:pPr>
            <a:r>
              <a:rPr sz="1400" b="1" dirty="0">
                <a:latin typeface="Roboto"/>
                <a:cs typeface="Roboto"/>
              </a:rPr>
              <a:t>USING</a:t>
            </a:r>
            <a:r>
              <a:rPr sz="1400" b="1" spc="-100" dirty="0">
                <a:latin typeface="Roboto"/>
                <a:cs typeface="Roboto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сокращенная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запись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условия,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применяется</a:t>
            </a:r>
            <a:r>
              <a:rPr sz="1400" b="1" spc="-25" dirty="0">
                <a:latin typeface="Roboto Bk"/>
                <a:cs typeface="Roboto Bk"/>
              </a:rPr>
              <a:t> когда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обеих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сторон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соединения </a:t>
            </a:r>
            <a:r>
              <a:rPr sz="1400" b="1" spc="-30" dirty="0">
                <a:latin typeface="Roboto Bk"/>
                <a:cs typeface="Roboto Bk"/>
              </a:rPr>
              <a:t>столбцы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имеют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одинаковые </a:t>
            </a:r>
            <a:r>
              <a:rPr sz="1400" b="1" dirty="0">
                <a:latin typeface="Roboto Bk"/>
                <a:cs typeface="Roboto Bk"/>
              </a:rPr>
              <a:t>имена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(исключается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избыточность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столбцов).</a:t>
            </a:r>
            <a:endParaRPr sz="14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400" dirty="0">
              <a:latin typeface="Roboto Bk"/>
              <a:cs typeface="Roboto Bk"/>
            </a:endParaRPr>
          </a:p>
          <a:p>
            <a:pPr marL="12700" marR="114300">
              <a:lnSpc>
                <a:spcPct val="150000"/>
              </a:lnSpc>
            </a:pPr>
            <a:r>
              <a:rPr sz="1400" b="1" dirty="0">
                <a:latin typeface="Roboto"/>
                <a:cs typeface="Roboto"/>
              </a:rPr>
              <a:t>NATURAL</a:t>
            </a:r>
            <a:r>
              <a:rPr sz="1400" b="1" spc="-80" dirty="0">
                <a:latin typeface="Roboto"/>
                <a:cs typeface="Roboto"/>
              </a:rPr>
              <a:t> </a:t>
            </a:r>
            <a:r>
              <a:rPr sz="1400" b="1" spc="-254" dirty="0">
                <a:latin typeface="Roboto Bk"/>
                <a:cs typeface="Roboto Bk"/>
              </a:rPr>
              <a:t>-</a:t>
            </a:r>
            <a:r>
              <a:rPr sz="1400" b="1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сокращённая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форма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USING:</a:t>
            </a:r>
            <a:r>
              <a:rPr sz="1400" b="1" spc="-20" dirty="0">
                <a:latin typeface="Roboto Bk"/>
                <a:cs typeface="Roboto Bk"/>
              </a:rPr>
              <a:t> образует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список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USING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из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всех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имен </a:t>
            </a:r>
            <a:r>
              <a:rPr sz="1400" b="1" spc="-25" dirty="0">
                <a:latin typeface="Roboto Bk"/>
                <a:cs typeface="Roboto Bk"/>
              </a:rPr>
              <a:t>столбцов,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существующих</a:t>
            </a:r>
            <a:r>
              <a:rPr sz="1400" b="1" spc="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обеих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входных</a:t>
            </a:r>
            <a:r>
              <a:rPr sz="1400" b="1" spc="-20" dirty="0">
                <a:latin typeface="Roboto Bk"/>
                <a:cs typeface="Roboto Bk"/>
              </a:rPr>
              <a:t> таблицах.</a:t>
            </a:r>
            <a:r>
              <a:rPr sz="1400" b="1" spc="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Если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столбцов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одинаковыми </a:t>
            </a:r>
            <a:r>
              <a:rPr sz="1400" b="1" dirty="0">
                <a:latin typeface="Roboto Bk"/>
                <a:cs typeface="Roboto Bk"/>
              </a:rPr>
              <a:t>именами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45" dirty="0">
                <a:latin typeface="Roboto Bk"/>
                <a:cs typeface="Roboto Bk"/>
              </a:rPr>
              <a:t>нет,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то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выполняется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декартово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произведение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строк.</a:t>
            </a:r>
            <a:endParaRPr sz="1400" dirty="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WHERE</a:t>
            </a:r>
            <a:r>
              <a:rPr sz="2800" spc="15" dirty="0"/>
              <a:t> </a:t>
            </a:r>
            <a:r>
              <a:rPr sz="2800" spc="-10" dirty="0"/>
              <a:t>условие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62354"/>
            <a:ext cx="5747385" cy="3500958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50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50" dirty="0">
                <a:latin typeface="Roboto Bk"/>
                <a:cs typeface="Roboto Bk"/>
              </a:rPr>
              <a:t>&gt;,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75" dirty="0">
                <a:latin typeface="Roboto Bk"/>
                <a:cs typeface="Roboto Bk"/>
              </a:rPr>
              <a:t>&lt;,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14" dirty="0">
                <a:latin typeface="Roboto Bk"/>
                <a:cs typeface="Roboto Bk"/>
              </a:rPr>
              <a:t>=,</a:t>
            </a:r>
            <a:r>
              <a:rPr sz="1400" b="1" spc="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!=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или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&lt;&gt;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Roboto Bk"/>
                <a:cs typeface="Roboto Bk"/>
              </a:rPr>
              <a:t>BETWEEN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начало</a:t>
            </a:r>
            <a:r>
              <a:rPr sz="1400" b="1" spc="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AND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конец</a:t>
            </a:r>
            <a:r>
              <a:rPr sz="1400" b="1" spc="-10" dirty="0">
                <a:latin typeface="Roboto Bk"/>
                <a:cs typeface="Roboto Bk"/>
              </a:rPr>
              <a:t> диапазона</a:t>
            </a:r>
            <a:r>
              <a:rPr sz="1400" b="1" spc="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(с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включением!)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10" dirty="0">
                <a:latin typeface="Roboto Bk"/>
                <a:cs typeface="Roboto Bk"/>
              </a:rPr>
              <a:t>IS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NULL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или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IS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NOT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NULL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Roboto Bk"/>
                <a:cs typeface="Roboto Bk"/>
              </a:rPr>
              <a:t>[поле]</a:t>
            </a:r>
            <a:r>
              <a:rPr sz="1400" b="1" spc="-8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[оператор]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ANY|SOME|ALL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(подзапрос)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Roboto Bk"/>
                <a:cs typeface="Roboto Bk"/>
              </a:rPr>
              <a:t>AND</a:t>
            </a:r>
            <a:r>
              <a:rPr sz="1400" b="1" spc="1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OR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25" dirty="0">
                <a:latin typeface="Roboto Bk"/>
                <a:cs typeface="Roboto Bk"/>
              </a:rPr>
              <a:t>IN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5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10" dirty="0">
                <a:latin typeface="Roboto Bk"/>
                <a:cs typeface="Roboto Bk"/>
              </a:rPr>
              <a:t>EXISTS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20" dirty="0">
                <a:latin typeface="Roboto Bk"/>
                <a:cs typeface="Roboto Bk"/>
              </a:rPr>
              <a:t>LIKE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25" dirty="0">
                <a:latin typeface="Roboto Bk"/>
                <a:cs typeface="Roboto Bk"/>
              </a:rPr>
              <a:t>SIMILAR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TO</a:t>
            </a:r>
            <a:endParaRPr sz="1400">
              <a:latin typeface="Roboto Bk"/>
              <a:cs typeface="Roboto Bk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187500"/>
              <a:buFont typeface="Arial MT"/>
              <a:buChar char="•"/>
              <a:tabLst>
                <a:tab pos="299085" algn="l"/>
              </a:tabLst>
            </a:pPr>
            <a:r>
              <a:rPr sz="1400" b="1" spc="-20" dirty="0">
                <a:latin typeface="Roboto Bk"/>
                <a:cs typeface="Roboto Bk"/>
              </a:rPr>
              <a:t>Регулярные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выражения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Типы</a:t>
            </a:r>
            <a:r>
              <a:rPr sz="2800" spc="80" dirty="0"/>
              <a:t> </a:t>
            </a:r>
            <a:r>
              <a:rPr sz="2800" spc="-10" dirty="0"/>
              <a:t>соединения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548" y="879346"/>
            <a:ext cx="5407152" cy="42092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9526" y="389890"/>
            <a:ext cx="370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Рекомендация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4964" y="1851101"/>
            <a:ext cx="62795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Roboto Bk"/>
                <a:cs typeface="Roboto Bk"/>
              </a:rPr>
              <a:t>Чем</a:t>
            </a:r>
            <a:r>
              <a:rPr sz="2800" b="1" spc="-180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проще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запрос,</a:t>
            </a:r>
            <a:r>
              <a:rPr sz="2800" b="1" spc="-14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тем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ЛУЧШЕ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)</a:t>
            </a:r>
            <a:endParaRPr sz="28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INSERT</a:t>
            </a:r>
            <a:r>
              <a:rPr sz="2800" spc="100" dirty="0"/>
              <a:t> </a:t>
            </a:r>
            <a:r>
              <a:rPr sz="2800" spc="-20" dirty="0"/>
              <a:t>INTO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245768"/>
            <a:ext cx="4453890" cy="619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latin typeface="Roboto Bk"/>
                <a:cs typeface="Roboto Bk"/>
              </a:rPr>
              <a:t>INSERT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INTO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(column1, column2,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column3) </a:t>
            </a:r>
            <a:r>
              <a:rPr sz="1400" b="1" spc="-20" dirty="0">
                <a:latin typeface="Roboto Bk"/>
                <a:cs typeface="Roboto Bk"/>
              </a:rPr>
              <a:t>VALUES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(value1,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value2,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value3);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6" y="2708935"/>
            <a:ext cx="4453890" cy="1002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50100"/>
              </a:lnSpc>
              <a:spcBef>
                <a:spcPts val="100"/>
              </a:spcBef>
            </a:pPr>
            <a:r>
              <a:rPr sz="1400" b="1" dirty="0">
                <a:latin typeface="Roboto Bk"/>
                <a:cs typeface="Roboto Bk"/>
              </a:rPr>
              <a:t>INSERT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INTO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(column1, column2,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column3) </a:t>
            </a:r>
            <a:r>
              <a:rPr sz="1400" b="1" dirty="0">
                <a:latin typeface="Roboto Bk"/>
                <a:cs typeface="Roboto Bk"/>
              </a:rPr>
              <a:t>SELECT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column1,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30" dirty="0">
                <a:latin typeface="Roboto Bk"/>
                <a:cs typeface="Roboto Bk"/>
              </a:rPr>
              <a:t>column2,</a:t>
            </a:r>
            <a:r>
              <a:rPr sz="1400" b="1" spc="-10" dirty="0">
                <a:latin typeface="Roboto Bk"/>
                <a:cs typeface="Roboto Bk"/>
              </a:rPr>
              <a:t> column3</a:t>
            </a:r>
            <a:endParaRPr sz="1400">
              <a:latin typeface="Roboto Bk"/>
              <a:cs typeface="Roboto Bk"/>
            </a:endParaRPr>
          </a:p>
          <a:p>
            <a:pPr marL="394970" algn="ctr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table2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59626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0620" algn="l"/>
                <a:tab pos="3082290" algn="l"/>
              </a:tabLst>
            </a:pPr>
            <a:r>
              <a:rPr sz="2800" dirty="0"/>
              <a:t>Select</a:t>
            </a:r>
            <a:r>
              <a:rPr sz="2800" spc="35" dirty="0"/>
              <a:t> </a:t>
            </a:r>
            <a:r>
              <a:rPr sz="2800" spc="-20" dirty="0"/>
              <a:t>INTO</a:t>
            </a:r>
            <a:r>
              <a:rPr sz="2800" dirty="0"/>
              <a:t>	</a:t>
            </a:r>
            <a:r>
              <a:rPr sz="2800" spc="-25" dirty="0"/>
              <a:t>or</a:t>
            </a:r>
            <a:r>
              <a:rPr sz="2800" dirty="0"/>
              <a:t>	Create</a:t>
            </a:r>
            <a:r>
              <a:rPr sz="2800" spc="130" dirty="0"/>
              <a:t> </a:t>
            </a:r>
            <a:r>
              <a:rPr sz="2800" dirty="0"/>
              <a:t>Table</a:t>
            </a:r>
            <a:r>
              <a:rPr sz="2800" spc="135" dirty="0"/>
              <a:t> </a:t>
            </a:r>
            <a:r>
              <a:rPr sz="2800" spc="-25" dirty="0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15136"/>
            <a:ext cx="5970270" cy="134139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b="1" dirty="0">
                <a:latin typeface="Roboto Bk"/>
                <a:cs typeface="Roboto Bk"/>
              </a:rPr>
              <a:t>SELECT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column_list</a:t>
            </a:r>
            <a:endParaRPr sz="1400">
              <a:latin typeface="Roboto Bk"/>
              <a:cs typeface="Roboto Bk"/>
            </a:endParaRPr>
          </a:p>
          <a:p>
            <a:pPr marL="12700" marR="5080" indent="913765">
              <a:lnSpc>
                <a:spcPct val="150000"/>
              </a:lnSpc>
              <a:spcBef>
                <a:spcPts val="5"/>
              </a:spcBef>
            </a:pPr>
            <a:r>
              <a:rPr sz="1400" b="1" dirty="0">
                <a:latin typeface="Roboto Bk"/>
                <a:cs typeface="Roboto Bk"/>
              </a:rPr>
              <a:t>INTO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[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TEMPORARY</a:t>
            </a:r>
            <a:r>
              <a:rPr sz="1400" b="1" spc="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|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TEMP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]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[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]</a:t>
            </a:r>
            <a:r>
              <a:rPr sz="1400" b="1" spc="-10" dirty="0">
                <a:latin typeface="Roboto Bk"/>
                <a:cs typeface="Roboto Bk"/>
              </a:rPr>
              <a:t> new_table_name </a:t>
            </a: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table_name</a:t>
            </a:r>
            <a:endParaRPr sz="14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WHERE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condition;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526" y="3209877"/>
            <a:ext cx="4456430" cy="69570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dirty="0">
                <a:latin typeface="Roboto Bk"/>
                <a:cs typeface="Roboto Bk"/>
              </a:rPr>
              <a:t>CREATE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table_name</a:t>
            </a:r>
            <a:r>
              <a:rPr sz="1400" b="1" spc="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(column_name</a:t>
            </a:r>
            <a:r>
              <a:rPr sz="1400" b="1" spc="25" dirty="0">
                <a:latin typeface="Roboto Bk"/>
                <a:cs typeface="Roboto Bk"/>
              </a:rPr>
              <a:t> </a:t>
            </a:r>
            <a:r>
              <a:rPr sz="1400" b="1" spc="-100" dirty="0">
                <a:latin typeface="Roboto Bk"/>
                <a:cs typeface="Roboto Bk"/>
              </a:rPr>
              <a:t>[,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...]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)</a:t>
            </a:r>
            <a:endParaRPr sz="14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AS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query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880" y="1006551"/>
            <a:ext cx="34347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boto"/>
                <a:cs typeface="Roboto"/>
              </a:rPr>
              <a:t>Проверить,</a:t>
            </a:r>
            <a:r>
              <a:rPr sz="2000" b="1" spc="-7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идет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ли</a:t>
            </a:r>
            <a:r>
              <a:rPr sz="2000" b="1" spc="-7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запись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616" y="1806651"/>
            <a:ext cx="48691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600" b="1" dirty="0">
                <a:latin typeface="Roboto"/>
                <a:cs typeface="Roboto"/>
              </a:rPr>
              <a:t>Меня</a:t>
            </a:r>
            <a:r>
              <a:rPr sz="3600" b="1" spc="-75" dirty="0">
                <a:latin typeface="Roboto"/>
                <a:cs typeface="Roboto"/>
              </a:rPr>
              <a:t> </a:t>
            </a:r>
            <a:r>
              <a:rPr sz="3600" b="1" dirty="0">
                <a:latin typeface="Roboto"/>
                <a:cs typeface="Roboto"/>
              </a:rPr>
              <a:t>хорошо</a:t>
            </a:r>
            <a:r>
              <a:rPr sz="3600" b="1" spc="-25" dirty="0">
                <a:latin typeface="Roboto"/>
                <a:cs typeface="Roboto"/>
              </a:rPr>
              <a:t> </a:t>
            </a:r>
            <a:r>
              <a:rPr sz="3600" b="1" spc="-10" dirty="0">
                <a:latin typeface="Roboto"/>
                <a:cs typeface="Roboto"/>
              </a:rPr>
              <a:t>видно </a:t>
            </a:r>
            <a:r>
              <a:rPr sz="3600" b="1" dirty="0">
                <a:latin typeface="Roboto"/>
                <a:cs typeface="Roboto"/>
              </a:rPr>
              <a:t>&amp;&amp;</a:t>
            </a:r>
            <a:r>
              <a:rPr sz="3600" b="1" spc="-55" dirty="0">
                <a:latin typeface="Roboto"/>
                <a:cs typeface="Roboto"/>
              </a:rPr>
              <a:t> </a:t>
            </a:r>
            <a:r>
              <a:rPr sz="3600" b="1" spc="-10" dirty="0">
                <a:latin typeface="Roboto"/>
                <a:cs typeface="Roboto"/>
              </a:rPr>
              <a:t>слышно?</a:t>
            </a:r>
            <a:endParaRPr sz="3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624" y="3520453"/>
            <a:ext cx="521167" cy="5227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545" y="3520453"/>
            <a:ext cx="522718" cy="5227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872" y="1031747"/>
            <a:ext cx="641604" cy="3215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000992"/>
            <a:ext cx="5382260" cy="263578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dirty="0">
                <a:latin typeface="Roboto Bk"/>
                <a:cs typeface="Roboto Bk"/>
              </a:rPr>
              <a:t>UPDATE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SET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column1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value1</a:t>
            </a:r>
            <a:endParaRPr sz="1400">
              <a:latin typeface="Roboto Bk"/>
              <a:cs typeface="Roboto Bk"/>
            </a:endParaRPr>
          </a:p>
          <a:p>
            <a:pPr marL="926465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WHERE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column2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value2;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Roboto Bk"/>
                <a:cs typeface="Roboto Bk"/>
              </a:rPr>
              <a:t>UPDATE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table1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SET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column1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table2.value1</a:t>
            </a:r>
            <a:endParaRPr sz="1400">
              <a:latin typeface="Roboto Bk"/>
              <a:cs typeface="Roboto Bk"/>
            </a:endParaRPr>
          </a:p>
          <a:p>
            <a:pPr marL="1383665" marR="5080" indent="-457200">
              <a:lnSpc>
                <a:spcPct val="150000"/>
              </a:lnSpc>
            </a:pP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table1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JOIN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table2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ON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table1.id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90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table2.id </a:t>
            </a:r>
            <a:r>
              <a:rPr sz="1400" b="1" dirty="0">
                <a:latin typeface="Roboto Bk"/>
                <a:cs typeface="Roboto Bk"/>
              </a:rPr>
              <a:t>WHERE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table1.column2</a:t>
            </a:r>
            <a:r>
              <a:rPr sz="1400" b="1" spc="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value2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120781"/>
            <a:ext cx="3743325" cy="301813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dirty="0">
                <a:latin typeface="Roboto Bk"/>
                <a:cs typeface="Roboto Bk"/>
              </a:rPr>
              <a:t>DELETE</a:t>
            </a:r>
            <a:r>
              <a:rPr sz="1400" b="1" spc="-1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table1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Roboto Bk"/>
                <a:cs typeface="Roboto Bk"/>
              </a:rPr>
              <a:t>WHERE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column1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value1;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Roboto Bk"/>
                <a:cs typeface="Roboto Bk"/>
              </a:rPr>
              <a:t>DELETE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table1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A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400" b="1" spc="-20" dirty="0">
                <a:latin typeface="Roboto Bk"/>
                <a:cs typeface="Roboto Bk"/>
              </a:rPr>
              <a:t>USING</a:t>
            </a:r>
            <a:r>
              <a:rPr sz="1400" b="1" spc="-7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table2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B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5"/>
              </a:spcBef>
            </a:pPr>
            <a:r>
              <a:rPr sz="1400" b="1" dirty="0">
                <a:latin typeface="Roboto Bk"/>
                <a:cs typeface="Roboto Bk"/>
              </a:rPr>
              <a:t>WHERE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B.id</a:t>
            </a:r>
            <a:r>
              <a:rPr sz="1400" b="1" spc="-3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=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A.id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AND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B.price</a:t>
            </a:r>
            <a:r>
              <a:rPr sz="1400" b="1" spc="-3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&gt;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10;</a:t>
            </a: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14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Roboto Bk"/>
                <a:cs typeface="Roboto Bk"/>
              </a:rPr>
              <a:t>DELETE</a:t>
            </a:r>
            <a:r>
              <a:rPr sz="1400" b="1" spc="-2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FROM</a:t>
            </a:r>
            <a:r>
              <a:rPr sz="1400" b="1" spc="-2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table1</a:t>
            </a:r>
            <a:endParaRPr sz="1400">
              <a:latin typeface="Roboto Bk"/>
              <a:cs typeface="Roboto Bk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Roboto Bk"/>
                <a:cs typeface="Roboto Bk"/>
              </a:rPr>
              <a:t>RETURNING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25" dirty="0">
                <a:latin typeface="Roboto Bk"/>
                <a:cs typeface="Roboto Bk"/>
              </a:rPr>
              <a:t>*;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 smtClean="0"/>
              <a:t>Задачка 1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9526" y="1120781"/>
            <a:ext cx="8412074" cy="56618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ru-RU" sz="1400" b="1" dirty="0" smtClean="0">
                <a:latin typeface="Roboto Bk"/>
                <a:cs typeface="Roboto Bk"/>
              </a:rPr>
              <a:t>В банкомате есть купюры номиналом 100, 200, 500, 1000 рублей. Клиент хочет снять 5000. </a:t>
            </a:r>
            <a:r>
              <a:rPr lang="ru-RU" sz="1400" b="1" dirty="0" smtClean="0">
                <a:latin typeface="Roboto Bk"/>
                <a:cs typeface="Roboto Bk"/>
              </a:rPr>
              <a:t>Сколько существует комбинаций купюр, которые клиент может получить?</a:t>
            </a:r>
            <a:endParaRPr sz="1400" dirty="0">
              <a:latin typeface="Roboto Bk"/>
              <a:cs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425334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 smtClean="0"/>
              <a:t>Задачка 2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9526" y="1120781"/>
            <a:ext cx="8412074" cy="1279196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ru-RU" sz="1400" b="1" dirty="0" smtClean="0">
                <a:latin typeface="Roboto Bk"/>
                <a:cs typeface="Roboto Bk"/>
              </a:rPr>
              <a:t>В банкомате есть купюры номиналом 100, 200, 500, 1000 рублей. </a:t>
            </a: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ru-RU" sz="1400" b="1" dirty="0" smtClean="0">
                <a:latin typeface="Roboto Bk"/>
                <a:cs typeface="Roboto Bk"/>
              </a:rPr>
              <a:t>В банкомате осталось 50 100-рублевых монет, 15 200-рублевых, 5 500-рублевых и 10 1000-х.</a:t>
            </a:r>
            <a:endParaRPr lang="ru-RU" sz="1400" b="1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ru-RU" sz="1400" b="1" dirty="0" smtClean="0">
                <a:latin typeface="Roboto Bk"/>
                <a:cs typeface="Roboto Bk"/>
              </a:rPr>
              <a:t>Клиент хочет снять 5000. </a:t>
            </a:r>
            <a:r>
              <a:rPr lang="ru-RU" sz="1400" b="1" dirty="0" smtClean="0">
                <a:latin typeface="Roboto Bk"/>
                <a:cs typeface="Roboto Bk"/>
              </a:rPr>
              <a:t>Сколько существует комбинаций купюр, которые клиент может получить?</a:t>
            </a:r>
            <a:endParaRPr sz="1400" dirty="0">
              <a:latin typeface="Roboto Bk"/>
              <a:cs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31192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 smtClean="0"/>
              <a:t>Задачка 3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9526" y="1120781"/>
            <a:ext cx="8412074" cy="35073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ru-RU" sz="1400" b="1" dirty="0" smtClean="0">
                <a:latin typeface="Roboto Bk"/>
                <a:cs typeface="Roboto Bk"/>
              </a:rPr>
              <a:t>Есть таблица с повторяющимися значениями по столбцу </a:t>
            </a:r>
            <a:r>
              <a:rPr lang="en-US" sz="1400" b="1" dirty="0" smtClean="0">
                <a:latin typeface="Roboto Bk"/>
                <a:cs typeface="Roboto Bk"/>
              </a:rPr>
              <a:t>ID</a:t>
            </a:r>
            <a:r>
              <a:rPr lang="ru-RU" sz="1400" b="1" dirty="0" smtClean="0">
                <a:latin typeface="Roboto Bk"/>
                <a:cs typeface="Roboto Bk"/>
              </a:rPr>
              <a:t>. Нужно удалить дубликаты</a:t>
            </a:r>
            <a:endParaRPr sz="1400" dirty="0">
              <a:latin typeface="Roboto Bk"/>
              <a:cs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154696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Рефлексия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64" y="2074189"/>
            <a:ext cx="819895" cy="818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6801" y="2050674"/>
            <a:ext cx="6031865" cy="69442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</a:tabLst>
            </a:pPr>
            <a:r>
              <a:rPr sz="1400" b="1" spc="-50" dirty="0">
                <a:latin typeface="Roboto Bk"/>
                <a:cs typeface="Roboto Bk"/>
              </a:rPr>
              <a:t>Отметьте,</a:t>
            </a:r>
            <a:r>
              <a:rPr sz="1400" b="1" spc="-1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что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запомнились</a:t>
            </a:r>
            <a:r>
              <a:rPr sz="1400" b="1" spc="-6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с</a:t>
            </a:r>
            <a:r>
              <a:rPr sz="1400" b="1" spc="-5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вебинара</a:t>
            </a:r>
            <a:endParaRPr sz="1400">
              <a:latin typeface="Roboto Bk"/>
              <a:cs typeface="Roboto Bk"/>
            </a:endParaRPr>
          </a:p>
          <a:p>
            <a:pPr marL="354965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</a:tabLst>
            </a:pPr>
            <a:r>
              <a:rPr sz="1400" b="1" spc="-10" dirty="0">
                <a:latin typeface="Roboto Bk"/>
                <a:cs typeface="Roboto Bk"/>
              </a:rPr>
              <a:t>Что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spc="-35" dirty="0">
                <a:latin typeface="Roboto Bk"/>
                <a:cs typeface="Roboto Bk"/>
              </a:rPr>
              <a:t>будете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применять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в</a:t>
            </a:r>
            <a:r>
              <a:rPr sz="1400" b="1" spc="-75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 Bk"/>
                <a:cs typeface="Roboto Bk"/>
              </a:rPr>
              <a:t>работе</a:t>
            </a:r>
            <a:r>
              <a:rPr sz="1400" b="1" spc="-5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из</a:t>
            </a:r>
            <a:r>
              <a:rPr sz="1400" b="1" spc="-90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сегодняшнего</a:t>
            </a:r>
            <a:r>
              <a:rPr sz="1400" b="1" spc="-45" dirty="0">
                <a:latin typeface="Roboto Bk"/>
                <a:cs typeface="Roboto Bk"/>
              </a:rPr>
              <a:t> </a:t>
            </a:r>
            <a:r>
              <a:rPr sz="1400" b="1" spc="-10" dirty="0">
                <a:latin typeface="Roboto Bk"/>
                <a:cs typeface="Roboto Bk"/>
              </a:rPr>
              <a:t>вебинара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202" y="1536268"/>
            <a:ext cx="557720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FFFF"/>
                </a:solidFill>
              </a:rPr>
              <a:t>Заполните,</a:t>
            </a:r>
            <a:r>
              <a:rPr sz="3600" spc="-17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пожалуйста, </a:t>
            </a:r>
            <a:r>
              <a:rPr sz="3600" dirty="0">
                <a:solidFill>
                  <a:srgbClr val="FFFFFF"/>
                </a:solidFill>
              </a:rPr>
              <a:t>опрос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о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занятии</a:t>
            </a:r>
            <a:endParaRPr sz="36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FFFFFF"/>
                </a:solidFill>
              </a:rPr>
              <a:t>по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ссылке</a:t>
            </a:r>
            <a:r>
              <a:rPr sz="3600" spc="3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в</a:t>
            </a:r>
            <a:r>
              <a:rPr sz="3600" spc="15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чате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878535"/>
            <a:ext cx="70688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Приходите</a:t>
            </a:r>
            <a:r>
              <a:rPr sz="2800" spc="-130" dirty="0"/>
              <a:t> </a:t>
            </a:r>
            <a:r>
              <a:rPr sz="2800" dirty="0"/>
              <a:t>на</a:t>
            </a:r>
            <a:r>
              <a:rPr sz="2800" spc="-114" dirty="0"/>
              <a:t> </a:t>
            </a:r>
            <a:r>
              <a:rPr sz="2800" dirty="0"/>
              <a:t>следующие</a:t>
            </a:r>
            <a:r>
              <a:rPr sz="2800" spc="-110" dirty="0"/>
              <a:t> </a:t>
            </a:r>
            <a:r>
              <a:rPr sz="2800" spc="-10" dirty="0"/>
              <a:t>вебинары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9526" y="527050"/>
            <a:ext cx="20218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C85"/>
                </a:solidFill>
                <a:latin typeface="Roboto Bk"/>
                <a:cs typeface="Roboto Bk"/>
              </a:rPr>
              <a:t>Спасибо</a:t>
            </a:r>
            <a:r>
              <a:rPr sz="1400" b="1" spc="-35" dirty="0">
                <a:solidFill>
                  <a:srgbClr val="003C85"/>
                </a:solidFill>
                <a:latin typeface="Roboto Bk"/>
                <a:cs typeface="Roboto Bk"/>
              </a:rPr>
              <a:t> </a:t>
            </a:r>
            <a:r>
              <a:rPr sz="1400" b="1" dirty="0">
                <a:solidFill>
                  <a:srgbClr val="003C85"/>
                </a:solidFill>
                <a:latin typeface="Roboto Bk"/>
                <a:cs typeface="Roboto Bk"/>
              </a:rPr>
              <a:t>за</a:t>
            </a:r>
            <a:r>
              <a:rPr sz="1400" b="1" spc="-20" dirty="0">
                <a:solidFill>
                  <a:srgbClr val="003C85"/>
                </a:solidFill>
                <a:latin typeface="Roboto Bk"/>
                <a:cs typeface="Roboto Bk"/>
              </a:rPr>
              <a:t> </a:t>
            </a:r>
            <a:r>
              <a:rPr sz="1400" b="1" spc="-10" dirty="0">
                <a:solidFill>
                  <a:srgbClr val="003C85"/>
                </a:solidFill>
                <a:latin typeface="Roboto Bk"/>
                <a:cs typeface="Roboto Bk"/>
              </a:rPr>
              <a:t>внимание!</a:t>
            </a:r>
            <a:endParaRPr sz="14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412" y="2715767"/>
            <a:ext cx="1035050" cy="1984375"/>
          </a:xfrm>
          <a:custGeom>
            <a:avLst/>
            <a:gdLst/>
            <a:ahLst/>
            <a:cxnLst/>
            <a:rect l="l" t="t" r="r" b="b"/>
            <a:pathLst>
              <a:path w="1035050" h="1984375">
                <a:moveTo>
                  <a:pt x="1034796" y="0"/>
                </a:moveTo>
                <a:lnTo>
                  <a:pt x="0" y="0"/>
                </a:lnTo>
                <a:lnTo>
                  <a:pt x="0" y="1984248"/>
                </a:lnTo>
                <a:lnTo>
                  <a:pt x="1034796" y="1984248"/>
                </a:lnTo>
                <a:lnTo>
                  <a:pt x="1034796" y="0"/>
                </a:lnTo>
                <a:close/>
              </a:path>
            </a:pathLst>
          </a:custGeom>
          <a:solidFill>
            <a:srgbClr val="003C8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pic>
        <p:nvPicPr>
          <p:cNvPr id="8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9" y="2839052"/>
            <a:ext cx="1065502" cy="167244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Google Shape;484;p80"/>
          <p:cNvSpPr txBox="1">
            <a:spLocks/>
          </p:cNvSpPr>
          <p:nvPr/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mtClean="0"/>
              <a:t>Тоескин Игорь</a:t>
            </a:r>
            <a:endParaRPr lang="ru-RU" dirty="0"/>
          </a:p>
        </p:txBody>
      </p:sp>
      <p:sp>
        <p:nvSpPr>
          <p:cNvPr id="10" name="Google Shape;485;p80"/>
          <p:cNvSpPr txBox="1">
            <a:spLocks/>
          </p:cNvSpPr>
          <p:nvPr/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smtClean="0"/>
              <a:t>Ведущий разработчик СУБД</a:t>
            </a:r>
            <a:endParaRPr lang="ru-RU" sz="1200" smtClean="0"/>
          </a:p>
          <a:p>
            <a:pPr indent="120650"/>
            <a:r>
              <a:rPr lang="ru-RU" smtClean="0"/>
              <a:t>Специалист в области разработки и проектировании витрин</a:t>
            </a:r>
            <a:r>
              <a:rPr lang="en-US" smtClean="0"/>
              <a:t> </a:t>
            </a:r>
            <a:r>
              <a:rPr lang="ru-RU" smtClean="0"/>
              <a:t>данных в  PostgreSQL, а также в области разработки хранимых  процедур в таких СУБД как PostgreSQL и Oracle</a:t>
            </a:r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9412" y="2715767"/>
            <a:ext cx="1035050" cy="1984375"/>
          </a:xfrm>
          <a:custGeom>
            <a:avLst/>
            <a:gdLst/>
            <a:ahLst/>
            <a:cxnLst/>
            <a:rect l="l" t="t" r="r" b="b"/>
            <a:pathLst>
              <a:path w="1035050" h="1984375">
                <a:moveTo>
                  <a:pt x="1034796" y="0"/>
                </a:moveTo>
                <a:lnTo>
                  <a:pt x="0" y="0"/>
                </a:lnTo>
                <a:lnTo>
                  <a:pt x="0" y="1984248"/>
                </a:lnTo>
                <a:lnTo>
                  <a:pt x="1034796" y="1984248"/>
                </a:lnTo>
                <a:lnTo>
                  <a:pt x="1034796" y="0"/>
                </a:lnTo>
                <a:close/>
              </a:path>
            </a:pathLst>
          </a:custGeom>
          <a:solidFill>
            <a:srgbClr val="003C8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579526" y="879094"/>
            <a:ext cx="722185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Roboto"/>
                <a:cs typeface="Roboto"/>
              </a:rPr>
              <a:t>DML:</a:t>
            </a:r>
            <a:r>
              <a:rPr sz="2800" b="1" spc="-125" dirty="0">
                <a:latin typeface="Roboto"/>
                <a:cs typeface="Roboto"/>
              </a:rPr>
              <a:t> </a:t>
            </a:r>
            <a:r>
              <a:rPr sz="2800" b="1" dirty="0">
                <a:latin typeface="Roboto"/>
                <a:cs typeface="Roboto"/>
              </a:rPr>
              <a:t>вставка,</a:t>
            </a:r>
            <a:r>
              <a:rPr sz="2800" b="1" spc="-114" dirty="0">
                <a:latin typeface="Roboto"/>
                <a:cs typeface="Roboto"/>
              </a:rPr>
              <a:t> </a:t>
            </a:r>
            <a:r>
              <a:rPr sz="2800" b="1" dirty="0">
                <a:latin typeface="Roboto"/>
                <a:cs typeface="Roboto"/>
              </a:rPr>
              <a:t>обновление,</a:t>
            </a:r>
            <a:r>
              <a:rPr sz="2800" b="1" spc="-105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удаление, </a:t>
            </a:r>
            <a:r>
              <a:rPr sz="2800" b="1" dirty="0">
                <a:latin typeface="Roboto"/>
                <a:cs typeface="Roboto"/>
              </a:rPr>
              <a:t>выборка</a:t>
            </a:r>
            <a:r>
              <a:rPr sz="2800" b="1" spc="-185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данных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9526" y="527050"/>
            <a:ext cx="1380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C85"/>
                </a:solidFill>
                <a:latin typeface="Roboto Bk"/>
                <a:cs typeface="Roboto Bk"/>
              </a:rPr>
              <a:t>Тема</a:t>
            </a:r>
            <a:r>
              <a:rPr sz="1400" spc="20" dirty="0">
                <a:solidFill>
                  <a:srgbClr val="003C85"/>
                </a:solidFill>
                <a:latin typeface="Roboto Bk"/>
                <a:cs typeface="Roboto Bk"/>
              </a:rPr>
              <a:t> </a:t>
            </a:r>
            <a:r>
              <a:rPr sz="1400" spc="-10" dirty="0">
                <a:solidFill>
                  <a:srgbClr val="003C85"/>
                </a:solidFill>
                <a:latin typeface="Roboto Bk"/>
                <a:cs typeface="Roboto Bk"/>
              </a:rPr>
              <a:t>вебинара</a:t>
            </a:r>
            <a:endParaRPr sz="1400">
              <a:latin typeface="Roboto Bk"/>
              <a:cs typeface="Roboto Bk"/>
            </a:endParaRPr>
          </a:p>
        </p:txBody>
      </p:sp>
      <p:pic>
        <p:nvPicPr>
          <p:cNvPr id="8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23" y="2901502"/>
            <a:ext cx="1065502" cy="167244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Google Shape;208;p48"/>
          <p:cNvSpPr txBox="1">
            <a:spLocks/>
          </p:cNvSpPr>
          <p:nvPr/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600" b="1" dirty="0" smtClean="0"/>
              <a:t>Игорь </a:t>
            </a:r>
            <a:r>
              <a:rPr lang="ru-RU" sz="1600" b="1" dirty="0" err="1" smtClean="0"/>
              <a:t>Тоескин</a:t>
            </a:r>
            <a:endParaRPr lang="ru-RU" sz="1600" b="1" dirty="0"/>
          </a:p>
        </p:txBody>
      </p:sp>
      <p:sp>
        <p:nvSpPr>
          <p:cNvPr id="10" name="Google Shape;209;p48"/>
          <p:cNvSpPr txBox="1">
            <a:spLocks/>
          </p:cNvSpPr>
          <p:nvPr/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smtClean="0"/>
              <a:t>Ведущий разработчик СУБД</a:t>
            </a:r>
            <a:endParaRPr lang="ru-RU" sz="1000" smtClean="0"/>
          </a:p>
          <a:p>
            <a:pPr indent="120650"/>
            <a:r>
              <a:rPr lang="ru-RU" sz="1600" smtClean="0"/>
              <a:t>Специалист в области разработки и проектировании витрин данных в  PostgreSQL, а также в области разработки хранимых  процедур в таких СУБД как PostgreSQL и Oracle</a:t>
            </a:r>
            <a:endParaRPr lang="ru-RU" sz="1000" smtClean="0"/>
          </a:p>
          <a:p>
            <a:r>
              <a:rPr lang="ru-RU" sz="1000" smtClean="0"/>
              <a:t/>
            </a:r>
            <a:br>
              <a:rPr lang="ru-RU" sz="1000" smtClean="0"/>
            </a:br>
            <a:endParaRPr lang="ru-RU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Правила</a:t>
            </a:r>
            <a:r>
              <a:rPr sz="2800" spc="-135" dirty="0"/>
              <a:t> </a:t>
            </a:r>
            <a:r>
              <a:rPr sz="2800" spc="-10" dirty="0"/>
              <a:t>вебинара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782" y="3956313"/>
            <a:ext cx="682731" cy="6827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782" y="1286266"/>
            <a:ext cx="682731" cy="682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782" y="3066298"/>
            <a:ext cx="682731" cy="682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782" y="2176282"/>
            <a:ext cx="682731" cy="6827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1733550" y="1322323"/>
            <a:ext cx="2102485" cy="3046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4430">
              <a:lnSpc>
                <a:spcPct val="100000"/>
              </a:lnSpc>
              <a:spcBef>
                <a:spcPts val="100"/>
              </a:spcBef>
            </a:pPr>
            <a:r>
              <a:rPr sz="1400" spc="-10" dirty="0"/>
              <a:t>Активно </a:t>
            </a:r>
            <a:r>
              <a:rPr sz="1400" spc="-35" dirty="0"/>
              <a:t>участвуем</a:t>
            </a: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400" spc="-35" dirty="0"/>
          </a:p>
          <a:p>
            <a:pPr marL="12700" marR="282575">
              <a:lnSpc>
                <a:spcPct val="100000"/>
              </a:lnSpc>
            </a:pPr>
            <a:r>
              <a:rPr sz="1400" spc="-85" dirty="0"/>
              <a:t>Off-</a:t>
            </a:r>
            <a:r>
              <a:rPr sz="1400" dirty="0"/>
              <a:t>topic</a:t>
            </a:r>
            <a:r>
              <a:rPr sz="1400" spc="-20" dirty="0"/>
              <a:t> </a:t>
            </a:r>
            <a:r>
              <a:rPr sz="1400" spc="-40" dirty="0"/>
              <a:t>обсуждаем </a:t>
            </a:r>
            <a:r>
              <a:rPr sz="1400" dirty="0"/>
              <a:t>в</a:t>
            </a:r>
            <a:r>
              <a:rPr sz="1400" spc="20" dirty="0"/>
              <a:t> </a:t>
            </a:r>
            <a:r>
              <a:rPr sz="1400" spc="-10" dirty="0"/>
              <a:t>Telegram</a:t>
            </a:r>
          </a:p>
          <a:p>
            <a:pPr>
              <a:lnSpc>
                <a:spcPct val="100000"/>
              </a:lnSpc>
            </a:pPr>
            <a:endParaRPr sz="1400" spc="-10" dirty="0"/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400"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30" dirty="0"/>
              <a:t>Задаем</a:t>
            </a:r>
            <a:r>
              <a:rPr sz="1400" spc="-60" dirty="0"/>
              <a:t> </a:t>
            </a:r>
            <a:r>
              <a:rPr sz="1400" spc="-10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sz="1400" dirty="0"/>
              <a:t>в</a:t>
            </a:r>
            <a:r>
              <a:rPr sz="1400" spc="-10" dirty="0"/>
              <a:t> чат </a:t>
            </a:r>
            <a:r>
              <a:rPr sz="1400" dirty="0"/>
              <a:t>или</a:t>
            </a:r>
            <a:r>
              <a:rPr sz="1400" spc="-20" dirty="0"/>
              <a:t> </a:t>
            </a:r>
            <a:r>
              <a:rPr sz="1400" spc="-10" dirty="0"/>
              <a:t>голосом</a:t>
            </a: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1400" spc="-10" dirty="0"/>
          </a:p>
          <a:p>
            <a:pPr marL="12700">
              <a:lnSpc>
                <a:spcPct val="100000"/>
              </a:lnSpc>
            </a:pPr>
            <a:r>
              <a:rPr sz="1400" spc="-10" dirty="0"/>
              <a:t>Вопросы</a:t>
            </a:r>
            <a:r>
              <a:rPr sz="1400" spc="-35" dirty="0"/>
              <a:t> </a:t>
            </a:r>
            <a:r>
              <a:rPr sz="1400" spc="-30" dirty="0"/>
              <a:t>вижу </a:t>
            </a:r>
            <a:r>
              <a:rPr sz="1400" dirty="0"/>
              <a:t>в</a:t>
            </a:r>
            <a:r>
              <a:rPr sz="1400" spc="-20" dirty="0"/>
              <a:t> </a:t>
            </a:r>
            <a:r>
              <a:rPr sz="1400" spc="-10" dirty="0"/>
              <a:t>чате,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/>
              <a:t>могу</a:t>
            </a:r>
            <a:r>
              <a:rPr sz="1400" spc="-35" dirty="0"/>
              <a:t> </a:t>
            </a:r>
            <a:r>
              <a:rPr sz="1400" spc="-25" dirty="0"/>
              <a:t>ответить</a:t>
            </a:r>
            <a:r>
              <a:rPr sz="1400" spc="-5" dirty="0"/>
              <a:t> </a:t>
            </a:r>
            <a:r>
              <a:rPr sz="1400" dirty="0"/>
              <a:t>не</a:t>
            </a:r>
            <a:r>
              <a:rPr sz="1400" spc="-30" dirty="0"/>
              <a:t> </a:t>
            </a:r>
            <a:r>
              <a:rPr sz="1400" spc="-20" dirty="0"/>
              <a:t>сразу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xfrm>
            <a:off x="6423786" y="1118362"/>
            <a:ext cx="1882140" cy="3399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7975">
              <a:lnSpc>
                <a:spcPct val="100000"/>
              </a:lnSpc>
              <a:spcBef>
                <a:spcPts val="105"/>
              </a:spcBef>
            </a:pPr>
            <a:r>
              <a:rPr sz="1800" spc="-10" dirty="0"/>
              <a:t>Условные обозначения</a:t>
            </a:r>
          </a:p>
          <a:p>
            <a:pPr marL="497840">
              <a:lnSpc>
                <a:spcPct val="100000"/>
              </a:lnSpc>
              <a:spcBef>
                <a:spcPts val="1905"/>
              </a:spcBef>
            </a:pPr>
            <a:r>
              <a:rPr sz="1050" spc="-10" dirty="0">
                <a:latin typeface="Roboto Bk"/>
                <a:cs typeface="Roboto Bk"/>
              </a:rPr>
              <a:t>Индивидуально</a:t>
            </a:r>
            <a:endParaRPr sz="10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050">
              <a:latin typeface="Roboto Bk"/>
              <a:cs typeface="Roboto Bk"/>
            </a:endParaRPr>
          </a:p>
          <a:p>
            <a:pPr marL="497840" marR="5080">
              <a:lnSpc>
                <a:spcPct val="100000"/>
              </a:lnSpc>
            </a:pPr>
            <a:r>
              <a:rPr sz="1050" spc="-25" dirty="0">
                <a:latin typeface="Roboto Bk"/>
                <a:cs typeface="Roboto Bk"/>
              </a:rPr>
              <a:t>Время,</a:t>
            </a:r>
            <a:r>
              <a:rPr sz="1050" spc="-20" dirty="0">
                <a:latin typeface="Roboto Bk"/>
                <a:cs typeface="Roboto Bk"/>
              </a:rPr>
              <a:t> </a:t>
            </a:r>
            <a:r>
              <a:rPr sz="1050" spc="-10" dirty="0">
                <a:latin typeface="Roboto Bk"/>
                <a:cs typeface="Roboto Bk"/>
              </a:rPr>
              <a:t>необходимое </a:t>
            </a:r>
            <a:r>
              <a:rPr sz="1050" dirty="0">
                <a:latin typeface="Roboto Bk"/>
                <a:cs typeface="Roboto Bk"/>
              </a:rPr>
              <a:t>на</a:t>
            </a:r>
            <a:r>
              <a:rPr sz="1050" spc="35" dirty="0">
                <a:latin typeface="Roboto Bk"/>
                <a:cs typeface="Roboto Bk"/>
              </a:rPr>
              <a:t> </a:t>
            </a:r>
            <a:r>
              <a:rPr sz="1050" spc="-10" dirty="0">
                <a:latin typeface="Roboto Bk"/>
                <a:cs typeface="Roboto Bk"/>
              </a:rPr>
              <a:t>активность</a:t>
            </a:r>
            <a:endParaRPr sz="10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050">
              <a:latin typeface="Roboto Bk"/>
              <a:cs typeface="Roboto Bk"/>
            </a:endParaRPr>
          </a:p>
          <a:p>
            <a:pPr marL="49784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Roboto Bk"/>
                <a:cs typeface="Roboto Bk"/>
              </a:rPr>
              <a:t>Пишем</a:t>
            </a:r>
            <a:r>
              <a:rPr sz="1050" spc="-20" dirty="0">
                <a:latin typeface="Roboto Bk"/>
                <a:cs typeface="Roboto Bk"/>
              </a:rPr>
              <a:t> </a:t>
            </a:r>
            <a:r>
              <a:rPr sz="1050" dirty="0">
                <a:latin typeface="Roboto Bk"/>
                <a:cs typeface="Roboto Bk"/>
              </a:rPr>
              <a:t>в</a:t>
            </a:r>
            <a:r>
              <a:rPr sz="1050" spc="-10" dirty="0">
                <a:latin typeface="Roboto Bk"/>
                <a:cs typeface="Roboto Bk"/>
              </a:rPr>
              <a:t> </a:t>
            </a:r>
            <a:r>
              <a:rPr sz="1050" spc="-25" dirty="0">
                <a:latin typeface="Roboto Bk"/>
                <a:cs typeface="Roboto Bk"/>
              </a:rPr>
              <a:t>чат</a:t>
            </a:r>
            <a:endParaRPr sz="105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050">
              <a:latin typeface="Roboto Bk"/>
              <a:cs typeface="Roboto Bk"/>
            </a:endParaRPr>
          </a:p>
          <a:p>
            <a:pPr marL="497840">
              <a:lnSpc>
                <a:spcPct val="100000"/>
              </a:lnSpc>
            </a:pPr>
            <a:r>
              <a:rPr sz="1050" dirty="0">
                <a:latin typeface="Roboto Bk"/>
                <a:cs typeface="Roboto Bk"/>
              </a:rPr>
              <a:t>Говорим</a:t>
            </a:r>
            <a:r>
              <a:rPr sz="1050" spc="-5" dirty="0">
                <a:latin typeface="Roboto Bk"/>
                <a:cs typeface="Roboto Bk"/>
              </a:rPr>
              <a:t> </a:t>
            </a:r>
            <a:r>
              <a:rPr sz="1050" spc="-10" dirty="0">
                <a:latin typeface="Roboto Bk"/>
                <a:cs typeface="Roboto Bk"/>
              </a:rPr>
              <a:t>голосом</a:t>
            </a:r>
            <a:endParaRPr sz="1050">
              <a:latin typeface="Roboto Bk"/>
              <a:cs typeface="Roboto Bk"/>
            </a:endParaRPr>
          </a:p>
          <a:p>
            <a:pPr marL="497840" marR="158115">
              <a:lnSpc>
                <a:spcPct val="236000"/>
              </a:lnSpc>
              <a:spcBef>
                <a:spcPts val="570"/>
              </a:spcBef>
            </a:pPr>
            <a:r>
              <a:rPr sz="1050" spc="-10" dirty="0">
                <a:latin typeface="Roboto Bk"/>
                <a:cs typeface="Roboto Bk"/>
              </a:rPr>
              <a:t>Документ </a:t>
            </a:r>
            <a:r>
              <a:rPr sz="1050" spc="-20" dirty="0">
                <a:latin typeface="Roboto Bk"/>
                <a:cs typeface="Roboto Bk"/>
              </a:rPr>
              <a:t>Ответьте</a:t>
            </a:r>
            <a:r>
              <a:rPr sz="1050" spc="-5" dirty="0">
                <a:latin typeface="Roboto Bk"/>
                <a:cs typeface="Roboto Bk"/>
              </a:rPr>
              <a:t> </a:t>
            </a:r>
            <a:r>
              <a:rPr sz="1050" dirty="0">
                <a:latin typeface="Roboto Bk"/>
                <a:cs typeface="Roboto Bk"/>
              </a:rPr>
              <a:t>себе</a:t>
            </a:r>
            <a:r>
              <a:rPr sz="1050" spc="5" dirty="0">
                <a:latin typeface="Roboto Bk"/>
                <a:cs typeface="Roboto Bk"/>
              </a:rPr>
              <a:t> </a:t>
            </a:r>
            <a:r>
              <a:rPr sz="1050" spc="-25" dirty="0">
                <a:latin typeface="Roboto Bk"/>
                <a:cs typeface="Roboto Bk"/>
              </a:rPr>
              <a:t>или</a:t>
            </a:r>
            <a:endParaRPr sz="1050">
              <a:latin typeface="Roboto Bk"/>
              <a:cs typeface="Roboto Bk"/>
            </a:endParaRPr>
          </a:p>
          <a:p>
            <a:pPr marL="497840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Roboto Bk"/>
                <a:cs typeface="Roboto Bk"/>
              </a:rPr>
              <a:t>задайте</a:t>
            </a:r>
            <a:r>
              <a:rPr sz="1050" spc="-5" dirty="0">
                <a:latin typeface="Roboto Bk"/>
                <a:cs typeface="Roboto Bk"/>
              </a:rPr>
              <a:t> </a:t>
            </a:r>
            <a:r>
              <a:rPr sz="1050" spc="-10" dirty="0">
                <a:latin typeface="Roboto Bk"/>
                <a:cs typeface="Roboto Bk"/>
              </a:rPr>
              <a:t>вопрос</a:t>
            </a:r>
            <a:endParaRPr sz="10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9526" y="389890"/>
            <a:ext cx="370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Маршрут</a:t>
            </a:r>
            <a:r>
              <a:rPr sz="2800" spc="-114" dirty="0"/>
              <a:t> </a:t>
            </a:r>
            <a:r>
              <a:rPr sz="2800" spc="-10" dirty="0"/>
              <a:t>вебинара</a:t>
            </a:r>
          </a:p>
        </p:txBody>
      </p:sp>
      <p:sp>
        <p:nvSpPr>
          <p:cNvPr id="3" name="object 3"/>
          <p:cNvSpPr/>
          <p:nvPr/>
        </p:nvSpPr>
        <p:spPr>
          <a:xfrm>
            <a:off x="865632" y="1164335"/>
            <a:ext cx="3385185" cy="2095500"/>
          </a:xfrm>
          <a:custGeom>
            <a:avLst/>
            <a:gdLst/>
            <a:ahLst/>
            <a:cxnLst/>
            <a:rect l="l" t="t" r="r" b="b"/>
            <a:pathLst>
              <a:path w="3385185" h="2095500">
                <a:moveTo>
                  <a:pt x="3384804" y="1781810"/>
                </a:moveTo>
                <a:lnTo>
                  <a:pt x="3379876" y="1757387"/>
                </a:lnTo>
                <a:lnTo>
                  <a:pt x="3366427" y="1737448"/>
                </a:lnTo>
                <a:lnTo>
                  <a:pt x="3346488" y="1723999"/>
                </a:lnTo>
                <a:lnTo>
                  <a:pt x="3322066" y="1719072"/>
                </a:lnTo>
                <a:lnTo>
                  <a:pt x="62738" y="1719072"/>
                </a:lnTo>
                <a:lnTo>
                  <a:pt x="38315" y="1723999"/>
                </a:lnTo>
                <a:lnTo>
                  <a:pt x="18376" y="1737448"/>
                </a:lnTo>
                <a:lnTo>
                  <a:pt x="4927" y="1757387"/>
                </a:lnTo>
                <a:lnTo>
                  <a:pt x="0" y="1781810"/>
                </a:lnTo>
                <a:lnTo>
                  <a:pt x="0" y="2032762"/>
                </a:lnTo>
                <a:lnTo>
                  <a:pt x="4927" y="2057196"/>
                </a:lnTo>
                <a:lnTo>
                  <a:pt x="18376" y="2077135"/>
                </a:lnTo>
                <a:lnTo>
                  <a:pt x="38315" y="2090585"/>
                </a:lnTo>
                <a:lnTo>
                  <a:pt x="62738" y="2095500"/>
                </a:lnTo>
                <a:lnTo>
                  <a:pt x="3322066" y="2095500"/>
                </a:lnTo>
                <a:lnTo>
                  <a:pt x="3346488" y="2090585"/>
                </a:lnTo>
                <a:lnTo>
                  <a:pt x="3366427" y="2077135"/>
                </a:lnTo>
                <a:lnTo>
                  <a:pt x="3379876" y="2057196"/>
                </a:lnTo>
                <a:lnTo>
                  <a:pt x="3384804" y="2032762"/>
                </a:lnTo>
                <a:lnTo>
                  <a:pt x="3384804" y="1781810"/>
                </a:lnTo>
                <a:close/>
              </a:path>
              <a:path w="3385185" h="2095500">
                <a:moveTo>
                  <a:pt x="3384804" y="1202690"/>
                </a:moveTo>
                <a:lnTo>
                  <a:pt x="3379876" y="1178267"/>
                </a:lnTo>
                <a:lnTo>
                  <a:pt x="3366427" y="1158328"/>
                </a:lnTo>
                <a:lnTo>
                  <a:pt x="3346488" y="1144879"/>
                </a:lnTo>
                <a:lnTo>
                  <a:pt x="3322066" y="1139952"/>
                </a:lnTo>
                <a:lnTo>
                  <a:pt x="62738" y="1139952"/>
                </a:lnTo>
                <a:lnTo>
                  <a:pt x="38315" y="1144879"/>
                </a:lnTo>
                <a:lnTo>
                  <a:pt x="18376" y="1158328"/>
                </a:lnTo>
                <a:lnTo>
                  <a:pt x="4927" y="1178267"/>
                </a:lnTo>
                <a:lnTo>
                  <a:pt x="0" y="1202690"/>
                </a:lnTo>
                <a:lnTo>
                  <a:pt x="0" y="1453642"/>
                </a:lnTo>
                <a:lnTo>
                  <a:pt x="4927" y="1478076"/>
                </a:lnTo>
                <a:lnTo>
                  <a:pt x="18376" y="1498015"/>
                </a:lnTo>
                <a:lnTo>
                  <a:pt x="38315" y="1511465"/>
                </a:lnTo>
                <a:lnTo>
                  <a:pt x="62738" y="1516380"/>
                </a:lnTo>
                <a:lnTo>
                  <a:pt x="3322066" y="1516380"/>
                </a:lnTo>
                <a:lnTo>
                  <a:pt x="3346488" y="1511465"/>
                </a:lnTo>
                <a:lnTo>
                  <a:pt x="3366427" y="1498015"/>
                </a:lnTo>
                <a:lnTo>
                  <a:pt x="3379876" y="1478076"/>
                </a:lnTo>
                <a:lnTo>
                  <a:pt x="3384804" y="1453642"/>
                </a:lnTo>
                <a:lnTo>
                  <a:pt x="3384804" y="1202690"/>
                </a:lnTo>
                <a:close/>
              </a:path>
              <a:path w="3385185" h="2095500">
                <a:moveTo>
                  <a:pt x="3384804" y="622046"/>
                </a:moveTo>
                <a:lnTo>
                  <a:pt x="3379876" y="597623"/>
                </a:lnTo>
                <a:lnTo>
                  <a:pt x="3366427" y="577684"/>
                </a:lnTo>
                <a:lnTo>
                  <a:pt x="3346488" y="564235"/>
                </a:lnTo>
                <a:lnTo>
                  <a:pt x="3322066" y="559308"/>
                </a:lnTo>
                <a:lnTo>
                  <a:pt x="62738" y="559308"/>
                </a:lnTo>
                <a:lnTo>
                  <a:pt x="38315" y="564235"/>
                </a:lnTo>
                <a:lnTo>
                  <a:pt x="18376" y="577684"/>
                </a:lnTo>
                <a:lnTo>
                  <a:pt x="4927" y="597623"/>
                </a:lnTo>
                <a:lnTo>
                  <a:pt x="0" y="622046"/>
                </a:lnTo>
                <a:lnTo>
                  <a:pt x="0" y="872998"/>
                </a:lnTo>
                <a:lnTo>
                  <a:pt x="4927" y="897432"/>
                </a:lnTo>
                <a:lnTo>
                  <a:pt x="18376" y="917371"/>
                </a:lnTo>
                <a:lnTo>
                  <a:pt x="38315" y="930821"/>
                </a:lnTo>
                <a:lnTo>
                  <a:pt x="62738" y="935736"/>
                </a:lnTo>
                <a:lnTo>
                  <a:pt x="3322066" y="935736"/>
                </a:lnTo>
                <a:lnTo>
                  <a:pt x="3346488" y="930821"/>
                </a:lnTo>
                <a:lnTo>
                  <a:pt x="3366427" y="917371"/>
                </a:lnTo>
                <a:lnTo>
                  <a:pt x="3379876" y="897432"/>
                </a:lnTo>
                <a:lnTo>
                  <a:pt x="3384804" y="872998"/>
                </a:lnTo>
                <a:lnTo>
                  <a:pt x="3384804" y="622046"/>
                </a:lnTo>
                <a:close/>
              </a:path>
              <a:path w="3385185" h="2095500">
                <a:moveTo>
                  <a:pt x="3384804" y="62738"/>
                </a:moveTo>
                <a:lnTo>
                  <a:pt x="3379876" y="38315"/>
                </a:lnTo>
                <a:lnTo>
                  <a:pt x="3366427" y="18376"/>
                </a:lnTo>
                <a:lnTo>
                  <a:pt x="3346488" y="4927"/>
                </a:lnTo>
                <a:lnTo>
                  <a:pt x="3322066" y="0"/>
                </a:lnTo>
                <a:lnTo>
                  <a:pt x="62738" y="0"/>
                </a:lnTo>
                <a:lnTo>
                  <a:pt x="38315" y="4927"/>
                </a:lnTo>
                <a:lnTo>
                  <a:pt x="18376" y="18376"/>
                </a:lnTo>
                <a:lnTo>
                  <a:pt x="4927" y="38315"/>
                </a:lnTo>
                <a:lnTo>
                  <a:pt x="0" y="62738"/>
                </a:lnTo>
                <a:lnTo>
                  <a:pt x="0" y="313690"/>
                </a:lnTo>
                <a:lnTo>
                  <a:pt x="4927" y="338124"/>
                </a:lnTo>
                <a:lnTo>
                  <a:pt x="18376" y="358063"/>
                </a:lnTo>
                <a:lnTo>
                  <a:pt x="38315" y="371513"/>
                </a:lnTo>
                <a:lnTo>
                  <a:pt x="62738" y="376428"/>
                </a:lnTo>
                <a:lnTo>
                  <a:pt x="3322066" y="376428"/>
                </a:lnTo>
                <a:lnTo>
                  <a:pt x="3346488" y="371513"/>
                </a:lnTo>
                <a:lnTo>
                  <a:pt x="3366427" y="358063"/>
                </a:lnTo>
                <a:lnTo>
                  <a:pt x="3379876" y="338124"/>
                </a:lnTo>
                <a:lnTo>
                  <a:pt x="3384804" y="313690"/>
                </a:lnTo>
                <a:lnTo>
                  <a:pt x="3384804" y="62738"/>
                </a:lnTo>
                <a:close/>
              </a:path>
            </a:pathLst>
          </a:custGeom>
          <a:solidFill>
            <a:srgbClr val="8A8EE2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1732914" y="1231519"/>
            <a:ext cx="1650364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Roboto Bk"/>
                <a:cs typeface="Roboto Bk"/>
              </a:rPr>
              <a:t>SELECT:</a:t>
            </a:r>
            <a:r>
              <a:rPr sz="11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FFFFFF"/>
                </a:solidFill>
                <a:latin typeface="Roboto Bk"/>
                <a:cs typeface="Roboto Bk"/>
              </a:rPr>
              <a:t>JOIN</a:t>
            </a:r>
            <a:r>
              <a:rPr sz="1100" b="1" spc="-2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100" b="1" dirty="0">
                <a:solidFill>
                  <a:srgbClr val="FFFFFF"/>
                </a:solidFill>
                <a:latin typeface="Roboto Bk"/>
                <a:cs typeface="Roboto Bk"/>
              </a:rPr>
              <a:t>и</a:t>
            </a:r>
            <a:r>
              <a:rPr sz="1100" b="1" spc="-3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Roboto Bk"/>
                <a:cs typeface="Roboto Bk"/>
              </a:rPr>
              <a:t>WHERE</a:t>
            </a:r>
            <a:endParaRPr sz="1100">
              <a:latin typeface="Roboto Bk"/>
              <a:cs typeface="Roboto Bk"/>
            </a:endParaRPr>
          </a:p>
          <a:p>
            <a:pPr marL="538480" marR="530860" indent="30480" algn="just">
              <a:lnSpc>
                <a:spcPts val="4570"/>
              </a:lnSpc>
              <a:spcBef>
                <a:spcPts val="310"/>
              </a:spcBef>
            </a:pPr>
            <a:r>
              <a:rPr sz="1100" b="1" spc="-10" dirty="0">
                <a:solidFill>
                  <a:srgbClr val="FFFFFF"/>
                </a:solidFill>
                <a:latin typeface="Roboto Bk"/>
                <a:cs typeface="Roboto Bk"/>
              </a:rPr>
              <a:t>INSERT UPDATE DELETE</a:t>
            </a:r>
            <a:endParaRPr sz="1100">
              <a:latin typeface="Roboto Bk"/>
              <a:cs typeface="Roboto B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269" y="1352550"/>
            <a:ext cx="238760" cy="1720214"/>
          </a:xfrm>
          <a:custGeom>
            <a:avLst/>
            <a:gdLst/>
            <a:ahLst/>
            <a:cxnLst/>
            <a:rect l="l" t="t" r="r" b="b"/>
            <a:pathLst>
              <a:path w="238759" h="1720214">
                <a:moveTo>
                  <a:pt x="238125" y="0"/>
                </a:moveTo>
                <a:lnTo>
                  <a:pt x="0" y="0"/>
                </a:lnTo>
                <a:lnTo>
                  <a:pt x="0" y="559816"/>
                </a:lnTo>
                <a:lnTo>
                  <a:pt x="238721" y="559816"/>
                </a:lnTo>
              </a:path>
              <a:path w="238759" h="1720214">
                <a:moveTo>
                  <a:pt x="238125" y="559307"/>
                </a:moveTo>
                <a:lnTo>
                  <a:pt x="0" y="559307"/>
                </a:lnTo>
                <a:lnTo>
                  <a:pt x="0" y="1139570"/>
                </a:lnTo>
                <a:lnTo>
                  <a:pt x="238721" y="1139570"/>
                </a:lnTo>
              </a:path>
              <a:path w="238759" h="1720214">
                <a:moveTo>
                  <a:pt x="238125" y="1139952"/>
                </a:moveTo>
                <a:lnTo>
                  <a:pt x="0" y="1139952"/>
                </a:lnTo>
                <a:lnTo>
                  <a:pt x="0" y="1720214"/>
                </a:lnTo>
                <a:lnTo>
                  <a:pt x="238721" y="1720214"/>
                </a:lnTo>
              </a:path>
            </a:pathLst>
          </a:custGeom>
          <a:ln w="19812">
            <a:solidFill>
              <a:srgbClr val="003C85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204093"/>
            <a:ext cx="2828290" cy="950901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dirty="0"/>
              <a:t>Цели</a:t>
            </a:r>
            <a:r>
              <a:rPr sz="2800" spc="-5" dirty="0"/>
              <a:t> </a:t>
            </a:r>
            <a:r>
              <a:rPr sz="2800" spc="-10" dirty="0"/>
              <a:t>вебинара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400" dirty="0">
                <a:solidFill>
                  <a:srgbClr val="003C85"/>
                </a:solidFill>
              </a:rPr>
              <a:t>После </a:t>
            </a:r>
            <a:r>
              <a:rPr sz="1400" spc="-20" dirty="0">
                <a:solidFill>
                  <a:srgbClr val="003C85"/>
                </a:solidFill>
              </a:rPr>
              <a:t>занятия</a:t>
            </a:r>
            <a:r>
              <a:rPr sz="1400" spc="-25" dirty="0">
                <a:solidFill>
                  <a:srgbClr val="003C85"/>
                </a:solidFill>
              </a:rPr>
              <a:t> </a:t>
            </a:r>
            <a:r>
              <a:rPr sz="1400" dirty="0">
                <a:solidFill>
                  <a:srgbClr val="003C85"/>
                </a:solidFill>
              </a:rPr>
              <a:t>вы</a:t>
            </a:r>
            <a:r>
              <a:rPr sz="1400" spc="-15" dirty="0">
                <a:solidFill>
                  <a:srgbClr val="003C85"/>
                </a:solidFill>
              </a:rPr>
              <a:t> </a:t>
            </a:r>
            <a:r>
              <a:rPr sz="1400" spc="-10" dirty="0">
                <a:solidFill>
                  <a:srgbClr val="003C85"/>
                </a:solidFill>
              </a:rPr>
              <a:t>сможете</a:t>
            </a:r>
            <a:endParaRPr sz="1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30846"/>
              </p:ext>
            </p:extLst>
          </p:nvPr>
        </p:nvGraphicFramePr>
        <p:xfrm>
          <a:off x="947737" y="1534731"/>
          <a:ext cx="7247889" cy="141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b="1" spc="-25" dirty="0">
                          <a:solidFill>
                            <a:srgbClr val="003C85"/>
                          </a:solidFill>
                          <a:latin typeface="Roboto"/>
                          <a:cs typeface="Roboto"/>
                        </a:rPr>
                        <a:t>1.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5405" marB="0"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b="1" spc="-20" dirty="0">
                          <a:latin typeface="Roboto Bk"/>
                          <a:cs typeface="Roboto Bk"/>
                        </a:rPr>
                        <a:t>Создавать</a:t>
                      </a:r>
                      <a:r>
                        <a:rPr sz="1400" b="1" spc="-3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различные</a:t>
                      </a:r>
                      <a:r>
                        <a:rPr sz="1400" b="1" spc="-40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типы</a:t>
                      </a:r>
                      <a:r>
                        <a:rPr sz="1400" b="1" spc="-1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dirty="0">
                          <a:latin typeface="Roboto Bk"/>
                          <a:cs typeface="Roboto Bk"/>
                        </a:rPr>
                        <a:t>связей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75" dirty="0">
                          <a:latin typeface="Roboto Bk"/>
                          <a:cs typeface="Roboto Bk"/>
                        </a:rPr>
                        <a:t>между</a:t>
                      </a:r>
                      <a:r>
                        <a:rPr sz="1400" b="1" spc="-1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таблицами</a:t>
                      </a:r>
                      <a:endParaRPr sz="1400">
                        <a:latin typeface="Roboto Bk"/>
                        <a:cs typeface="Roboto Bk"/>
                      </a:endParaRPr>
                    </a:p>
                  </a:txBody>
                  <a:tcPr marL="0" marR="0" marT="64769" marB="0">
                    <a:lnL w="9525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spc="-25" dirty="0">
                          <a:solidFill>
                            <a:srgbClr val="003C85"/>
                          </a:solidFill>
                          <a:latin typeface="Roboto"/>
                          <a:cs typeface="Roboto"/>
                        </a:rPr>
                        <a:t>2.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096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Roboto Bk"/>
                          <a:cs typeface="Roboto Bk"/>
                        </a:rPr>
                        <a:t>Добавлять</a:t>
                      </a:r>
                      <a:r>
                        <a:rPr sz="1400" b="1" spc="-40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dirty="0">
                          <a:latin typeface="Roboto Bk"/>
                          <a:cs typeface="Roboto Bk"/>
                        </a:rPr>
                        <a:t>и</a:t>
                      </a:r>
                      <a:r>
                        <a:rPr sz="1400" b="1" spc="-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обновлять</a:t>
                      </a:r>
                      <a:r>
                        <a:rPr sz="1400" b="1" spc="-1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данные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dirty="0">
                          <a:latin typeface="Roboto Bk"/>
                          <a:cs typeface="Roboto Bk"/>
                        </a:rPr>
                        <a:t>со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сложными</a:t>
                      </a:r>
                      <a:r>
                        <a:rPr sz="1400" b="1" spc="-1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выборками</a:t>
                      </a:r>
                      <a:endParaRPr sz="1400">
                        <a:latin typeface="Roboto Bk"/>
                        <a:cs typeface="Roboto Bk"/>
                      </a:endParaRPr>
                    </a:p>
                  </a:txBody>
                  <a:tcPr marL="0" marR="0" marT="60325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b="1" spc="-25" dirty="0">
                          <a:solidFill>
                            <a:srgbClr val="003C85"/>
                          </a:solidFill>
                          <a:latin typeface="Roboto"/>
                          <a:cs typeface="Roboto"/>
                        </a:rPr>
                        <a:t>3.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096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spc="-30" dirty="0">
                          <a:latin typeface="Roboto Bk"/>
                          <a:cs typeface="Roboto Bk"/>
                        </a:rPr>
                        <a:t>Удалять</a:t>
                      </a:r>
                      <a:r>
                        <a:rPr sz="1400" b="1" spc="-4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spc="-20" dirty="0">
                          <a:latin typeface="Roboto Bk"/>
                          <a:cs typeface="Roboto Bk"/>
                        </a:rPr>
                        <a:t>данные</a:t>
                      </a:r>
                      <a:r>
                        <a:rPr sz="1400" b="1" spc="5" dirty="0">
                          <a:latin typeface="Roboto Bk"/>
                          <a:cs typeface="Roboto Bk"/>
                        </a:rPr>
                        <a:t> </a:t>
                      </a:r>
                      <a:r>
                        <a:rPr sz="1400" b="1" dirty="0">
                          <a:latin typeface="Roboto Bk"/>
                          <a:cs typeface="Roboto Bk"/>
                        </a:rPr>
                        <a:t>с</a:t>
                      </a:r>
                      <a:r>
                        <a:rPr sz="1400" b="1" spc="-10" dirty="0">
                          <a:latin typeface="Roboto Bk"/>
                          <a:cs typeface="Roboto Bk"/>
                        </a:rPr>
                        <a:t> подзапросами</a:t>
                      </a:r>
                      <a:endParaRPr sz="1400">
                        <a:latin typeface="Roboto Bk"/>
                        <a:cs typeface="Roboto Bk"/>
                      </a:endParaRPr>
                    </a:p>
                  </a:txBody>
                  <a:tcPr marL="0" marR="0" marT="6096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BEC1EF"/>
                      </a:solidFill>
                      <a:prstDash val="solid"/>
                    </a:lnT>
                    <a:lnB w="9525">
                      <a:solidFill>
                        <a:srgbClr val="BEC1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9526" y="389890"/>
            <a:ext cx="3708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Соединение</a:t>
            </a:r>
            <a:r>
              <a:rPr sz="2800" spc="85" dirty="0"/>
              <a:t> </a:t>
            </a:r>
            <a:r>
              <a:rPr sz="2800" spc="-10" dirty="0"/>
              <a:t>таблиц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304671"/>
            <a:ext cx="520509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Roboto"/>
                <a:cs typeface="Roboto"/>
              </a:rPr>
              <a:t>table_1</a:t>
            </a:r>
            <a:r>
              <a:rPr sz="1400" b="1" spc="-30" dirty="0">
                <a:latin typeface="Roboto"/>
                <a:cs typeface="Roboto"/>
              </a:rPr>
              <a:t> </a:t>
            </a:r>
            <a:r>
              <a:rPr sz="1400" b="1" i="1" spc="-30" dirty="0">
                <a:latin typeface="Roboto Bk"/>
                <a:cs typeface="Roboto Bk"/>
              </a:rPr>
              <a:t>тип_соединения</a:t>
            </a:r>
            <a:r>
              <a:rPr sz="1400" b="1" i="1" spc="-40" dirty="0">
                <a:latin typeface="Roboto Bk"/>
                <a:cs typeface="Roboto Bk"/>
              </a:rPr>
              <a:t> </a:t>
            </a:r>
            <a:r>
              <a:rPr sz="1400" b="1" dirty="0">
                <a:latin typeface="Roboto"/>
                <a:cs typeface="Roboto"/>
              </a:rPr>
              <a:t>table_2</a:t>
            </a:r>
            <a:r>
              <a:rPr sz="1400" b="1" spc="-25" dirty="0">
                <a:latin typeface="Roboto"/>
                <a:cs typeface="Roboto"/>
              </a:rPr>
              <a:t> </a:t>
            </a:r>
            <a:r>
              <a:rPr sz="1400" b="1" dirty="0">
                <a:latin typeface="Roboto Bk"/>
                <a:cs typeface="Roboto Bk"/>
              </a:rPr>
              <a:t>[</a:t>
            </a:r>
            <a:r>
              <a:rPr sz="1400" b="1" spc="-40" dirty="0">
                <a:latin typeface="Roboto Bk"/>
                <a:cs typeface="Roboto Bk"/>
              </a:rPr>
              <a:t> </a:t>
            </a:r>
            <a:r>
              <a:rPr sz="1400" b="1" i="1" spc="-25" dirty="0">
                <a:latin typeface="Roboto Bk"/>
                <a:cs typeface="Roboto Bk"/>
              </a:rPr>
              <a:t>условие_соединения</a:t>
            </a:r>
            <a:r>
              <a:rPr sz="1400" b="1" i="1" spc="-20" dirty="0">
                <a:latin typeface="Roboto Bk"/>
                <a:cs typeface="Roboto Bk"/>
              </a:rPr>
              <a:t> </a:t>
            </a:r>
            <a:r>
              <a:rPr sz="1400" b="1" spc="-50" dirty="0">
                <a:latin typeface="Roboto Bk"/>
                <a:cs typeface="Roboto Bk"/>
              </a:rPr>
              <a:t>]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Типы</a:t>
            </a:r>
            <a:r>
              <a:rPr sz="2800" spc="80" dirty="0"/>
              <a:t> </a:t>
            </a:r>
            <a:r>
              <a:rPr sz="2800" spc="-10" dirty="0"/>
              <a:t>соединений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1262913"/>
            <a:ext cx="2468474" cy="2069797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31140" algn="l"/>
              </a:tabLst>
            </a:pPr>
            <a:r>
              <a:rPr sz="1400" b="1" spc="-20" dirty="0">
                <a:latin typeface="Roboto Bk"/>
                <a:cs typeface="Roboto Bk"/>
              </a:rPr>
              <a:t>CROSS</a:t>
            </a:r>
            <a:r>
              <a:rPr sz="1400" b="1" spc="-7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JOIN</a:t>
            </a:r>
            <a:endParaRPr sz="1400" dirty="0">
              <a:latin typeface="Roboto Bk"/>
              <a:cs typeface="Roboto Bk"/>
            </a:endParaRPr>
          </a:p>
          <a:p>
            <a:pPr marL="231140" indent="-21844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31140" algn="l"/>
              </a:tabLst>
            </a:pPr>
            <a:r>
              <a:rPr sz="1400" b="1" dirty="0">
                <a:latin typeface="Roboto Bk"/>
                <a:cs typeface="Roboto Bk"/>
              </a:rPr>
              <a:t>INNER</a:t>
            </a:r>
            <a:r>
              <a:rPr sz="1400" b="1" spc="-65" dirty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JOIN</a:t>
            </a:r>
            <a:endParaRPr sz="1400" dirty="0">
              <a:latin typeface="Roboto Bk"/>
              <a:cs typeface="Roboto Bk"/>
            </a:endParaRPr>
          </a:p>
          <a:p>
            <a:pPr marL="231140" indent="-21844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31140" algn="l"/>
              </a:tabLst>
            </a:pPr>
            <a:r>
              <a:rPr sz="1400" b="1" dirty="0">
                <a:latin typeface="Roboto Bk"/>
                <a:cs typeface="Roboto Bk"/>
              </a:rPr>
              <a:t>OUTER</a:t>
            </a:r>
            <a:r>
              <a:rPr sz="1400" b="1" spc="-100" dirty="0">
                <a:latin typeface="Roboto Bk"/>
                <a:cs typeface="Roboto Bk"/>
              </a:rPr>
              <a:t> </a:t>
            </a:r>
            <a:r>
              <a:rPr sz="1400" b="1" spc="-20" dirty="0" smtClean="0">
                <a:latin typeface="Roboto Bk"/>
                <a:cs typeface="Roboto Bk"/>
              </a:rPr>
              <a:t>JOIN</a:t>
            </a:r>
            <a:endParaRPr lang="ru-RU" sz="1400" dirty="0">
              <a:latin typeface="Roboto Bk"/>
              <a:cs typeface="Roboto Bk"/>
            </a:endParaRPr>
          </a:p>
          <a:p>
            <a:pPr marL="539750" lvl="2" indent="-176213"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sz="1400" b="1" dirty="0" smtClean="0">
                <a:latin typeface="Roboto Bk"/>
                <a:cs typeface="Roboto Bk"/>
              </a:rPr>
              <a:t>LEFT </a:t>
            </a:r>
            <a:r>
              <a:rPr sz="1400" b="1" spc="-20" dirty="0" smtClean="0">
                <a:latin typeface="Roboto Bk"/>
                <a:cs typeface="Roboto Bk"/>
              </a:rPr>
              <a:t>JOIN</a:t>
            </a:r>
            <a:endParaRPr lang="ru-RU" sz="1400" dirty="0">
              <a:latin typeface="Roboto Bk"/>
              <a:cs typeface="Roboto Bk"/>
            </a:endParaRPr>
          </a:p>
          <a:p>
            <a:pPr marL="539750" lvl="2" indent="-176213"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sz="1400" b="1" dirty="0" smtClean="0">
                <a:latin typeface="Roboto Bk"/>
                <a:cs typeface="Roboto Bk"/>
              </a:rPr>
              <a:t>RIGHT</a:t>
            </a:r>
            <a:r>
              <a:rPr sz="1400" b="1" spc="-35" dirty="0" smtClean="0">
                <a:latin typeface="Roboto Bk"/>
                <a:cs typeface="Roboto Bk"/>
              </a:rPr>
              <a:t> </a:t>
            </a:r>
            <a:r>
              <a:rPr sz="1400" b="1" spc="-20" dirty="0" smtClean="0">
                <a:latin typeface="Roboto Bk"/>
                <a:cs typeface="Roboto Bk"/>
              </a:rPr>
              <a:t>JOIN</a:t>
            </a:r>
            <a:endParaRPr lang="ru-RU" sz="1400" b="1" spc="-20" dirty="0" smtClean="0">
              <a:latin typeface="Roboto Bk"/>
              <a:cs typeface="Roboto Bk"/>
            </a:endParaRPr>
          </a:p>
          <a:p>
            <a:pPr marL="539750" lvl="2" indent="-176213">
              <a:spcBef>
                <a:spcPts val="96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sz="1400" b="1" spc="-35" dirty="0" smtClean="0">
                <a:latin typeface="Roboto Bk"/>
                <a:cs typeface="Roboto Bk"/>
              </a:rPr>
              <a:t>FULL</a:t>
            </a:r>
            <a:r>
              <a:rPr sz="1400" b="1" spc="-60" dirty="0" smtClean="0">
                <a:latin typeface="Roboto Bk"/>
                <a:cs typeface="Roboto Bk"/>
              </a:rPr>
              <a:t> </a:t>
            </a:r>
            <a:r>
              <a:rPr sz="1400" b="1" spc="-20" dirty="0">
                <a:latin typeface="Roboto Bk"/>
                <a:cs typeface="Roboto Bk"/>
              </a:rPr>
              <a:t>JOIN</a:t>
            </a:r>
            <a:endParaRPr sz="1400" dirty="0">
              <a:latin typeface="Roboto Bk"/>
              <a:cs typeface="Roboto B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6828" y="941831"/>
            <a:ext cx="3363468" cy="4201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89890"/>
            <a:ext cx="69684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Декартово</a:t>
            </a:r>
            <a:r>
              <a:rPr sz="2800" spc="-20" dirty="0"/>
              <a:t> </a:t>
            </a:r>
            <a:r>
              <a:rPr sz="2800" spc="-10" dirty="0"/>
              <a:t>произведение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9526" y="1262913"/>
            <a:ext cx="5840730" cy="263405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400" dirty="0"/>
              <a:t>Все</a:t>
            </a:r>
            <a:r>
              <a:rPr sz="1400" spc="-50" dirty="0"/>
              <a:t> </a:t>
            </a:r>
            <a:r>
              <a:rPr sz="1400" spc="-10" dirty="0"/>
              <a:t>варианты</a:t>
            </a:r>
            <a:r>
              <a:rPr sz="1400" spc="-30" dirty="0"/>
              <a:t> </a:t>
            </a:r>
            <a:r>
              <a:rPr sz="1400" dirty="0"/>
              <a:t>сочетания</a:t>
            </a:r>
            <a:r>
              <a:rPr sz="1400" spc="-5" dirty="0"/>
              <a:t> </a:t>
            </a:r>
            <a:r>
              <a:rPr sz="1400" spc="-20" dirty="0"/>
              <a:t>строк</a:t>
            </a:r>
            <a:r>
              <a:rPr sz="1400" spc="-40" dirty="0"/>
              <a:t> </a:t>
            </a:r>
            <a:r>
              <a:rPr sz="1400" dirty="0"/>
              <a:t>из</a:t>
            </a:r>
            <a:r>
              <a:rPr sz="1400" spc="-50" dirty="0"/>
              <a:t> </a:t>
            </a:r>
            <a:r>
              <a:rPr sz="1400" dirty="0"/>
              <a:t>первой</a:t>
            </a:r>
            <a:r>
              <a:rPr sz="1400" spc="-40" dirty="0"/>
              <a:t> </a:t>
            </a:r>
            <a:r>
              <a:rPr sz="1400" dirty="0"/>
              <a:t>и</a:t>
            </a:r>
            <a:r>
              <a:rPr sz="1400" spc="-55" dirty="0"/>
              <a:t> </a:t>
            </a:r>
            <a:r>
              <a:rPr sz="1400" dirty="0"/>
              <a:t>второй</a:t>
            </a:r>
            <a:r>
              <a:rPr sz="1400" spc="-30" dirty="0"/>
              <a:t> </a:t>
            </a:r>
            <a:r>
              <a:rPr sz="1400" spc="-10" dirty="0"/>
              <a:t>таблицы:</a:t>
            </a:r>
          </a:p>
          <a:p>
            <a:pPr marL="12700" marR="2664460">
              <a:lnSpc>
                <a:spcPct val="150000"/>
              </a:lnSpc>
            </a:pPr>
            <a:r>
              <a:rPr sz="1400" dirty="0"/>
              <a:t>FROM</a:t>
            </a:r>
            <a:r>
              <a:rPr sz="1400" spc="-85" dirty="0"/>
              <a:t> </a:t>
            </a:r>
            <a:r>
              <a:rPr sz="1400" dirty="0"/>
              <a:t>table_1</a:t>
            </a:r>
            <a:r>
              <a:rPr sz="1400" spc="-60" dirty="0"/>
              <a:t> </a:t>
            </a:r>
            <a:r>
              <a:rPr sz="1400" spc="-20" dirty="0"/>
              <a:t>CROSS</a:t>
            </a:r>
            <a:r>
              <a:rPr sz="1400" spc="-80" dirty="0"/>
              <a:t> </a:t>
            </a:r>
            <a:r>
              <a:rPr sz="1400" dirty="0"/>
              <a:t>JOIN</a:t>
            </a:r>
            <a:r>
              <a:rPr sz="1400" spc="-80" dirty="0"/>
              <a:t> </a:t>
            </a:r>
            <a:r>
              <a:rPr sz="1400" spc="-10" dirty="0"/>
              <a:t>table_2 </a:t>
            </a:r>
            <a:r>
              <a:rPr sz="1400" spc="-25" dirty="0"/>
              <a:t>или</a:t>
            </a:r>
          </a:p>
          <a:p>
            <a:pPr marL="12700" marR="1835150">
              <a:lnSpc>
                <a:spcPct val="150000"/>
              </a:lnSpc>
            </a:pPr>
            <a:r>
              <a:rPr sz="1400" dirty="0"/>
              <a:t>FROM</a:t>
            </a:r>
            <a:r>
              <a:rPr sz="1400" spc="-70" dirty="0"/>
              <a:t> </a:t>
            </a:r>
            <a:r>
              <a:rPr sz="1400" dirty="0"/>
              <a:t>table_1</a:t>
            </a:r>
            <a:r>
              <a:rPr sz="1400" spc="-55" dirty="0"/>
              <a:t> </a:t>
            </a:r>
            <a:r>
              <a:rPr sz="1400" dirty="0"/>
              <a:t>INNER</a:t>
            </a:r>
            <a:r>
              <a:rPr sz="1400" spc="-75" dirty="0"/>
              <a:t> </a:t>
            </a:r>
            <a:r>
              <a:rPr sz="1400" dirty="0"/>
              <a:t>JOIN</a:t>
            </a:r>
            <a:r>
              <a:rPr sz="1400" spc="-70" dirty="0"/>
              <a:t> </a:t>
            </a:r>
            <a:r>
              <a:rPr sz="1400" dirty="0"/>
              <a:t>table_2</a:t>
            </a:r>
            <a:r>
              <a:rPr sz="1400" spc="-45" dirty="0"/>
              <a:t> </a:t>
            </a:r>
            <a:r>
              <a:rPr sz="1400" dirty="0"/>
              <a:t>ON</a:t>
            </a:r>
            <a:r>
              <a:rPr sz="1400" spc="-75" dirty="0"/>
              <a:t> </a:t>
            </a:r>
            <a:r>
              <a:rPr sz="1400" spc="-20" dirty="0"/>
              <a:t>TRUE </a:t>
            </a:r>
            <a:r>
              <a:rPr sz="1400" spc="-25" dirty="0"/>
              <a:t>или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/>
              <a:t>FROM</a:t>
            </a:r>
            <a:r>
              <a:rPr sz="1400" spc="-70" dirty="0"/>
              <a:t> </a:t>
            </a:r>
            <a:r>
              <a:rPr sz="1400" spc="-30" dirty="0"/>
              <a:t>table_1,</a:t>
            </a:r>
            <a:r>
              <a:rPr sz="1400" spc="-45" dirty="0"/>
              <a:t> </a:t>
            </a:r>
            <a:r>
              <a:rPr sz="1400" spc="-10" dirty="0"/>
              <a:t>table_2</a:t>
            </a:r>
          </a:p>
          <a:p>
            <a:pPr>
              <a:lnSpc>
                <a:spcPct val="100000"/>
              </a:lnSpc>
            </a:pPr>
            <a:endParaRPr sz="1400" spc="-10" dirty="0"/>
          </a:p>
          <a:p>
            <a:pPr>
              <a:lnSpc>
                <a:spcPct val="100000"/>
              </a:lnSpc>
            </a:pPr>
            <a:endParaRPr sz="1400"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</a:rPr>
              <a:t>!!!</a:t>
            </a:r>
            <a:r>
              <a:rPr sz="1400" spc="-35" dirty="0">
                <a:solidFill>
                  <a:srgbClr val="FF0000"/>
                </a:solidFill>
              </a:rPr>
              <a:t> </a:t>
            </a:r>
            <a:r>
              <a:rPr sz="1400" spc="-10" dirty="0">
                <a:solidFill>
                  <a:srgbClr val="FF0000"/>
                </a:solidFill>
              </a:rPr>
              <a:t>осторожно</a:t>
            </a:r>
            <a:r>
              <a:rPr sz="1400" spc="-3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при</a:t>
            </a:r>
            <a:r>
              <a:rPr sz="1400" spc="-25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соединении</a:t>
            </a:r>
            <a:r>
              <a:rPr sz="1400" spc="-15" dirty="0">
                <a:solidFill>
                  <a:srgbClr val="FF0000"/>
                </a:solidFill>
              </a:rPr>
              <a:t> </a:t>
            </a:r>
            <a:r>
              <a:rPr sz="1400" spc="-20" dirty="0">
                <a:solidFill>
                  <a:srgbClr val="FF0000"/>
                </a:solidFill>
              </a:rPr>
              <a:t>трех</a:t>
            </a:r>
            <a:r>
              <a:rPr sz="1400" spc="-15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и</a:t>
            </a:r>
            <a:r>
              <a:rPr sz="1400" spc="-4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более</a:t>
            </a:r>
            <a:r>
              <a:rPr sz="1400" spc="-30" dirty="0">
                <a:solidFill>
                  <a:srgbClr val="FF0000"/>
                </a:solidFill>
              </a:rPr>
              <a:t> </a:t>
            </a:r>
            <a:r>
              <a:rPr sz="1400" spc="-10" dirty="0">
                <a:solidFill>
                  <a:srgbClr val="FF0000"/>
                </a:solidFill>
              </a:rPr>
              <a:t>таблиц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751</Words>
  <Application>Microsoft Office PowerPoint</Application>
  <PresentationFormat>Экран (16:9)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Roboto</vt:lpstr>
      <vt:lpstr>Roboto Bk</vt:lpstr>
      <vt:lpstr>Times New Roman</vt:lpstr>
      <vt:lpstr>Office Theme</vt:lpstr>
      <vt:lpstr>PostgreSQL для администраторов баз данных и разработчиков </vt:lpstr>
      <vt:lpstr>Презентация PowerPoint</vt:lpstr>
      <vt:lpstr>Тема вебинара</vt:lpstr>
      <vt:lpstr>Правила вебинара</vt:lpstr>
      <vt:lpstr>Маршрут вебинара</vt:lpstr>
      <vt:lpstr>Цели вебинара После занятия вы сможете</vt:lpstr>
      <vt:lpstr>Соединение таблиц</vt:lpstr>
      <vt:lpstr>Типы соединений</vt:lpstr>
      <vt:lpstr>Декартово произведение</vt:lpstr>
      <vt:lpstr>Соединение с сопоставлением строк</vt:lpstr>
      <vt:lpstr>Соединение с сопоставлением строк</vt:lpstr>
      <vt:lpstr>Соединение с сопоставлением строк</vt:lpstr>
      <vt:lpstr>Условие соединения</vt:lpstr>
      <vt:lpstr>Условие соединения</vt:lpstr>
      <vt:lpstr>WHERE условие</vt:lpstr>
      <vt:lpstr>Типы соединения</vt:lpstr>
      <vt:lpstr>Рекомендация</vt:lpstr>
      <vt:lpstr>INSERT INTO</vt:lpstr>
      <vt:lpstr>Select INTO or Create Table AS</vt:lpstr>
      <vt:lpstr>UPDATE</vt:lpstr>
      <vt:lpstr>DELETE</vt:lpstr>
      <vt:lpstr>Задачка 1</vt:lpstr>
      <vt:lpstr>Задачка 2</vt:lpstr>
      <vt:lpstr>Задачка 3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dc:creator>Vic</dc:creator>
  <cp:lastModifiedBy>igor_21081991@list.ru</cp:lastModifiedBy>
  <cp:revision>6</cp:revision>
  <dcterms:created xsi:type="dcterms:W3CDTF">2024-02-13T18:47:51Z</dcterms:created>
  <dcterms:modified xsi:type="dcterms:W3CDTF">2024-02-13T20:40:20Z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2024-02-13T00:00:00Z</vt:filetime>
  </property>
  <property fmtid="{D5CDD505-2E9C-101B-9397-08002B2CF9AE}" pid="5" name="Producer">
    <vt:lpwstr>Microsoft® PowerPoint® 2013</vt:lpwstr>
  </property>
</Properties>
</file>