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Proxima Nova Semibold"/>
      <p:regular r:id="rId27"/>
      <p:bold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gRfzXhVZbJuDctr7AkTHhIokti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1A4D35-AA1D-4D74-9FD3-4511F2E722D6}">
  <a:tblStyle styleId="{581A4D35-AA1D-4D74-9FD3-4511F2E722D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ProximaNovaSemibold-bold.fntdata"/><Relationship Id="rId27" Type="http://schemas.openxmlformats.org/officeDocument/2006/relationships/font" Target="fonts/ProximaNovaSemibold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roximaNovaSemibold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/>
          <p:nvPr>
            <p:ph idx="2" type="sldImg"/>
          </p:nvPr>
        </p:nvSpPr>
        <p:spPr>
          <a:xfrm>
            <a:off x="-952500" y="1371600"/>
            <a:ext cx="12192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52375" lIns="152375" spcFirstLastPara="1" rIns="152375" wrap="square" tIns="152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Титульник neo">
  <p:cSld name="12. Титульник neo">
    <p:bg>
      <p:bgPr>
        <a:solidFill>
          <a:schemeClr val="accent2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8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8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9;p18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0" name="Google Shape;10;p1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1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Определение wihte">
  <p:cSld name="5. Определение wihte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8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8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Титульник dark">
  <p:cSld name="6.Титульник dark">
    <p:bg>
      <p:bgPr>
        <a:solidFill>
          <a:schemeClr val="lt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cap="flat" cmpd="sng" w="9525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9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39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52" name="Google Shape;52;p39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9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39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9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Отбивка dark">
  <p:cSld name="7. Отбивка dark">
    <p:bg>
      <p:bgPr>
        <a:solidFill>
          <a:schemeClr val="l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40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58" name="Google Shape;58;p40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0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0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0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0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0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cap="flat" cmpd="sng" w="28575">
              <a:solidFill>
                <a:srgbClr val="2F303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Определение dark">
  <p:cSld name="8. Определение dark">
    <p:bg>
      <p:bgPr>
        <a:solidFill>
          <a:schemeClr val="lt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1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1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1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cap="flat" cmpd="sng" w="2540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Определение dark">
  <p:cSld name="9. Определение dark">
    <p:bg>
      <p:bgPr>
        <a:solidFill>
          <a:schemeClr val="l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2F303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4C4C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Фон dark">
  <p:cSld name="10. Фон dark"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3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Определение neo 1">
  <p:cSld name="14. Определение">
    <p:bg>
      <p:bgPr>
        <a:solidFill>
          <a:schemeClr val="accent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4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4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4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ая сетка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3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85" name="Google Shape;85;p23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3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оризонтальная сетка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4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91" name="Google Shape;91;p24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4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4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4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CUSTOM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6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97" name="Google Shape;97;p2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Отбивка 2 neo">
  <p:cSld name="15. Отбивка 2 neo">
    <p:bg>
      <p:bgPr>
        <a:solidFill>
          <a:schemeClr val="accen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1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щий/крупный заголовок">
  <p:cSld name="CUSTOM_2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27"/>
          <p:cNvSpPr txBox="1"/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4" name="Google Shape;104;p27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05" name="Google Shape;105;p27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7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7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7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щий/обычный заголовок">
  <p:cSld name="CUSTOM_2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idx="1" type="body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8"/>
          <p:cNvSpPr txBox="1"/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2" name="Google Shape;112;p28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13" name="Google Shape;113;p28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8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8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8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CUSTOM_1">
    <p:bg>
      <p:bgPr>
        <a:solidFill>
          <a:srgbClr val="4BD0A0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/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9" name="Google Shape;119;p29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20" name="Google Shape;120;p29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9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9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9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9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9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9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9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9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9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9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9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9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9"/>
          <p:cNvSpPr txBox="1"/>
          <p:nvPr>
            <p:ph idx="1" type="subTitle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34" name="Google Shape;134;p29"/>
          <p:cNvSpPr txBox="1"/>
          <p:nvPr>
            <p:ph idx="2" type="body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619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619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619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619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619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619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619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619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раздел">
  <p:cSld name="CUSTOM_1_1">
    <p:bg>
      <p:bgPr>
        <a:solidFill>
          <a:srgbClr val="4BD0A0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30"/>
          <p:cNvSpPr txBox="1"/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8" name="Google Shape;138;p30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39" name="Google Shape;139;p30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0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0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0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0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0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0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0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0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0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30"/>
          <p:cNvSpPr txBox="1"/>
          <p:nvPr>
            <p:ph idx="2" type="subTitle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53" name="Google Shape;153;p30"/>
          <p:cNvSpPr txBox="1"/>
          <p:nvPr>
            <p:ph idx="3" type="body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indent="-3302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indent="-3302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indent="-3302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indent="-3302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indent="-3302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indent="-3302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indent="-3302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indent="-3302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 слайд">
  <p:cSld name="CUSTOM_1_1_1">
    <p:bg>
      <p:bgPr>
        <a:solidFill>
          <a:srgbClr val="4BD0A0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157" name="Google Shape;157;p31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58" name="Google Shape;158;p31"/>
            <p:cNvSpPr/>
            <p:nvPr/>
          </p:nvSpPr>
          <p:spPr>
            <a:xfrm>
              <a:off x="1452775" y="2528225"/>
              <a:ext cx="574800" cy="625975"/>
            </a:xfrm>
            <a:custGeom>
              <a:rect b="b" l="l" r="r" t="t"/>
              <a:pathLst>
                <a:path extrusionOk="0" h="25039" w="22992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1"/>
            <p:cNvSpPr/>
            <p:nvPr/>
          </p:nvSpPr>
          <p:spPr>
            <a:xfrm>
              <a:off x="2141550" y="2514275"/>
              <a:ext cx="600400" cy="653875"/>
            </a:xfrm>
            <a:custGeom>
              <a:rect b="b" l="l" r="r" t="t"/>
              <a:pathLst>
                <a:path extrusionOk="0" h="26155" w="24016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1"/>
            <p:cNvSpPr/>
            <p:nvPr/>
          </p:nvSpPr>
          <p:spPr>
            <a:xfrm>
              <a:off x="2793100" y="2528225"/>
              <a:ext cx="553850" cy="625975"/>
            </a:xfrm>
            <a:custGeom>
              <a:rect b="b" l="l" r="r" t="t"/>
              <a:pathLst>
                <a:path extrusionOk="0" h="25039" w="22154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1"/>
            <p:cNvSpPr/>
            <p:nvPr/>
          </p:nvSpPr>
          <p:spPr>
            <a:xfrm>
              <a:off x="340045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1"/>
            <p:cNvSpPr/>
            <p:nvPr/>
          </p:nvSpPr>
          <p:spPr>
            <a:xfrm>
              <a:off x="4082250" y="2528225"/>
              <a:ext cx="600375" cy="639925"/>
            </a:xfrm>
            <a:custGeom>
              <a:rect b="b" l="l" r="r" t="t"/>
              <a:pathLst>
                <a:path extrusionOk="0" h="25597" w="24015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1"/>
            <p:cNvSpPr/>
            <p:nvPr/>
          </p:nvSpPr>
          <p:spPr>
            <a:xfrm>
              <a:off x="4794300" y="2514275"/>
              <a:ext cx="623650" cy="653875"/>
            </a:xfrm>
            <a:custGeom>
              <a:rect b="b" l="l" r="r" t="t"/>
              <a:pathLst>
                <a:path extrusionOk="0" h="26155" w="24946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1"/>
            <p:cNvSpPr/>
            <p:nvPr/>
          </p:nvSpPr>
          <p:spPr>
            <a:xfrm>
              <a:off x="5541250" y="2528225"/>
              <a:ext cx="446800" cy="625975"/>
            </a:xfrm>
            <a:custGeom>
              <a:rect b="b" l="l" r="r" t="t"/>
              <a:pathLst>
                <a:path extrusionOk="0" h="25039" w="17872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1"/>
            <p:cNvSpPr/>
            <p:nvPr/>
          </p:nvSpPr>
          <p:spPr>
            <a:xfrm>
              <a:off x="6081100" y="2528225"/>
              <a:ext cx="577100" cy="625975"/>
            </a:xfrm>
            <a:custGeom>
              <a:rect b="b" l="l" r="r" t="t"/>
              <a:pathLst>
                <a:path extrusionOk="0" h="25039" w="23084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1"/>
            <p:cNvSpPr/>
            <p:nvPr/>
          </p:nvSpPr>
          <p:spPr>
            <a:xfrm>
              <a:off x="6765225" y="2528225"/>
              <a:ext cx="574775" cy="625975"/>
            </a:xfrm>
            <a:custGeom>
              <a:rect b="b" l="l" r="r" t="t"/>
              <a:pathLst>
                <a:path extrusionOk="0" h="25039" w="22991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1"/>
            <p:cNvSpPr/>
            <p:nvPr/>
          </p:nvSpPr>
          <p:spPr>
            <a:xfrm>
              <a:off x="238125" y="2851675"/>
              <a:ext cx="372325" cy="374650"/>
            </a:xfrm>
            <a:custGeom>
              <a:rect b="b" l="l" r="r" t="t"/>
              <a:pathLst>
                <a:path extrusionOk="0" h="14986" w="14893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1"/>
            <p:cNvSpPr/>
            <p:nvPr/>
          </p:nvSpPr>
          <p:spPr>
            <a:xfrm>
              <a:off x="238125" y="2442125"/>
              <a:ext cx="372325" cy="374675"/>
            </a:xfrm>
            <a:custGeom>
              <a:rect b="b" l="l" r="r" t="t"/>
              <a:pathLst>
                <a:path extrusionOk="0" h="14987" w="14893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1"/>
            <p:cNvSpPr/>
            <p:nvPr/>
          </p:nvSpPr>
          <p:spPr>
            <a:xfrm>
              <a:off x="645325" y="2442125"/>
              <a:ext cx="372350" cy="374675"/>
            </a:xfrm>
            <a:custGeom>
              <a:rect b="b" l="l" r="r" t="t"/>
              <a:pathLst>
                <a:path extrusionOk="0" h="14987" w="14894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1"/>
            <p:cNvSpPr/>
            <p:nvPr/>
          </p:nvSpPr>
          <p:spPr>
            <a:xfrm>
              <a:off x="645325" y="2851675"/>
              <a:ext cx="372350" cy="374650"/>
            </a:xfrm>
            <a:custGeom>
              <a:rect b="b" l="l" r="r" t="t"/>
              <a:pathLst>
                <a:path extrusionOk="0" h="14986" w="14894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Фон">
  <p:cSld name="1.Фон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Фон dark">
  <p:cSld name="11. Фон dark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Определение">
  <p:cSld name="2.Определение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cap="flat" cmpd="sng" w="25400">
            <a:solidFill>
              <a:srgbClr val="EAEA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Определение neo">
  <p:cSld name="14. Определение neo">
    <p:bg>
      <p:bgPr>
        <a:solidFill>
          <a:schemeClr val="accen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4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4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. Фон neo">
  <p:cSld name="16. Фон neo">
    <p:bg>
      <p:bgPr>
        <a:solidFill>
          <a:schemeClr val="accen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Титульник wihte">
  <p:cSld name="3.Титульник wihte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6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36"/>
          <p:cNvGrpSpPr/>
          <p:nvPr/>
        </p:nvGrpSpPr>
        <p:grpSpPr>
          <a:xfrm>
            <a:off x="8569715" y="4536460"/>
            <a:ext cx="258577" cy="265368"/>
            <a:chOff x="238125" y="2432825"/>
            <a:chExt cx="779550" cy="781875"/>
          </a:xfrm>
        </p:grpSpPr>
        <p:sp>
          <p:nvSpPr>
            <p:cNvPr id="32" name="Google Shape;32;p36"/>
            <p:cNvSpPr/>
            <p:nvPr/>
          </p:nvSpPr>
          <p:spPr>
            <a:xfrm>
              <a:off x="238125" y="284237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6"/>
            <p:cNvSpPr/>
            <p:nvPr/>
          </p:nvSpPr>
          <p:spPr>
            <a:xfrm>
              <a:off x="238125" y="2432825"/>
              <a:ext cx="372325" cy="372325"/>
            </a:xfrm>
            <a:custGeom>
              <a:rect b="b" l="l" r="r" t="t"/>
              <a:pathLst>
                <a:path extrusionOk="0" h="14893" w="14893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6"/>
            <p:cNvSpPr/>
            <p:nvPr/>
          </p:nvSpPr>
          <p:spPr>
            <a:xfrm>
              <a:off x="645325" y="243282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6"/>
            <p:cNvSpPr/>
            <p:nvPr/>
          </p:nvSpPr>
          <p:spPr>
            <a:xfrm>
              <a:off x="645325" y="2842375"/>
              <a:ext cx="372350" cy="372325"/>
            </a:xfrm>
            <a:custGeom>
              <a:rect b="b" l="l" r="r" t="t"/>
              <a:pathLst>
                <a:path extrusionOk="0" h="14893" w="14894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Отбивка wihte">
  <p:cSld name="4.Отбивка wihte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37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38" name="Google Shape;38;p37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7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7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7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7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7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hyperlink" Target="https://ru.wikipedia.org/wiki/%D0%9A%D1%80%D0%B8%D1%88%D1%82%D0%B8%D0%B0%D0%BD%D1%83_%D0%A0%D0%BE%D0%BD%D0%B0%D0%BB%D0%B4%D1%83" TargetMode="External"/><Relationship Id="rId5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.png"/><Relationship Id="rId13" Type="http://schemas.openxmlformats.org/officeDocument/2006/relationships/image" Target="../media/image6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secareanualin/football-events/code" TargetMode="External"/><Relationship Id="rId4" Type="http://schemas.openxmlformats.org/officeDocument/2006/relationships/hyperlink" Target="https://ru.wikipedia.org/wiki/%D0%90%D0%BD%D0%B3%D0%BB%D0%B8%D0%B9%D1%81%D0%BA%D0%B0%D1%8F_%D0%9F%D1%80%D0%B5%D0%BC%D1%8C%D0%B5%D1%80-%D0%BB%D0%B8%D0%B3%D0%B0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s://ru.wikipedia.org/wiki/%D0%A7%D0%B5%D0%BC%D0%BF%D0%B8%D0%BE%D0%BD%D0%B0%D1%82_%D0%98%D1%82%D0%B0%D0%BB%D0%B8%D0%B8_%D0%BF%D0%BE_%D1%84%D1%83%D1%82%D0%B1%D0%BE%D0%BB%D1%83_(%D0%A1%D0%B5%D1%80%D0%B8%D1%8F_A)" TargetMode="External"/><Relationship Id="rId6" Type="http://schemas.openxmlformats.org/officeDocument/2006/relationships/hyperlink" Target="https://ru.wikipedia.org/wiki/%D0%A7%D0%B5%D0%BC%D0%BF%D0%B8%D0%BE%D0%BD%D0%B0%D1%82_%D0%93%D0%B5%D1%80%D0%BC%D0%B0%D0%BD%D0%B8%D0%B8_%D0%BF%D0%BE_%D1%84%D1%83%D1%82%D0%B1%D0%BE%D0%BB%D1%83" TargetMode="External"/><Relationship Id="rId7" Type="http://schemas.openxmlformats.org/officeDocument/2006/relationships/hyperlink" Target="https://ru.wikipedia.org/wiki/%D0%A7%D0%B5%D0%BC%D0%BF%D0%B8%D0%BE%D0%BD%D0%B0%D1%82_%D0%A4%D1%80%D0%B0%D0%BD%D1%86%D0%B8%D0%B8_%D0%BF%D0%BE_%D1%84%D1%83%D1%82%D0%B1%D0%BE%D0%BB%D1%83" TargetMode="External"/><Relationship Id="rId8" Type="http://schemas.openxmlformats.org/officeDocument/2006/relationships/hyperlink" Target="https://ru.wikipedia.org/wiki/%D0%A7%D0%B5%D0%BC%D0%BF%D0%B8%D0%BE%D0%BD%D0%B0%D1%82_%D0%98%D1%81%D0%BF%D0%B0%D0%BD%D0%B8%D0%B8_%D0%BF%D0%BE_%D1%84%D1%83%D1%82%D0%B1%D0%BE%D0%BB%D1%8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bbc.com/" TargetMode="External"/><Relationship Id="rId4" Type="http://schemas.openxmlformats.org/officeDocument/2006/relationships/hyperlink" Target="http://espn.com/" TargetMode="External"/><Relationship Id="rId5" Type="http://schemas.openxmlformats.org/officeDocument/2006/relationships/hyperlink" Target="http://onefootball.com/" TargetMode="External"/><Relationship Id="rId6" Type="http://schemas.openxmlformats.org/officeDocument/2006/relationships/hyperlink" Target="http://oddsportal.com/" TargetMode="External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/>
          <p:nvPr/>
        </p:nvSpPr>
        <p:spPr>
          <a:xfrm>
            <a:off x="319074" y="294016"/>
            <a:ext cx="8566500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Дипломная работа по теме: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«Анализ данных футбольных событий (поиск инсайтов, составление рекомендаций стейкхолдерам)»</a:t>
            </a:r>
            <a:endParaRPr b="0" i="0" sz="32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383700" y="2949675"/>
            <a:ext cx="4109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5725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7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Плотников Н.В.</a:t>
            </a:r>
            <a:endParaRPr b="0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7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Группа: DA-117  </a:t>
            </a:r>
            <a:endParaRPr b="0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7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2025г.</a:t>
            </a:r>
            <a:endParaRPr b="0" i="0" sz="17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1"/>
          <p:cNvPicPr preferRelativeResize="0"/>
          <p:nvPr/>
        </p:nvPicPr>
        <p:blipFill rotWithShape="1">
          <a:blip r:embed="rId3">
            <a:alphaModFix/>
          </a:blip>
          <a:srcRect b="2781" l="0" r="0" t="0"/>
          <a:stretch/>
        </p:blipFill>
        <p:spPr>
          <a:xfrm>
            <a:off x="3634740" y="201471"/>
            <a:ext cx="4594860" cy="457626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1"/>
          <p:cNvSpPr txBox="1"/>
          <p:nvPr/>
        </p:nvSpPr>
        <p:spPr>
          <a:xfrm>
            <a:off x="419100" y="373380"/>
            <a:ext cx="30099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 работы функции для получения индивидуальных характеристик игрока на примере </a:t>
            </a:r>
            <a:r>
              <a:rPr b="0" i="0" lang="ru-RU" sz="1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Криштиану Роналду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upload.wikimedia.org/wikipedia/commons/thumb/d/d7/Cristiano_Ronaldo_playing_for_Al_Nassr_FC_against_Persepolis%2C_September_2023_%28cropped%29.jpg/250px-Cristiano_Ronaldo_playing_for_Al_Nassr_FC_against_Persepolis%2C_September_2023_%28cropped%29.jpg" id="249" name="Google Shape;24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7055" y="1432232"/>
            <a:ext cx="2381250" cy="311467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1"/>
          <p:cNvSpPr txBox="1"/>
          <p:nvPr/>
        </p:nvSpPr>
        <p:spPr>
          <a:xfrm>
            <a:off x="1198875" y="4546900"/>
            <a:ext cx="1334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Фото wikipedia.org </a:t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/>
          <p:nvPr/>
        </p:nvSpPr>
        <p:spPr>
          <a:xfrm>
            <a:off x="556902" y="190500"/>
            <a:ext cx="707597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Оценка влияния ударной ноги футболиста на качество исполнения пенальти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" y="782503"/>
            <a:ext cx="3893820" cy="414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2"/>
          <p:cNvSpPr txBox="1"/>
          <p:nvPr/>
        </p:nvSpPr>
        <p:spPr>
          <a:xfrm>
            <a:off x="4556760" y="1637686"/>
            <a:ext cx="370332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При этом процент реализации: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правшей: 76%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левшей: 78,8%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Вывод: данный критерий не должен учитываться при выборе исполнителя пенальти.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12"/>
          <p:cNvCxnSpPr/>
          <p:nvPr/>
        </p:nvCxnSpPr>
        <p:spPr>
          <a:xfrm>
            <a:off x="4419600" y="782503"/>
            <a:ext cx="0" cy="3957137"/>
          </a:xfrm>
          <a:prstGeom prst="straightConnector1">
            <a:avLst/>
          </a:prstGeom>
          <a:noFill/>
          <a:ln cap="flat" cmpd="sng" w="9525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 txBox="1"/>
          <p:nvPr/>
        </p:nvSpPr>
        <p:spPr>
          <a:xfrm>
            <a:off x="633412" y="252769"/>
            <a:ext cx="806957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Статистика распределения по зонам ворот ударов при пенальти левшей и правшей.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4" name="Google Shape;264;p13"/>
          <p:cNvPicPr preferRelativeResize="0"/>
          <p:nvPr/>
        </p:nvPicPr>
        <p:blipFill rotWithShape="1">
          <a:blip r:embed="rId3">
            <a:alphaModFix/>
          </a:blip>
          <a:srcRect b="0" l="1784" r="0" t="0"/>
          <a:stretch/>
        </p:blipFill>
        <p:spPr>
          <a:xfrm>
            <a:off x="633412" y="677227"/>
            <a:ext cx="3957638" cy="3437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3"/>
          <p:cNvPicPr preferRelativeResize="0"/>
          <p:nvPr/>
        </p:nvPicPr>
        <p:blipFill rotWithShape="1">
          <a:blip r:embed="rId4">
            <a:alphaModFix/>
          </a:blip>
          <a:srcRect b="0" l="0" r="0" t="1546"/>
          <a:stretch/>
        </p:blipFill>
        <p:spPr>
          <a:xfrm>
            <a:off x="4892040" y="677227"/>
            <a:ext cx="3916680" cy="352715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3"/>
          <p:cNvSpPr txBox="1"/>
          <p:nvPr/>
        </p:nvSpPr>
        <p:spPr>
          <a:xfrm>
            <a:off x="792481" y="4114800"/>
            <a:ext cx="861822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 большинстве случаев правши бьют в левый от себя угол ворот, а левши — в правый.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Результативнее удары в нижние углы ворот.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13"/>
          <p:cNvCxnSpPr>
            <a:stCxn id="263" idx="2"/>
          </p:cNvCxnSpPr>
          <p:nvPr/>
        </p:nvCxnSpPr>
        <p:spPr>
          <a:xfrm>
            <a:off x="4668202" y="806767"/>
            <a:ext cx="0" cy="3171600"/>
          </a:xfrm>
          <a:prstGeom prst="straightConnector1">
            <a:avLst/>
          </a:prstGeom>
          <a:noFill/>
          <a:ln cap="flat" cmpd="sng" w="9525">
            <a:solidFill>
              <a:srgbClr val="91ADE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 и рекомендации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1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Выводы и рекомендации</a:t>
            </a:r>
            <a:endParaRPr b="0" i="0" sz="25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80" name="Google Shape;280;p15"/>
          <p:cNvSpPr txBox="1"/>
          <p:nvPr/>
        </p:nvSpPr>
        <p:spPr>
          <a:xfrm>
            <a:off x="291450" y="676875"/>
            <a:ext cx="8561100" cy="4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latin typeface="Calibri"/>
                <a:ea typeface="Calibri"/>
                <a:cs typeface="Calibri"/>
                <a:sym typeface="Calibri"/>
              </a:rPr>
              <a:t>В современном футболе пенальти - зрелищный и важный элемент игры. Проведенное исследование показывает, что применив навыки аналитика данных можно существенно улучшить этот игровой момент.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latin typeface="Calibri"/>
                <a:ea typeface="Calibri"/>
                <a:cs typeface="Calibri"/>
                <a:sym typeface="Calibri"/>
              </a:rPr>
              <a:t>Выявленные закономерности: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Calibri"/>
              <a:buChar char="➢"/>
            </a:pPr>
            <a:r>
              <a:rPr b="1" lang="ru-RU" sz="1200">
                <a:latin typeface="Calibri"/>
                <a:ea typeface="Calibri"/>
                <a:cs typeface="Calibri"/>
                <a:sym typeface="Calibri"/>
              </a:rPr>
              <a:t>Реализуется 76,6% пенальти.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➢"/>
            </a:pPr>
            <a:r>
              <a:rPr b="1" lang="ru-RU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Игроки бьют в "удобные" зоны: правши — влево, левши — вправо.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➢"/>
            </a:pPr>
            <a:r>
              <a:rPr b="1" lang="ru-RU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Нижние углы — самые результативные.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➢"/>
            </a:pPr>
            <a:r>
              <a:rPr b="1" lang="ru-RU" sz="12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Топ-исполнители показывают стабильность &gt; 80%.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1200">
                <a:latin typeface="Calibri"/>
                <a:ea typeface="Calibri"/>
                <a:cs typeface="Calibri"/>
                <a:sym typeface="Calibri"/>
              </a:rPr>
              <a:t>Рекомендации: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Calibri"/>
              <a:buChar char="➢"/>
            </a:pPr>
            <a:r>
              <a:rPr b="1" lang="ru-RU" sz="1200">
                <a:latin typeface="Calibri"/>
                <a:ea typeface="Calibri"/>
                <a:cs typeface="Calibri"/>
                <a:sym typeface="Calibri"/>
              </a:rPr>
              <a:t>При трансферах дополнительно учитывать рейтинг</a:t>
            </a: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эффективности исполнения пенальти.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➢"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подготовке вратарей к матчу делать акцент на индивидуальных характеристиках исполнителя пенальти.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➢"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Учитывать стабильность игрока при выборе исполнителей пенальти.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➢"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Тренировать удары в нижние углы ворот.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➢"/>
            </a:pP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Добавить данные для анализа: стиль удара, погода, </a:t>
            </a:r>
            <a:r>
              <a:rPr b="1" lang="ru-RU" sz="1200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антропометрические данные и т.д.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/>
          <p:nvPr/>
        </p:nvSpPr>
        <p:spPr>
          <a:xfrm>
            <a:off x="-3898275" y="-1849125"/>
            <a:ext cx="8613300" cy="8613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6"/>
          <p:cNvSpPr/>
          <p:nvPr/>
        </p:nvSpPr>
        <p:spPr>
          <a:xfrm>
            <a:off x="366399" y="339725"/>
            <a:ext cx="3989700" cy="446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1" i="0" lang="ru-RU" sz="2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b="0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87" name="Google Shape;287;p16"/>
          <p:cNvGrpSpPr/>
          <p:nvPr/>
        </p:nvGrpSpPr>
        <p:grpSpPr>
          <a:xfrm>
            <a:off x="5295203" y="1462494"/>
            <a:ext cx="4419411" cy="3925384"/>
            <a:chOff x="3916908" y="238170"/>
            <a:chExt cx="5798230" cy="5150071"/>
          </a:xfrm>
        </p:grpSpPr>
        <p:sp>
          <p:nvSpPr>
            <p:cNvPr id="288" name="Google Shape;288;p16"/>
            <p:cNvSpPr/>
            <p:nvPr/>
          </p:nvSpPr>
          <p:spPr>
            <a:xfrm>
              <a:off x="5546634" y="1695933"/>
              <a:ext cx="272589" cy="405713"/>
            </a:xfrm>
            <a:custGeom>
              <a:rect b="b" l="l" r="r" t="t"/>
              <a:pathLst>
                <a:path extrusionOk="0" h="297771" w="200065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5270951" y="1542558"/>
              <a:ext cx="794776" cy="737340"/>
            </a:xfrm>
            <a:custGeom>
              <a:rect b="b" l="l" r="r" t="t"/>
              <a:pathLst>
                <a:path extrusionOk="0" h="541167" w="583322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8018494" y="992405"/>
              <a:ext cx="492187" cy="492187"/>
            </a:xfrm>
            <a:custGeom>
              <a:rect b="b" l="l" r="r" t="t"/>
              <a:pathLst>
                <a:path extrusionOk="0" h="361238" w="361238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3974783" y="3755817"/>
              <a:ext cx="303549" cy="303549"/>
            </a:xfrm>
            <a:custGeom>
              <a:rect b="b" l="l" r="r" t="t"/>
              <a:pathLst>
                <a:path extrusionOk="0" h="222788" w="222788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8167073" y="3907489"/>
              <a:ext cx="688470" cy="544913"/>
            </a:xfrm>
            <a:custGeom>
              <a:rect b="b" l="l" r="r" t="t"/>
              <a:pathLst>
                <a:path extrusionOk="0" h="399936" w="505299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4987542" y="1134460"/>
              <a:ext cx="4727596" cy="4253781"/>
            </a:xfrm>
            <a:custGeom>
              <a:rect b="b" l="l" r="r" t="t"/>
              <a:pathLst>
                <a:path extrusionOk="0" h="3122041" w="3469795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8447680" y="4453630"/>
              <a:ext cx="126816" cy="797144"/>
            </a:xfrm>
            <a:custGeom>
              <a:rect b="b" l="l" r="r" t="t"/>
              <a:pathLst>
                <a:path extrusionOk="0" h="585060" w="93076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7685599" y="1685677"/>
              <a:ext cx="2794" cy="2251"/>
            </a:xfrm>
            <a:custGeom>
              <a:rect b="b" l="l" r="r" t="t"/>
              <a:pathLst>
                <a:path extrusionOk="0" h="1652" w="2051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7444770" y="1580815"/>
              <a:ext cx="144801" cy="161340"/>
            </a:xfrm>
            <a:custGeom>
              <a:rect b="b" l="l" r="r" t="t"/>
              <a:pathLst>
                <a:path extrusionOk="0" h="118415" w="106276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6867013" y="2887771"/>
              <a:ext cx="500980" cy="390972"/>
            </a:xfrm>
            <a:custGeom>
              <a:rect b="b" l="l" r="r" t="t"/>
              <a:pathLst>
                <a:path extrusionOk="0" h="286952" w="367692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6607200" y="1143865"/>
              <a:ext cx="856954" cy="444419"/>
            </a:xfrm>
            <a:custGeom>
              <a:rect b="b" l="l" r="r" t="t"/>
              <a:pathLst>
                <a:path extrusionOk="0" h="326179" w="628957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6782265" y="1177020"/>
              <a:ext cx="96802" cy="345997"/>
            </a:xfrm>
            <a:custGeom>
              <a:rect b="b" l="l" r="r" t="t"/>
              <a:pathLst>
                <a:path extrusionOk="0" h="253943" w="71047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6931633" y="1192974"/>
              <a:ext cx="78153" cy="289064"/>
            </a:xfrm>
            <a:custGeom>
              <a:rect b="b" l="l" r="r" t="t"/>
              <a:pathLst>
                <a:path extrusionOk="0" h="212157" w="5736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7074664" y="1211044"/>
              <a:ext cx="81407" cy="278769"/>
            </a:xfrm>
            <a:custGeom>
              <a:rect b="b" l="l" r="r" t="t"/>
              <a:pathLst>
                <a:path extrusionOk="0" h="204601" w="59748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6764241" y="2131330"/>
              <a:ext cx="121156" cy="121156"/>
            </a:xfrm>
            <a:custGeom>
              <a:rect b="b" l="l" r="r" t="t"/>
              <a:pathLst>
                <a:path extrusionOk="0" h="88922" w="88922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6556325" y="2015983"/>
              <a:ext cx="104147" cy="104147"/>
            </a:xfrm>
            <a:custGeom>
              <a:rect b="b" l="l" r="r" t="t"/>
              <a:pathLst>
                <a:path extrusionOk="0" h="76438" w="76438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7039580" y="2086595"/>
              <a:ext cx="105346" cy="105346"/>
            </a:xfrm>
            <a:custGeom>
              <a:rect b="b" l="l" r="r" t="t"/>
              <a:pathLst>
                <a:path extrusionOk="0" h="77318" w="77318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743370" y="2263359"/>
              <a:ext cx="445429" cy="162159"/>
            </a:xfrm>
            <a:custGeom>
              <a:rect b="b" l="l" r="r" t="t"/>
              <a:pathLst>
                <a:path extrusionOk="0" h="119016" w="32692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6299430" y="1888536"/>
              <a:ext cx="51516" cy="167977"/>
            </a:xfrm>
            <a:custGeom>
              <a:rect b="b" l="l" r="r" t="t"/>
              <a:pathLst>
                <a:path extrusionOk="0" h="123286" w="3781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6290695" y="2001916"/>
              <a:ext cx="57185" cy="39115"/>
            </a:xfrm>
            <a:custGeom>
              <a:rect b="b" l="l" r="r" t="t"/>
              <a:pathLst>
                <a:path extrusionOk="0" h="28708" w="41971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7703395" y="2216705"/>
              <a:ext cx="155166" cy="132712"/>
            </a:xfrm>
            <a:custGeom>
              <a:rect b="b" l="l" r="r" t="t"/>
              <a:pathLst>
                <a:path extrusionOk="0" h="97403" w="113883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7752890" y="2284757"/>
              <a:ext cx="32744" cy="98105"/>
            </a:xfrm>
            <a:custGeom>
              <a:rect b="b" l="l" r="r" t="t"/>
              <a:pathLst>
                <a:path extrusionOk="0" h="72004" w="24032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7589436" y="1686990"/>
              <a:ext cx="134033" cy="162482"/>
            </a:xfrm>
            <a:custGeom>
              <a:rect b="b" l="l" r="r" t="t"/>
              <a:pathLst>
                <a:path extrusionOk="0" h="119253" w="98373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6987734" y="3113952"/>
              <a:ext cx="103387" cy="1653320"/>
            </a:xfrm>
            <a:custGeom>
              <a:rect b="b" l="l" r="r" t="t"/>
              <a:pathLst>
                <a:path extrusionOk="0" h="1213446" w="7588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4995217" y="3115668"/>
              <a:ext cx="1565801" cy="2136336"/>
            </a:xfrm>
            <a:custGeom>
              <a:rect b="b" l="l" r="r" t="t"/>
              <a:pathLst>
                <a:path extrusionOk="0" h="1567953" w="1149212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5075484" y="3779168"/>
              <a:ext cx="820581" cy="48286"/>
            </a:xfrm>
            <a:custGeom>
              <a:rect b="b" l="l" r="r" t="t"/>
              <a:pathLst>
                <a:path extrusionOk="0" h="35439" w="602261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5114407" y="3514462"/>
              <a:ext cx="83824" cy="83824"/>
            </a:xfrm>
            <a:custGeom>
              <a:rect b="b" l="l" r="r" t="t"/>
              <a:pathLst>
                <a:path extrusionOk="0" h="61522" w="61522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8855568" y="4387695"/>
              <a:ext cx="176422" cy="906268"/>
            </a:xfrm>
            <a:custGeom>
              <a:rect b="b" l="l" r="r" t="t"/>
              <a:pathLst>
                <a:path extrusionOk="0" h="665151" w="129484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7671855" y="4139710"/>
              <a:ext cx="906169" cy="1114697"/>
            </a:xfrm>
            <a:custGeom>
              <a:rect b="b" l="l" r="r" t="t"/>
              <a:pathLst>
                <a:path extrusionOk="0" h="818126" w="665078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8263057" y="4329859"/>
              <a:ext cx="125936" cy="588037"/>
            </a:xfrm>
            <a:custGeom>
              <a:rect b="b" l="l" r="r" t="t"/>
              <a:pathLst>
                <a:path extrusionOk="0" h="431587" w="9243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8167091" y="3902861"/>
              <a:ext cx="62967" cy="310655"/>
            </a:xfrm>
            <a:custGeom>
              <a:rect b="b" l="l" r="r" t="t"/>
              <a:pathLst>
                <a:path extrusionOk="0" h="228004" w="46214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3916908" y="1471799"/>
              <a:ext cx="2527022" cy="1834853"/>
            </a:xfrm>
            <a:custGeom>
              <a:rect b="b" l="l" r="r" t="t"/>
              <a:pathLst>
                <a:path extrusionOk="0" h="1346681" w="1854695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5528439" y="2227262"/>
              <a:ext cx="304275" cy="579911"/>
            </a:xfrm>
            <a:custGeom>
              <a:rect b="b" l="l" r="r" t="t"/>
              <a:pathLst>
                <a:path extrusionOk="0" h="425623" w="223321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5528439" y="2227262"/>
              <a:ext cx="304275" cy="579911"/>
            </a:xfrm>
            <a:custGeom>
              <a:rect b="b" l="l" r="r" t="t"/>
              <a:pathLst>
                <a:path extrusionOk="0" h="425623" w="223321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5370751" y="987562"/>
              <a:ext cx="131717" cy="332842"/>
            </a:xfrm>
            <a:custGeom>
              <a:rect b="b" l="l" r="r" t="t"/>
              <a:pathLst>
                <a:path extrusionOk="0" h="244288" w="96673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5611301" y="948037"/>
              <a:ext cx="10630" cy="357820"/>
            </a:xfrm>
            <a:custGeom>
              <a:rect b="b" l="l" r="r" t="t"/>
              <a:pathLst>
                <a:path extrusionOk="0" h="262620" w="7802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712908" y="1013656"/>
              <a:ext cx="152377" cy="323873"/>
            </a:xfrm>
            <a:custGeom>
              <a:rect b="b" l="l" r="r" t="t"/>
              <a:pathLst>
                <a:path extrusionOk="0" h="237705" w="111836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cap="rnd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6881920" y="2722326"/>
              <a:ext cx="361605" cy="109429"/>
            </a:xfrm>
            <a:custGeom>
              <a:rect b="b" l="l" r="r" t="t"/>
              <a:pathLst>
                <a:path extrusionOk="0" h="80315" w="265398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8268900" y="4353348"/>
              <a:ext cx="120091" cy="387976"/>
            </a:xfrm>
            <a:custGeom>
              <a:rect b="b" l="l" r="r" t="t"/>
              <a:pathLst>
                <a:path extrusionOk="0" h="284753" w="8814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7505552" y="2444990"/>
              <a:ext cx="148459" cy="160941"/>
            </a:xfrm>
            <a:custGeom>
              <a:rect b="b" l="l" r="r" t="t"/>
              <a:pathLst>
                <a:path extrusionOk="0" h="118122" w="108961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6890311" y="238170"/>
              <a:ext cx="236328" cy="236330"/>
            </a:xfrm>
            <a:custGeom>
              <a:rect b="b" l="l" r="r" t="t"/>
              <a:pathLst>
                <a:path extrusionOk="0" h="173453" w="173452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39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9" name="Google Shape;329;p16"/>
            <p:cNvCxnSpPr/>
            <p:nvPr/>
          </p:nvCxnSpPr>
          <p:spPr>
            <a:xfrm flipH="1">
              <a:off x="5796672" y="1661470"/>
              <a:ext cx="22500" cy="287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 flipH="1">
              <a:off x="5562692" y="1689246"/>
              <a:ext cx="6300" cy="187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бизнес-задачи, стейкхолдеров отчёта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бизнес-задачи</a:t>
            </a:r>
            <a:endParaRPr b="0" i="0" sz="25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322549" y="971237"/>
            <a:ext cx="8357175" cy="385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Цель данного исследования — провести статистический анализ исполнения и реализации пенальти (штрафного 11-метрового  удара) и сформулировать практические рекомендации для тренерского штаба, направленные на повышение эффективности команды при штрафных ударах.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Бизнес-задачи: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2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Оценка влияния пенальти на результат матча: </a:t>
            </a:r>
            <a:endParaRPr b="1" i="0" sz="11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ru-RU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Частота назначения;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ru-RU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Процент реализации;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ru-RU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Процент от общего числа голов;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200" u="sng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Рейтинг игроков по эффективности исполнения пенальти:</a:t>
            </a:r>
            <a:endParaRPr b="1" i="0" sz="11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Составить рейтинг игроков по качеству исполнения 11 - метрового удара для учета при проведении трансферов игроков;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200" u="sng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Подготовка вратарей: </a:t>
            </a:r>
            <a:endParaRPr b="1" i="0" sz="11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Создание единого отчета по статистике исполнения 11 - метровых ударов по каждому игроку;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⮚"/>
            </a:pPr>
            <a:r>
              <a:rPr b="0" i="0" lang="ru-RU" sz="12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Определение предпочитаемые направления ударов (левый/правый угол, центр ворот).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данных и их предобработки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ru-RU" sz="2500" u="none" cap="none" strike="noStrike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данных и их предобработки</a:t>
            </a:r>
            <a:endParaRPr b="0" i="0" sz="2500" u="none" cap="none" strike="noStrike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02" name="Google Shape;202;p6"/>
          <p:cNvSpPr txBox="1"/>
          <p:nvPr/>
        </p:nvSpPr>
        <p:spPr>
          <a:xfrm>
            <a:off x="322550" y="676875"/>
            <a:ext cx="7157100" cy="4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исследования был взят датасет “</a:t>
            </a:r>
            <a:r>
              <a:rPr b="1" i="0" lang="ru-RU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Football Events</a:t>
            </a:r>
            <a:r>
              <a:rPr b="0" i="0" lang="ru-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со статистикой по играм  пяти крупнейших европейских футбольных лиг: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Англии (</a:t>
            </a:r>
            <a:r>
              <a:rPr b="0" i="1" lang="ru-RU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Premier League</a:t>
            </a:r>
            <a:r>
              <a:rPr b="0" i="0" lang="ru-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                                                                 Италии (</a:t>
            </a:r>
            <a:r>
              <a:rPr b="0" i="1" lang="ru-RU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Serie A</a:t>
            </a:r>
            <a:r>
              <a:rPr b="0" i="0" lang="ru-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Германии (</a:t>
            </a:r>
            <a:r>
              <a:rPr b="0" i="1" lang="ru-RU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Bundesliga</a:t>
            </a:r>
            <a:r>
              <a:rPr b="0" i="0" lang="ru-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                                                                    Франции (</a:t>
            </a:r>
            <a:r>
              <a:rPr b="0" i="1" lang="ru-RU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Ligue 1</a:t>
            </a:r>
            <a:r>
              <a:rPr b="0" i="0" lang="ru-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Испании (</a:t>
            </a:r>
            <a:r>
              <a:rPr b="0" i="1" lang="ru-RU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 Liga</a:t>
            </a:r>
            <a:r>
              <a:rPr b="0" i="0" lang="ru-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сезона 2011/2012 по сезон 2016/2017 по состоянию на 25.01.2017.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3" name="Google Shape;203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59797" y="1115768"/>
            <a:ext cx="863344" cy="863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74757" y="2190870"/>
            <a:ext cx="833424" cy="83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990689" y="3104455"/>
            <a:ext cx="1001560" cy="100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829822" y="1040872"/>
            <a:ext cx="1015652" cy="101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723351" y="2056524"/>
            <a:ext cx="1281036" cy="12810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6"/>
          <p:cNvCxnSpPr/>
          <p:nvPr/>
        </p:nvCxnSpPr>
        <p:spPr>
          <a:xfrm>
            <a:off x="3695700" y="1303020"/>
            <a:ext cx="30480" cy="2735580"/>
          </a:xfrm>
          <a:prstGeom prst="straightConnector1">
            <a:avLst/>
          </a:prstGeom>
          <a:noFill/>
          <a:ln cap="flat" cmpd="sng" w="9525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6"/>
          <p:cNvCxnSpPr/>
          <p:nvPr/>
        </p:nvCxnSpPr>
        <p:spPr>
          <a:xfrm>
            <a:off x="322550" y="2056524"/>
            <a:ext cx="7157100" cy="0"/>
          </a:xfrm>
          <a:prstGeom prst="straightConnector1">
            <a:avLst/>
          </a:prstGeom>
          <a:noFill/>
          <a:ln cap="flat" cmpd="sng" w="9525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6"/>
          <p:cNvCxnSpPr/>
          <p:nvPr/>
        </p:nvCxnSpPr>
        <p:spPr>
          <a:xfrm>
            <a:off x="322550" y="3192780"/>
            <a:ext cx="7228870" cy="22860"/>
          </a:xfrm>
          <a:prstGeom prst="straightConnector1">
            <a:avLst/>
          </a:prstGeom>
          <a:noFill/>
          <a:ln cap="flat" cmpd="sng" w="9525">
            <a:solidFill>
              <a:srgbClr val="0096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/>
        </p:nvSpPr>
        <p:spPr>
          <a:xfrm>
            <a:off x="181627" y="244256"/>
            <a:ext cx="881832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Датасет состоит из 3 файлов: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ru-RU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events.csv</a:t>
            </a: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содержит данные о каждой игре. Текстовые комментарии были взяты с сайтов: </a:t>
            </a:r>
            <a:r>
              <a:rPr b="0" i="0" lang="ru-RU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bbc.com</a:t>
            </a: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ru-RU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espn.com</a:t>
            </a: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0" i="0" lang="ru-RU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onefootball.com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ru-RU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dictionary.txt</a:t>
            </a: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содержит словарь с текстовым описанием каждой категориальной переменной, закодированной целыми числами</a:t>
            </a:r>
            <a:endParaRPr/>
          </a:p>
          <a:p>
            <a:pPr indent="-2667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i="0" lang="ru-RU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ginf.csv </a:t>
            </a: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содержит метаданные и рыночные коэффициенты по каждой игре. Коэффициенты были собраны с сайта </a:t>
            </a:r>
            <a:r>
              <a:rPr b="0" i="0" lang="ru-RU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oddsportal.com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3152" y="2630071"/>
            <a:ext cx="8553552" cy="153483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7"/>
          <p:cNvSpPr txBox="1"/>
          <p:nvPr/>
        </p:nvSpPr>
        <p:spPr>
          <a:xfrm>
            <a:off x="313152" y="2277193"/>
            <a:ext cx="861790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Данные из </a:t>
            </a:r>
            <a:r>
              <a:rPr b="1" i="0" lang="ru-RU" sz="12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events.csv</a:t>
            </a:r>
            <a:r>
              <a:rPr b="1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ru-R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были преобразованы в итоговую таблицу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ru-RU" sz="4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проведенного исследования</a:t>
            </a:r>
            <a:endParaRPr b="1" i="0" sz="4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5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ru-RU" sz="4800" u="none" cap="none" strike="noStrik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b="0" i="0" sz="4800" u="none" cap="none" strike="noStrik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Оценка влияния пенальти на результат матча</a:t>
            </a:r>
            <a:endParaRPr b="0" i="0" sz="1600" u="none" cap="none" strike="noStrike">
              <a:solidFill>
                <a:srgbClr val="4BD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/>
          <p:nvPr/>
        </p:nvSpPr>
        <p:spPr>
          <a:xfrm>
            <a:off x="322550" y="676875"/>
            <a:ext cx="7071300" cy="7949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31" name="Google Shape;231;p9"/>
          <p:cNvGrpSpPr/>
          <p:nvPr/>
        </p:nvGrpSpPr>
        <p:grpSpPr>
          <a:xfrm>
            <a:off x="247925" y="676875"/>
            <a:ext cx="8747076" cy="2674306"/>
            <a:chOff x="322551" y="1940561"/>
            <a:chExt cx="8747076" cy="2674306"/>
          </a:xfrm>
        </p:grpSpPr>
        <p:pic>
          <p:nvPicPr>
            <p:cNvPr id="232" name="Google Shape;23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2551" y="1952871"/>
              <a:ext cx="2561094" cy="264968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id="233" name="Google Shape;23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82498" y="1940561"/>
              <a:ext cx="2649920" cy="267430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id="234" name="Google Shape;23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01752" y="1940561"/>
              <a:ext cx="3167875" cy="267238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</p:grpSp>
      <p:sp>
        <p:nvSpPr>
          <p:cNvPr id="235" name="Google Shape;235;p9"/>
          <p:cNvSpPr txBox="1"/>
          <p:nvPr/>
        </p:nvSpPr>
        <p:spPr>
          <a:xfrm>
            <a:off x="247925" y="3596640"/>
            <a:ext cx="776989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Пенальти являются значимым фактором, влияющим на результат футбольных матчей. Их высокая реализация (76,6%) в сочетании с заметной долей в общей статистике голов (8,1%) подчеркивает необходимость совершенствования методик подготовки игроков и вратарей к данным игровым ситуациям. Дальнейшее исследование направлено на выявление и проверку метрик для оценки индивидуальных показателей игроков.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0"/>
          <p:cNvSpPr txBox="1"/>
          <p:nvPr/>
        </p:nvSpPr>
        <p:spPr>
          <a:xfrm>
            <a:off x="800100" y="243840"/>
            <a:ext cx="75361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Рейтинг игроков по эффективности исполнения пенальти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Google Shape;241;p10"/>
          <p:cNvGraphicFramePr/>
          <p:nvPr/>
        </p:nvGraphicFramePr>
        <p:xfrm>
          <a:off x="800100" y="852043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FFD17D"/>
                    </a:gs>
                    <a:gs pos="35000">
                      <a:srgbClr val="FFDCA3"/>
                    </a:gs>
                    <a:gs pos="100000">
                      <a:srgbClr val="FFF1D8"/>
                    </a:gs>
                  </a:gsLst>
                  <a:lin ang="16200000" scaled="0"/>
                </a:gradFill>
                <a:tableStyleId>{581A4D35-AA1D-4D74-9FD3-4511F2E722D6}</a:tableStyleId>
              </a:tblPr>
              <a:tblGrid>
                <a:gridCol w="2200150"/>
                <a:gridCol w="1820825"/>
                <a:gridCol w="1340325"/>
                <a:gridCol w="2174875"/>
              </a:tblGrid>
              <a:tr h="171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Футболист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Пробил</a:t>
                      </a:r>
                      <a:r>
                        <a:rPr b="1"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пенальти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Реализовано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Точность исполнения, %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cristiano ronaldo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51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43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84.31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zlatan ibrahimovic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38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35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92.11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lionel messi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37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30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81.08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edinson cavani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27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20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74.07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falcao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22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20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90.91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antonio candreva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22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81.82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sejad salihovic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21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19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90.48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alexandre lacazette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21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85.71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mauricio pinilla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20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14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70.00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</a:tr>
              <a:tr h="161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eden hazard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19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18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94.74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3500" marL="63500"/>
                </a:tc>
              </a:tr>
            </a:tbl>
          </a:graphicData>
        </a:graphic>
      </p:graphicFrame>
      <p:sp>
        <p:nvSpPr>
          <p:cNvPr id="242" name="Google Shape;242;p10"/>
          <p:cNvSpPr txBox="1"/>
          <p:nvPr/>
        </p:nvSpPr>
        <p:spPr>
          <a:xfrm>
            <a:off x="681989" y="3356015"/>
            <a:ext cx="7772399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Составление рейтинга эффективности исполнения пенальти игроков, а также подробная информация по индивидуальной статистике игрока позволит тренерскому штабу футбольного клуба: 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Выявлять игроков с высокой реализацией пенальти для усиления состава.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Сравнивать игроков одной позиции по дополнительному критерию (% реализации, ударная нога). 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Более качественно проводить тренировки вратарей делая акцент на индивидуальных особенностях соперника.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O_presentation">
  <a:themeElements>
    <a:clrScheme name="NE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4BD0A0"/>
      </a:accent1>
      <a:accent2>
        <a:srgbClr val="47C397"/>
      </a:accent2>
      <a:accent3>
        <a:srgbClr val="0066FF"/>
      </a:accent3>
      <a:accent4>
        <a:srgbClr val="DE3773"/>
      </a:accent4>
      <a:accent5>
        <a:srgbClr val="8261EE"/>
      </a:accent5>
      <a:accent6>
        <a:srgbClr val="F3F4F7"/>
      </a:accent6>
      <a:hlink>
        <a:srgbClr val="4BD0A0"/>
      </a:hlink>
      <a:folHlink>
        <a:srgbClr val="4BD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Никита</dc:creator>
</cp:coreProperties>
</file>