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81" r:id="rId7"/>
    <p:sldId id="286" r:id="rId8"/>
    <p:sldId id="26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7C2DF-BBB5-408A-AF5F-6AAF00E278BA}" v="21" dt="2024-05-31T08:03:36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 autoAdjust="0"/>
    <p:restoredTop sz="90403" autoAdjust="0"/>
  </p:normalViewPr>
  <p:slideViewPr>
    <p:cSldViewPr snapToGrid="0">
      <p:cViewPr varScale="1">
        <p:scale>
          <a:sx n="102" d="100"/>
          <a:sy n="102" d="100"/>
        </p:scale>
        <p:origin x="840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uk-UA" dirty="0"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Курсова</a:t>
            </a:r>
            <a:r>
              <a:rPr lang="uk-UA" dirty="0">
                <a:latin typeface="Aptos Display" panose="020B0004020202020204" pitchFamily="34" charset="0"/>
              </a:rPr>
              <a:t> робота з дисципліни «Об</a:t>
            </a:r>
            <a:r>
              <a:rPr lang="en-US" dirty="0">
                <a:latin typeface="Aptos Display" panose="020B0004020202020204" pitchFamily="34" charset="0"/>
              </a:rPr>
              <a:t>’</a:t>
            </a:r>
            <a:r>
              <a:rPr lang="uk-UA" dirty="0" err="1">
                <a:latin typeface="Aptos Display" panose="020B0004020202020204" pitchFamily="34" charset="0"/>
              </a:rPr>
              <a:t>єктно</a:t>
            </a:r>
            <a:r>
              <a:rPr lang="uk-UA" dirty="0">
                <a:latin typeface="Aptos Display" panose="020B0004020202020204" pitchFamily="34" charset="0"/>
              </a:rPr>
              <a:t>-орієнтоване програмування»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A1E6-ACA1-6A42-E352-8E070E11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43" y="0"/>
            <a:ext cx="7961313" cy="147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A1E6-ACA1-6A42-E352-8E070E11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7" y="-5917003"/>
            <a:ext cx="6902246" cy="127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CB5F-25F0-E966-606E-4D546F9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CB5F-25F0-E966-606E-4D546F9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CB5F-25F0-E966-606E-4D546F9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9" cy="62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CB5F-25F0-E966-606E-4D546F9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22784"/>
            <a:ext cx="12191999" cy="62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2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395925"/>
            <a:ext cx="7689707" cy="918956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Display" panose="020B0004020202020204" pitchFamily="34" charset="0"/>
              </a:rPr>
              <a:t>Призначення</a:t>
            </a:r>
            <a:r>
              <a:rPr lang="uk-UA" dirty="0">
                <a:latin typeface="Aptos Display" panose="020B0004020202020204" pitchFamily="34" charset="0"/>
              </a:rPr>
              <a:t> веб-форуму можна окреслити наступними пунктами: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316" y="1895812"/>
            <a:ext cx="9040305" cy="420333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500" dirty="0">
                <a:latin typeface="Aptos Display" panose="020B0004020202020204" pitchFamily="34" charset="0"/>
              </a:rPr>
              <a:t>Сприяння спілкуванню та обміну знаннями</a:t>
            </a:r>
            <a:r>
              <a:rPr lang="uk-UA" sz="1500" b="0" dirty="0">
                <a:latin typeface="Aptos Display" panose="020B0004020202020204" pitchFamily="34" charset="0"/>
              </a:rPr>
              <a:t>: Форум має стати місцем, де студенти зможуть вільно спілкуватися один з одним, ставити запитання, ділитися ідеями та отримувати допомогу з навчальних предметів. Викладачі також зможуть використовувати форум для публікації оголошень, навчальних матеріалів та проведення онлайн-дискусій.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500" dirty="0">
                <a:latin typeface="Aptos Display" panose="020B0004020202020204" pitchFamily="34" charset="0"/>
              </a:rPr>
              <a:t>Підтримка навчального процесу</a:t>
            </a:r>
            <a:r>
              <a:rPr lang="uk-UA" sz="1500" b="0" dirty="0">
                <a:latin typeface="Aptos Display" panose="020B0004020202020204" pitchFamily="34" charset="0"/>
              </a:rPr>
              <a:t>: Форум може слугувати додатковим інструментом для навчання, пропонуючи студентам доступ до різноманітних навчальних ресурсів, а також можливість отримати консультації та підтримку від викладачів та одногрупників.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500" dirty="0">
                <a:latin typeface="Aptos Display" panose="020B0004020202020204" pitchFamily="34" charset="0"/>
              </a:rPr>
              <a:t>Створення спільноти</a:t>
            </a:r>
            <a:r>
              <a:rPr lang="uk-UA" sz="1500" b="0" dirty="0">
                <a:latin typeface="Aptos Display" panose="020B0004020202020204" pitchFamily="34" charset="0"/>
              </a:rPr>
              <a:t>: Форум може сприяти формуванню почуття спільноти серед студентів, викладачів та адміністрації університету, надаючи їм платформу для спільного обговорення актуальних питань, організації заходів та формування нових </a:t>
            </a:r>
            <a:r>
              <a:rPr lang="uk-UA" sz="1500" b="0" dirty="0" err="1">
                <a:latin typeface="Aptos Display" panose="020B0004020202020204" pitchFamily="34" charset="0"/>
              </a:rPr>
              <a:t>зв’язків</a:t>
            </a:r>
            <a:r>
              <a:rPr lang="uk-UA" sz="1500" b="0" dirty="0"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500" dirty="0">
                <a:latin typeface="Aptos Display" panose="020B0004020202020204" pitchFamily="34" charset="0"/>
              </a:rPr>
              <a:t>Розширення можливостей досліджень</a:t>
            </a:r>
            <a:r>
              <a:rPr lang="uk-UA" sz="1500" b="0" dirty="0">
                <a:latin typeface="Aptos Display" panose="020B0004020202020204" pitchFamily="34" charset="0"/>
              </a:rPr>
              <a:t>: Форум може використовуватися для проведення онлайн-досліджень, опитувань та збору зворотного зв’язку від студентів та викладачів.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500" dirty="0">
                <a:latin typeface="Aptos Display" panose="020B0004020202020204" pitchFamily="34" charset="0"/>
              </a:rPr>
              <a:t>Підтримка університетських ініціатив</a:t>
            </a:r>
            <a:r>
              <a:rPr lang="uk-UA" sz="1500" b="0" dirty="0">
                <a:latin typeface="Aptos Display" panose="020B0004020202020204" pitchFamily="34" charset="0"/>
              </a:rPr>
              <a:t>: Форум може слугувати платформою для просування університетських ініціатив, оголошення про події та заходи, а також збирання зворотного зв’язку від спільноти.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uk-UA" b="1" dirty="0">
                <a:latin typeface="Aptos Display" panose="020B0004020202020204" pitchFamily="34" charset="0"/>
              </a:rPr>
              <a:t>Базові функції</a:t>
            </a: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554664"/>
            <a:ext cx="3943627" cy="3931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Реєстрація та аутентифікація користувачів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Створення та управління </a:t>
            </a:r>
            <a:r>
              <a:rPr lang="uk-UA" dirty="0" err="1"/>
              <a:t>підфорумами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Публікація та редагування тем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Голосування та коментування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Підписки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Пошук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2554663"/>
            <a:ext cx="3943627" cy="3931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Продуктивність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Масштабованість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Надійність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Безпека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Доступність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Ергономічність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F44E-6F69-E98F-3553-EF6F72EF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Реалізація додатку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2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473" r="28749"/>
          <a:stretch/>
        </p:blipFill>
        <p:spPr>
          <a:xfrm>
            <a:off x="-28230" y="-18288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975908"/>
            <a:ext cx="5907176" cy="4887896"/>
          </a:xfrm>
          <a:noFill/>
        </p:spPr>
        <p:txBody>
          <a:bodyPr>
            <a:noAutofit/>
          </a:bodyPr>
          <a:lstStyle/>
          <a:p>
            <a:r>
              <a:rPr lang="uk-UA" sz="2400" b="1" dirty="0"/>
              <a:t>Реалізація програми базується на принципах об</a:t>
            </a:r>
            <a:r>
              <a:rPr lang="en-US" sz="2400" b="1" dirty="0"/>
              <a:t>’</a:t>
            </a:r>
            <a:r>
              <a:rPr lang="uk-UA" sz="2400" b="1" dirty="0" err="1"/>
              <a:t>єктно</a:t>
            </a:r>
            <a:r>
              <a:rPr lang="uk-UA" sz="2400" b="1" dirty="0"/>
              <a:t>-орієнтованого програмування. </a:t>
            </a:r>
            <a:endParaRPr lang="en-US" sz="2400" b="1" dirty="0"/>
          </a:p>
          <a:p>
            <a:r>
              <a:rPr lang="uk-UA" dirty="0"/>
              <a:t>Для моделювання різних сутностей веб-форуму, таких як користувачі, теми, коментарі, тощо, використовуються моделі </a:t>
            </a:r>
            <a:r>
              <a:rPr lang="en-US" dirty="0"/>
              <a:t>Prisma, </a:t>
            </a:r>
            <a:r>
              <a:rPr lang="uk-UA" dirty="0"/>
              <a:t>що є </a:t>
            </a:r>
            <a:r>
              <a:rPr lang="en-US" dirty="0"/>
              <a:t>ORM</a:t>
            </a:r>
            <a:r>
              <a:rPr lang="uk-UA" dirty="0"/>
              <a:t> (Об'єктно-реляційна </a:t>
            </a:r>
            <a:r>
              <a:rPr lang="uk-UA" dirty="0" err="1"/>
              <a:t>проєкція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для бази даних </a:t>
            </a:r>
            <a:r>
              <a:rPr lang="en-US" dirty="0"/>
              <a:t>PostgreSQL</a:t>
            </a:r>
            <a:r>
              <a:rPr lang="uk-UA" dirty="0"/>
              <a:t>.</a:t>
            </a:r>
          </a:p>
          <a:p>
            <a:r>
              <a:rPr lang="uk-UA" dirty="0"/>
              <a:t>Компоненти веб-форуму, такі як стрічка, сторінка персоналізації, пошук, тощо, реалізовані як </a:t>
            </a:r>
            <a:r>
              <a:rPr lang="uk-UA" dirty="0" err="1"/>
              <a:t>Классові</a:t>
            </a:r>
            <a:r>
              <a:rPr lang="uk-UA" dirty="0"/>
              <a:t> та Функціональні компоненти </a:t>
            </a:r>
            <a:r>
              <a:rPr lang="en-US" dirty="0"/>
              <a:t>React.js, </a:t>
            </a:r>
            <a:r>
              <a:rPr lang="uk-UA" dirty="0"/>
              <a:t>які наслідують головний </a:t>
            </a:r>
            <a:r>
              <a:rPr lang="uk-UA" dirty="0" err="1"/>
              <a:t>класс</a:t>
            </a:r>
            <a:r>
              <a:rPr lang="uk-UA" dirty="0"/>
              <a:t> </a:t>
            </a:r>
            <a:r>
              <a:rPr lang="en-US" dirty="0" err="1"/>
              <a:t>React.Component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8C1F-EF2F-C3CE-7584-202DA61C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451E-8677-A1B6-CEC4-3D3CF8C4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0" y="0"/>
            <a:ext cx="1151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8C1F-EF2F-C3CE-7584-202DA61C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9C42F-0D14-D89C-EB53-79EBFADB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083"/>
            <a:ext cx="12192000" cy="6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7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8C1F-EF2F-C3CE-7584-202DA61C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4AD8C-3911-ED12-CD0A-0F174E5F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113"/>
            <a:ext cx="12192000" cy="41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9646-34C3-6207-12AA-084A244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0BE007-E929-CEB7-5D1D-3691F0BF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0" y="0"/>
            <a:ext cx="317031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67FD12-F607-5BC8-7720-9FD84048EBC9}"/>
              </a:ext>
            </a:extLst>
          </p:cNvPr>
          <p:cNvSpPr txBox="1"/>
          <p:nvPr/>
        </p:nvSpPr>
        <p:spPr>
          <a:xfrm>
            <a:off x="4760536" y="622169"/>
            <a:ext cx="671188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/>
              <a:t>1. Бази даних: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Postgres:</a:t>
            </a:r>
            <a:r>
              <a:rPr lang="en-US" sz="1600" dirty="0"/>
              <a:t> </a:t>
            </a:r>
            <a:r>
              <a:rPr lang="uk-UA" sz="1600" dirty="0"/>
              <a:t>використовується для зберігання даних веб-застосунку.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Redis:</a:t>
            </a:r>
            <a:r>
              <a:rPr lang="en-US" sz="1600" dirty="0"/>
              <a:t> </a:t>
            </a:r>
            <a:r>
              <a:rPr lang="uk-UA" sz="1600" dirty="0"/>
              <a:t>використовується для </a:t>
            </a:r>
            <a:r>
              <a:rPr lang="uk-UA" sz="1600" dirty="0" err="1"/>
              <a:t>кешування</a:t>
            </a:r>
            <a:r>
              <a:rPr lang="uk-UA" sz="1600" dirty="0"/>
              <a:t> даних, щоб покращити продуктивність.</a:t>
            </a:r>
          </a:p>
          <a:p>
            <a:r>
              <a:rPr lang="uk-UA" sz="1600" b="1" dirty="0"/>
              <a:t>2. </a:t>
            </a:r>
            <a:r>
              <a:rPr lang="en-US" sz="1600" b="1" dirty="0"/>
              <a:t>Next.js:</a:t>
            </a:r>
            <a:r>
              <a:rPr lang="uk-UA" sz="1600" b="1" dirty="0"/>
              <a:t> </a:t>
            </a:r>
          </a:p>
          <a:p>
            <a:r>
              <a:rPr lang="uk-UA" sz="1600" dirty="0"/>
              <a:t>використовується для обробки </a:t>
            </a:r>
            <a:r>
              <a:rPr lang="en-US" sz="1600" dirty="0"/>
              <a:t>HTTP-</a:t>
            </a:r>
            <a:r>
              <a:rPr lang="uk-UA" sz="1600" dirty="0"/>
              <a:t>запитів та відповідей, а також для маршрутизації до </a:t>
            </a:r>
            <a:r>
              <a:rPr lang="en-US" sz="1600" dirty="0"/>
              <a:t>API </a:t>
            </a:r>
            <a:r>
              <a:rPr lang="uk-UA" sz="1600" dirty="0"/>
              <a:t>або сервера генерування статичних сторінок.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API:</a:t>
            </a:r>
            <a:r>
              <a:rPr lang="en-US" sz="1600" dirty="0"/>
              <a:t> </a:t>
            </a:r>
            <a:r>
              <a:rPr lang="uk-UA" sz="1600" dirty="0"/>
              <a:t>використовується для обробки </a:t>
            </a:r>
            <a:r>
              <a:rPr lang="en-US" sz="1600" dirty="0"/>
              <a:t>API-</a:t>
            </a:r>
            <a:r>
              <a:rPr lang="uk-UA" sz="1600" dirty="0"/>
              <a:t>запитів та відповідей.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Next.js (</a:t>
            </a:r>
            <a:r>
              <a:rPr lang="uk-UA" sz="1600" b="1" dirty="0"/>
              <a:t>генерування статичних сторінок):</a:t>
            </a:r>
            <a:r>
              <a:rPr lang="uk-UA" sz="1600" dirty="0"/>
              <a:t> використовується для генерування статичних </a:t>
            </a:r>
            <a:r>
              <a:rPr lang="en-US" sz="1600" dirty="0"/>
              <a:t>HTML-</a:t>
            </a:r>
            <a:r>
              <a:rPr lang="uk-UA" sz="1600" dirty="0"/>
              <a:t>сторінок.</a:t>
            </a:r>
          </a:p>
          <a:p>
            <a:r>
              <a:rPr lang="uk-UA" sz="1600" b="1" dirty="0"/>
              <a:t>3. Користувач:</a:t>
            </a:r>
            <a:endParaRPr lang="uk-UA" sz="1600" dirty="0"/>
          </a:p>
          <a:p>
            <a:r>
              <a:rPr lang="uk-UA" sz="1600" dirty="0"/>
              <a:t>Користувач взаємодіє з веб-застосунком через браузер.</a:t>
            </a:r>
          </a:p>
          <a:p>
            <a:r>
              <a:rPr lang="uk-UA" sz="1600" b="1" dirty="0"/>
              <a:t>4. Взаємодія між компонентами: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Next.js &lt;&gt; API:</a:t>
            </a:r>
            <a:r>
              <a:rPr lang="en-US" sz="1600" dirty="0"/>
              <a:t> </a:t>
            </a:r>
            <a:r>
              <a:rPr lang="uk-UA" sz="1600" dirty="0"/>
              <a:t>Ці два компоненти взаємодіють один з одним для обробки запитів, які потребують генерування динамічного контенту.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API &gt; Prisma &gt; Postgres:</a:t>
            </a:r>
            <a:r>
              <a:rPr lang="en-US" sz="1600" dirty="0"/>
              <a:t> API </a:t>
            </a:r>
            <a:r>
              <a:rPr lang="uk-UA" sz="1600" dirty="0"/>
              <a:t>використовує </a:t>
            </a:r>
            <a:r>
              <a:rPr lang="en-US" sz="1600" dirty="0"/>
              <a:t>Prisma </a:t>
            </a:r>
            <a:r>
              <a:rPr lang="uk-UA" sz="1600" dirty="0"/>
              <a:t>для доступу та керування даними в </a:t>
            </a:r>
            <a:r>
              <a:rPr lang="en-US" sz="1600" dirty="0"/>
              <a:t>Postgres.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API &gt; Redis:</a:t>
            </a:r>
            <a:r>
              <a:rPr lang="en-US" sz="1600" dirty="0"/>
              <a:t> API </a:t>
            </a:r>
            <a:r>
              <a:rPr lang="uk-UA" sz="1600" dirty="0"/>
              <a:t>використовує </a:t>
            </a:r>
            <a:r>
              <a:rPr lang="en-US" sz="1600" dirty="0"/>
              <a:t>Redis </a:t>
            </a:r>
            <a:r>
              <a:rPr lang="uk-UA" sz="1600" dirty="0"/>
              <a:t>для </a:t>
            </a:r>
            <a:r>
              <a:rPr lang="uk-UA" sz="1600" dirty="0" err="1"/>
              <a:t>кешування</a:t>
            </a:r>
            <a:r>
              <a:rPr lang="uk-UA" sz="1600" dirty="0"/>
              <a:t> даних, щоб покращити продуктивність.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Next.js &gt; </a:t>
            </a:r>
            <a:r>
              <a:rPr lang="uk-UA" sz="1600" b="1" dirty="0"/>
              <a:t>Користувач:</a:t>
            </a:r>
            <a:r>
              <a:rPr lang="uk-UA" sz="1600" dirty="0"/>
              <a:t> </a:t>
            </a:r>
            <a:r>
              <a:rPr lang="en-US" sz="1600" dirty="0"/>
              <a:t>Next.js </a:t>
            </a:r>
            <a:r>
              <a:rPr lang="uk-UA" sz="1600" dirty="0"/>
              <a:t>генерує статичні </a:t>
            </a:r>
            <a:r>
              <a:rPr lang="en-US" sz="1600" dirty="0"/>
              <a:t>HTML-</a:t>
            </a:r>
            <a:r>
              <a:rPr lang="uk-UA" sz="1600" dirty="0"/>
              <a:t>сторінки, які надсилаються користувачеві через браузер.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2988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{D70DFE18-D200-4803-A957-09E0141C7A3F}tf67328976_win32</Template>
  <TotalTime>96</TotalTime>
  <Words>467</Words>
  <Application>Microsoft Office PowerPoint</Application>
  <PresentationFormat>Widescreen</PresentationFormat>
  <Paragraphs>58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Custom</vt:lpstr>
      <vt:lpstr>Курсова робота з дисципліни «Об’єктно-орієнтоване програмування»</vt:lpstr>
      <vt:lpstr>Призначення веб-форуму можна окреслити наступними пунктами:</vt:lpstr>
      <vt:lpstr>Базові функції</vt:lpstr>
      <vt:lpstr>Реалізація додатку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дисципліни «Об’єктно-орієнтоване програмування»</dc:title>
  <dc:creator>Theo Greenen</dc:creator>
  <cp:lastModifiedBy>Theo Greenen</cp:lastModifiedBy>
  <cp:revision>3</cp:revision>
  <dcterms:created xsi:type="dcterms:W3CDTF">2024-05-31T07:33:18Z</dcterms:created>
  <dcterms:modified xsi:type="dcterms:W3CDTF">2024-05-31T09:10:38Z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